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3"/>
  </p:notesMasterIdLst>
  <p:sldIdLst>
    <p:sldId id="256" r:id="rId2"/>
    <p:sldId id="263" r:id="rId3"/>
    <p:sldId id="272" r:id="rId4"/>
    <p:sldId id="264" r:id="rId5"/>
    <p:sldId id="266" r:id="rId6"/>
    <p:sldId id="269" r:id="rId7"/>
    <p:sldId id="268" r:id="rId8"/>
    <p:sldId id="270" r:id="rId9"/>
    <p:sldId id="271" r:id="rId10"/>
    <p:sldId id="262" r:id="rId11"/>
    <p:sldId id="259" r:id="rId12"/>
    <p:sldId id="274" r:id="rId13"/>
    <p:sldId id="281" r:id="rId14"/>
    <p:sldId id="275" r:id="rId15"/>
    <p:sldId id="276" r:id="rId16"/>
    <p:sldId id="277" r:id="rId17"/>
    <p:sldId id="278" r:id="rId18"/>
    <p:sldId id="279" r:id="rId19"/>
    <p:sldId id="280" r:id="rId20"/>
    <p:sldId id="349" r:id="rId21"/>
    <p:sldId id="350" r:id="rId22"/>
    <p:sldId id="321" r:id="rId23"/>
    <p:sldId id="351" r:id="rId24"/>
    <p:sldId id="265" r:id="rId25"/>
    <p:sldId id="352" r:id="rId26"/>
    <p:sldId id="267" r:id="rId27"/>
    <p:sldId id="342" r:id="rId28"/>
    <p:sldId id="353" r:id="rId29"/>
    <p:sldId id="354" r:id="rId30"/>
    <p:sldId id="355" r:id="rId31"/>
    <p:sldId id="356" r:id="rId32"/>
    <p:sldId id="357" r:id="rId33"/>
    <p:sldId id="414" r:id="rId34"/>
    <p:sldId id="358" r:id="rId35"/>
    <p:sldId id="413" r:id="rId36"/>
    <p:sldId id="412" r:id="rId37"/>
    <p:sldId id="360" r:id="rId38"/>
    <p:sldId id="337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22" r:id="rId47"/>
    <p:sldId id="346" r:id="rId48"/>
    <p:sldId id="368" r:id="rId49"/>
    <p:sldId id="369" r:id="rId50"/>
    <p:sldId id="370" r:id="rId51"/>
    <p:sldId id="371" r:id="rId52"/>
    <p:sldId id="372" r:id="rId53"/>
    <p:sldId id="373" r:id="rId54"/>
    <p:sldId id="288" r:id="rId55"/>
    <p:sldId id="374" r:id="rId56"/>
    <p:sldId id="37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298" r:id="rId65"/>
    <p:sldId id="383" r:id="rId66"/>
    <p:sldId id="338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5" r:id="rId76"/>
    <p:sldId id="396" r:id="rId77"/>
    <p:sldId id="317" r:id="rId78"/>
    <p:sldId id="397" r:id="rId79"/>
    <p:sldId id="392" r:id="rId80"/>
    <p:sldId id="393" r:id="rId81"/>
    <p:sldId id="394" r:id="rId82"/>
    <p:sldId id="324" r:id="rId83"/>
    <p:sldId id="320" r:id="rId84"/>
    <p:sldId id="399" r:id="rId85"/>
    <p:sldId id="400" r:id="rId86"/>
    <p:sldId id="341" r:id="rId87"/>
    <p:sldId id="401" r:id="rId88"/>
    <p:sldId id="402" r:id="rId89"/>
    <p:sldId id="403" r:id="rId90"/>
    <p:sldId id="323" r:id="rId91"/>
    <p:sldId id="404" r:id="rId92"/>
    <p:sldId id="405" r:id="rId93"/>
    <p:sldId id="406" r:id="rId94"/>
    <p:sldId id="407" r:id="rId95"/>
    <p:sldId id="408" r:id="rId96"/>
    <p:sldId id="409" r:id="rId97"/>
    <p:sldId id="330" r:id="rId98"/>
    <p:sldId id="331" r:id="rId99"/>
    <p:sldId id="332" r:id="rId100"/>
    <p:sldId id="333" r:id="rId101"/>
    <p:sldId id="334" r:id="rId102"/>
    <p:sldId id="335" r:id="rId103"/>
    <p:sldId id="336" r:id="rId104"/>
    <p:sldId id="344" r:id="rId105"/>
    <p:sldId id="326" r:id="rId106"/>
    <p:sldId id="316" r:id="rId107"/>
    <p:sldId id="318" r:id="rId108"/>
    <p:sldId id="290" r:id="rId109"/>
    <p:sldId id="291" r:id="rId110"/>
    <p:sldId id="292" r:id="rId111"/>
    <p:sldId id="293" r:id="rId112"/>
    <p:sldId id="315" r:id="rId113"/>
    <p:sldId id="294" r:id="rId114"/>
    <p:sldId id="295" r:id="rId115"/>
    <p:sldId id="296" r:id="rId116"/>
    <p:sldId id="297" r:id="rId117"/>
    <p:sldId id="299" r:id="rId118"/>
    <p:sldId id="301" r:id="rId119"/>
    <p:sldId id="302" r:id="rId120"/>
    <p:sldId id="303" r:id="rId121"/>
    <p:sldId id="304" r:id="rId122"/>
    <p:sldId id="305" r:id="rId123"/>
    <p:sldId id="306" r:id="rId124"/>
    <p:sldId id="307" r:id="rId125"/>
    <p:sldId id="308" r:id="rId126"/>
    <p:sldId id="309" r:id="rId127"/>
    <p:sldId id="310" r:id="rId128"/>
    <p:sldId id="311" r:id="rId129"/>
    <p:sldId id="312" r:id="rId130"/>
    <p:sldId id="313" r:id="rId131"/>
    <p:sldId id="314" r:id="rId132"/>
    <p:sldId id="328" r:id="rId133"/>
    <p:sldId id="273" r:id="rId134"/>
    <p:sldId id="283" r:id="rId135"/>
    <p:sldId id="261" r:id="rId136"/>
    <p:sldId id="282" r:id="rId137"/>
    <p:sldId id="284" r:id="rId138"/>
    <p:sldId id="285" r:id="rId139"/>
    <p:sldId id="286" r:id="rId140"/>
    <p:sldId id="287" r:id="rId141"/>
    <p:sldId id="464" r:id="rId142"/>
    <p:sldId id="329" r:id="rId143"/>
    <p:sldId id="415" r:id="rId144"/>
    <p:sldId id="260" r:id="rId145"/>
    <p:sldId id="416" r:id="rId146"/>
    <p:sldId id="417" r:id="rId147"/>
    <p:sldId id="418" r:id="rId148"/>
    <p:sldId id="419" r:id="rId149"/>
    <p:sldId id="420" r:id="rId150"/>
    <p:sldId id="421" r:id="rId151"/>
    <p:sldId id="422" r:id="rId152"/>
    <p:sldId id="423" r:id="rId153"/>
    <p:sldId id="424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300" r:id="rId183"/>
    <p:sldId id="455" r:id="rId184"/>
    <p:sldId id="456" r:id="rId185"/>
    <p:sldId id="457" r:id="rId186"/>
    <p:sldId id="458" r:id="rId187"/>
    <p:sldId id="459" r:id="rId188"/>
    <p:sldId id="460" r:id="rId189"/>
    <p:sldId id="461" r:id="rId190"/>
    <p:sldId id="462" r:id="rId191"/>
    <p:sldId id="463" r:id="rId192"/>
  </p:sldIdLst>
  <p:sldSz cx="12192000" cy="6858000"/>
  <p:notesSz cx="6799263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2" autoAdjust="0"/>
    <p:restoredTop sz="86408"/>
  </p:normalViewPr>
  <p:slideViewPr>
    <p:cSldViewPr snapToGrid="0">
      <p:cViewPr varScale="1">
        <p:scale>
          <a:sx n="105" d="100"/>
          <a:sy n="105" d="100"/>
        </p:scale>
        <p:origin x="57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99101-9EAB-4B5F-A386-184A3AD3796A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9B1C1-E6B1-4AE2-BBFF-1B3EC1AD256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9B1C1-E6B1-4AE2-BBFF-1B3EC1AD256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9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B49F-24B5-455E-A58D-86AC7BFB4442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24051-2874-46AF-A6B5-571A29DEB6C3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9BC4-4178-4F05-A200-AFC3A637C7F2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8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re. Texte et image de la bibliothè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'image de la bibliothèque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fr-FR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DESS RGTI 2003/2004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A2233-F47C-4FF9-8269-4B1B36C2945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01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B918-1448-4899-87DF-96DFF1487C46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7CC8-E1D3-470B-84D5-92E58B50FD3A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8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9486-FCC1-4418-AA0A-025D98EFEBA9}" type="datetime1">
              <a:rPr lang="en-US" smtClean="0"/>
              <a:t>11/25/20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7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2C3-16D3-44E9-8A90-CD76756D32A0}" type="datetime1">
              <a:rPr lang="en-US" smtClean="0"/>
              <a:t>11/25/20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0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8C23-E123-4EF3-AABC-DD2920C65E6F}" type="datetime1">
              <a:rPr lang="en-US" smtClean="0"/>
              <a:t>11/25/20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9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9A21-2404-4FF9-8B69-025D6206704D}" type="datetime1">
              <a:rPr lang="en-US" smtClean="0"/>
              <a:t>11/25/20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77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D7E00-50F3-4397-881D-B28E0DE3B804}" type="datetime1">
              <a:rPr lang="en-US" smtClean="0"/>
              <a:t>11/25/20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62CD3-161B-43CE-B695-8B2A0FACC036}" type="datetime1">
              <a:rPr lang="en-US" smtClean="0"/>
              <a:t>11/25/20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D9D6-789B-412E-B045-C26FC2C5AB6D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2983B-9E85-41CA-A3DA-D69BFC28390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malika.smail@loria.f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983075"/>
            <a:ext cx="12192000" cy="1825361"/>
          </a:xfrm>
        </p:spPr>
        <p:txBody>
          <a:bodyPr>
            <a:normAutofit/>
          </a:bodyPr>
          <a:lstStyle/>
          <a:p>
            <a:r>
              <a:rPr lang="fr-FR" sz="4800" dirty="0"/>
              <a:t>Bases de données et Systèmes d’information</a:t>
            </a:r>
            <a:br>
              <a:rPr lang="fr-FR" sz="4800" dirty="0"/>
            </a:br>
            <a:r>
              <a:rPr lang="fr-FR" sz="4800" dirty="0"/>
              <a:t>M2 IMSD </a:t>
            </a:r>
            <a:endParaRPr lang="en-US" sz="4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</a:t>
            </a:fld>
            <a:endParaRPr lang="en-US"/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1752601" y="4397513"/>
            <a:ext cx="9601199" cy="179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/>
              <a:t>Malika SMAIL-TABBONE</a:t>
            </a:r>
          </a:p>
          <a:p>
            <a:r>
              <a:rPr lang="fr-FR" sz="1800" dirty="0"/>
              <a:t>Maître de conférences, HDR </a:t>
            </a:r>
          </a:p>
          <a:p>
            <a:r>
              <a:rPr lang="fr-FR" sz="1800" dirty="0">
                <a:hlinkClick r:id="rId2"/>
              </a:rPr>
              <a:t>malika.smail@loria.fr</a:t>
            </a:r>
            <a:endParaRPr lang="fr-FR" sz="1800" dirty="0"/>
          </a:p>
          <a:p>
            <a:r>
              <a:rPr lang="fr-FR" sz="1800" dirty="0"/>
              <a:t>Laboratoire de recherche : LORIA</a:t>
            </a:r>
            <a:endParaRPr lang="fr-FR" sz="11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C5CABA-D570-F842-8DDC-29200F90B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769" y="436087"/>
            <a:ext cx="3119945" cy="138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 txBox="1">
            <a:spLocks/>
          </p:cNvSpPr>
          <p:nvPr/>
        </p:nvSpPr>
        <p:spPr>
          <a:xfrm>
            <a:off x="-24186" y="836712"/>
            <a:ext cx="8363272" cy="484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/>
              <a:t>Soit l'extension d'une relation </a:t>
            </a:r>
            <a:r>
              <a:rPr lang="fr-FR" sz="1800" b="1"/>
              <a:t>Gène</a:t>
            </a:r>
          </a:p>
          <a:p>
            <a:endParaRPr lang="fr-FR" dirty="0"/>
          </a:p>
        </p:txBody>
      </p:sp>
      <p:sp>
        <p:nvSpPr>
          <p:cNvPr id="3" name="Titre 2"/>
          <p:cNvSpPr txBox="1">
            <a:spLocks/>
          </p:cNvSpPr>
          <p:nvPr/>
        </p:nvSpPr>
        <p:spPr>
          <a:xfrm>
            <a:off x="77820" y="136320"/>
            <a:ext cx="10398868" cy="6340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/>
              <a:t>Peut-on identifier les clés candidates d'une relation à partir d'une extension ? 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793717"/>
              </p:ext>
            </p:extLst>
          </p:nvPr>
        </p:nvGraphicFramePr>
        <p:xfrm>
          <a:off x="251520" y="1268760"/>
          <a:ext cx="8496945" cy="48879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7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99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9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228">
                <a:tc>
                  <a:txBody>
                    <a:bodyPr/>
                    <a:lstStyle/>
                    <a:p>
                      <a:r>
                        <a:rPr lang="fr-FR" sz="1600" b="1" dirty="0"/>
                        <a:t>symbole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nom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séquence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localisation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début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fin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892">
                <a:tc>
                  <a:txBody>
                    <a:bodyPr/>
                    <a:lstStyle/>
                    <a:p>
                      <a:r>
                        <a:rPr lang="fr-FR" sz="1400" dirty="0"/>
                        <a:t>HIST1H2AB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histone cluster 1, H2ab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ACCTCCAGTCAGTATAAATACTTCTCTGCCTTGCGTTC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6p22.1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26033320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26033796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594">
                <a:tc>
                  <a:txBody>
                    <a:bodyPr/>
                    <a:lstStyle/>
                    <a:p>
                      <a:r>
                        <a:rPr lang="fr-FR" sz="1400" dirty="0"/>
                        <a:t>HIF1AN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hypoxia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inducible</a:t>
                      </a:r>
                      <a:r>
                        <a:rPr lang="fr-FR" sz="1400" dirty="0"/>
                        <a:t> factor 1, alpha </a:t>
                      </a:r>
                      <a:r>
                        <a:rPr lang="fr-FR" sz="1400" dirty="0" err="1"/>
                        <a:t>subunit</a:t>
                      </a:r>
                      <a:r>
                        <a:rPr lang="fr-FR" sz="1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TTTTTTTTTGGGGTCCGGAATAGGCGGAGCTTCCGGTT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10q24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102295641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102313681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582">
                <a:tc>
                  <a:txBody>
                    <a:bodyPr/>
                    <a:lstStyle/>
                    <a:p>
                      <a:r>
                        <a:rPr lang="fr-FR" sz="1400" dirty="0"/>
                        <a:t>RXFP1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relaxin</a:t>
                      </a:r>
                      <a:r>
                        <a:rPr lang="en-US" sz="1400" dirty="0"/>
                        <a:t>/insulin-like family peptide receptor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ATGGGAGTGGAAGGAGGGAGGACTGCTTTGTAACTGC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4q32.1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159442866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159574524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734">
                <a:tc>
                  <a:txBody>
                    <a:bodyPr/>
                    <a:lstStyle/>
                    <a:p>
                      <a:r>
                        <a:rPr lang="fr-FR" sz="1400"/>
                        <a:t>RXFP2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relaxin</a:t>
                      </a:r>
                      <a:r>
                        <a:rPr lang="en-US" sz="1400" dirty="0"/>
                        <a:t>/insulin-like family peptide receptor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AAGAATCCATCTCCCTTCATGCCAGTGAGGTTCTAGCT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13q13.1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32313679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32377009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fr-FR" sz="1400" dirty="0"/>
                        <a:t>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insulin-degrading</a:t>
                      </a:r>
                      <a:r>
                        <a:rPr lang="fr-FR" sz="1400" dirty="0"/>
                        <a:t> enzyme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GACCGCGCGGCGCCGCGGCTAGAGCATGCGCAGTGC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10q23-q25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94211441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94333852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r>
                        <a:rPr lang="fr-FR" sz="1400" dirty="0"/>
                        <a:t>IGF1R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insulin-like growth factor 1 receptor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GCCGCCTTCGGAGTATTGTTTCCTTCGCCCTTGTTTT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15q26.3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99192272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99507759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987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987635" y="453453"/>
            <a:ext cx="7772400" cy="870573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err="1"/>
              <a:t>Exemple</a:t>
            </a:r>
            <a:r>
              <a:rPr lang="en-US" sz="2800" dirty="0"/>
              <a:t> 5</a:t>
            </a:r>
            <a:br>
              <a:rPr lang="en-US" sz="2800" dirty="0"/>
            </a:br>
            <a:r>
              <a:rPr lang="en-US" sz="2800" dirty="0"/>
              <a:t>Association N-M</a:t>
            </a:r>
            <a:endParaRPr lang="fr-FR" sz="2800" dirty="0"/>
          </a:p>
        </p:txBody>
      </p:sp>
      <p:grpSp>
        <p:nvGrpSpPr>
          <p:cNvPr id="7" name="Groupe 6"/>
          <p:cNvGrpSpPr/>
          <p:nvPr/>
        </p:nvGrpSpPr>
        <p:grpSpPr>
          <a:xfrm>
            <a:off x="1171254" y="1485637"/>
            <a:ext cx="9244955" cy="5218059"/>
            <a:chOff x="1171254" y="1485637"/>
            <a:chExt cx="9244955" cy="5218059"/>
          </a:xfrm>
        </p:grpSpPr>
        <p:sp>
          <p:nvSpPr>
            <p:cNvPr id="66587" name="AutoShape 27"/>
            <p:cNvSpPr>
              <a:spLocks noChangeArrowheads="1"/>
            </p:cNvSpPr>
            <p:nvPr/>
          </p:nvSpPr>
          <p:spPr bwMode="auto">
            <a:xfrm>
              <a:off x="5576452" y="4280830"/>
              <a:ext cx="158142" cy="421144"/>
            </a:xfrm>
            <a:prstGeom prst="downArrow">
              <a:avLst>
                <a:gd name="adj1" fmla="val 50000"/>
                <a:gd name="adj2" fmla="val 826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8" name="Text Box 28"/>
            <p:cNvSpPr txBox="1">
              <a:spLocks noChangeArrowheads="1"/>
            </p:cNvSpPr>
            <p:nvPr/>
          </p:nvSpPr>
          <p:spPr bwMode="auto">
            <a:xfrm>
              <a:off x="1558805" y="4715013"/>
              <a:ext cx="4575534" cy="1754326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fr-FR" b="1"/>
            </a:p>
            <a:p>
              <a:r>
                <a:rPr lang="fr-FR" b="1"/>
                <a:t>Etudiant</a:t>
              </a:r>
              <a:r>
                <a:rPr lang="fr-FR"/>
                <a:t> </a:t>
              </a:r>
              <a:r>
                <a:rPr lang="fr-FR" dirty="0"/>
                <a:t>(</a:t>
              </a:r>
              <a:r>
                <a:rPr lang="fr-FR" u="sng" dirty="0" err="1"/>
                <a:t>no_étu</a:t>
              </a:r>
              <a:r>
                <a:rPr lang="fr-FR" dirty="0"/>
                <a:t>, nom, prénom, </a:t>
              </a:r>
              <a:r>
                <a:rPr lang="fr-FR" dirty="0" err="1"/>
                <a:t>age</a:t>
              </a:r>
              <a:r>
                <a:rPr lang="fr-FR" dirty="0"/>
                <a:t>, adresse)</a:t>
              </a:r>
            </a:p>
            <a:p>
              <a:r>
                <a:rPr lang="fr-FR" b="1" dirty="0"/>
                <a:t>Cours</a:t>
              </a:r>
              <a:r>
                <a:rPr lang="fr-FR" dirty="0"/>
                <a:t> (</a:t>
              </a:r>
              <a:r>
                <a:rPr lang="fr-FR" u="sng" dirty="0"/>
                <a:t>intitulé</a:t>
              </a:r>
              <a:r>
                <a:rPr lang="fr-FR" dirty="0"/>
                <a:t>)</a:t>
              </a:r>
            </a:p>
            <a:p>
              <a:r>
                <a:rPr lang="fr-FR" b="1" dirty="0"/>
                <a:t>Inscrit</a:t>
              </a:r>
              <a:r>
                <a:rPr lang="fr-FR" dirty="0"/>
                <a:t> (</a:t>
              </a:r>
              <a:r>
                <a:rPr lang="fr-FR" i="1" u="sng" dirty="0" err="1"/>
                <a:t>no_étu</a:t>
              </a:r>
              <a:r>
                <a:rPr lang="fr-FR" i="1" u="sng" dirty="0"/>
                <a:t>,  intitulé</a:t>
              </a:r>
              <a:r>
                <a:rPr lang="fr-FR" dirty="0"/>
                <a:t>, </a:t>
              </a:r>
              <a:r>
                <a:rPr lang="fr-FR" err="1"/>
                <a:t>no_groupe</a:t>
              </a:r>
              <a:r>
                <a:rPr lang="fr-FR"/>
                <a:t>)</a:t>
              </a:r>
            </a:p>
            <a:p>
              <a:endParaRPr lang="fr-FR"/>
            </a:p>
            <a:p>
              <a:r>
                <a:rPr lang="fr-FR"/>
                <a:t>+ Deux dernières CI</a:t>
              </a:r>
              <a:endParaRPr lang="fr-FR" dirty="0"/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2268184" y="1485637"/>
              <a:ext cx="6338888" cy="1883579"/>
              <a:chOff x="1198384" y="1894516"/>
              <a:chExt cx="6338888" cy="1883579"/>
            </a:xfrm>
          </p:grpSpPr>
          <p:sp>
            <p:nvSpPr>
              <p:cNvPr id="66564" name="Text Box 4"/>
              <p:cNvSpPr txBox="1">
                <a:spLocks noChangeArrowheads="1"/>
              </p:cNvSpPr>
              <p:nvPr/>
            </p:nvSpPr>
            <p:spPr bwMode="auto">
              <a:xfrm>
                <a:off x="6490972" y="2543735"/>
                <a:ext cx="59997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Cours</a:t>
                </a:r>
              </a:p>
            </p:txBody>
          </p:sp>
          <p:sp>
            <p:nvSpPr>
              <p:cNvPr id="66565" name="Rectangle 5"/>
              <p:cNvSpPr>
                <a:spLocks noChangeArrowheads="1"/>
              </p:cNvSpPr>
              <p:nvPr/>
            </p:nvSpPr>
            <p:spPr bwMode="auto">
              <a:xfrm>
                <a:off x="6230759" y="2372354"/>
                <a:ext cx="1306513" cy="7461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6566" name="AutoShape 6"/>
              <p:cNvSpPr>
                <a:spLocks noChangeArrowheads="1"/>
              </p:cNvSpPr>
              <p:nvPr/>
            </p:nvSpPr>
            <p:spPr bwMode="auto">
              <a:xfrm>
                <a:off x="4046359" y="2327904"/>
                <a:ext cx="1390650" cy="855662"/>
              </a:xfrm>
              <a:prstGeom prst="diamond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6567" name="Line 7"/>
              <p:cNvSpPr>
                <a:spLocks noChangeShapeType="1"/>
              </p:cNvSpPr>
              <p:nvPr/>
            </p:nvSpPr>
            <p:spPr bwMode="auto">
              <a:xfrm flipV="1">
                <a:off x="3327222" y="2754941"/>
                <a:ext cx="727075" cy="1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6568" name="Line 8"/>
              <p:cNvSpPr>
                <a:spLocks noChangeShapeType="1"/>
              </p:cNvSpPr>
              <p:nvPr/>
            </p:nvSpPr>
            <p:spPr bwMode="auto">
              <a:xfrm>
                <a:off x="5437009" y="2756529"/>
                <a:ext cx="7921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6569" name="Text Box 9"/>
              <p:cNvSpPr txBox="1">
                <a:spLocks noChangeArrowheads="1"/>
              </p:cNvSpPr>
              <p:nvPr/>
            </p:nvSpPr>
            <p:spPr bwMode="auto">
              <a:xfrm>
                <a:off x="4387672" y="2577141"/>
                <a:ext cx="63511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Inscrit</a:t>
                </a:r>
              </a:p>
            </p:txBody>
          </p:sp>
          <p:sp>
            <p:nvSpPr>
              <p:cNvPr id="66570" name="Text Box 10"/>
              <p:cNvSpPr txBox="1">
                <a:spLocks noChangeArrowheads="1"/>
              </p:cNvSpPr>
              <p:nvPr/>
            </p:nvSpPr>
            <p:spPr bwMode="auto">
              <a:xfrm>
                <a:off x="2941459" y="1894516"/>
                <a:ext cx="388248" cy="261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100"/>
                  <a:t>âge</a:t>
                </a:r>
              </a:p>
            </p:txBody>
          </p:sp>
          <p:sp>
            <p:nvSpPr>
              <p:cNvPr id="66571" name="Text Box 11"/>
              <p:cNvSpPr txBox="1">
                <a:spLocks noChangeArrowheads="1"/>
              </p:cNvSpPr>
              <p:nvPr/>
            </p:nvSpPr>
            <p:spPr bwMode="auto">
              <a:xfrm>
                <a:off x="2228672" y="2566029"/>
                <a:ext cx="80284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Etudiant</a:t>
                </a:r>
              </a:p>
            </p:txBody>
          </p:sp>
          <p:sp>
            <p:nvSpPr>
              <p:cNvPr id="66572" name="Rectangle 12"/>
              <p:cNvSpPr>
                <a:spLocks noChangeArrowheads="1"/>
              </p:cNvSpPr>
              <p:nvPr/>
            </p:nvSpPr>
            <p:spPr bwMode="auto">
              <a:xfrm>
                <a:off x="2058809" y="2364416"/>
                <a:ext cx="1258888" cy="7445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6573" name="Text Box 13"/>
              <p:cNvSpPr txBox="1">
                <a:spLocks noChangeArrowheads="1"/>
              </p:cNvSpPr>
              <p:nvPr/>
            </p:nvSpPr>
            <p:spPr bwMode="auto">
              <a:xfrm>
                <a:off x="1690509" y="3337554"/>
                <a:ext cx="444352" cy="261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100"/>
                  <a:t>nom</a:t>
                </a:r>
              </a:p>
            </p:txBody>
          </p:sp>
          <p:sp>
            <p:nvSpPr>
              <p:cNvPr id="66574" name="Text Box 14"/>
              <p:cNvSpPr txBox="1">
                <a:spLocks noChangeArrowheads="1"/>
              </p:cNvSpPr>
              <p:nvPr/>
            </p:nvSpPr>
            <p:spPr bwMode="auto">
              <a:xfrm>
                <a:off x="2431873" y="3320091"/>
                <a:ext cx="638316" cy="261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100"/>
                  <a:t>prénom</a:t>
                </a:r>
              </a:p>
            </p:txBody>
          </p:sp>
          <p:sp>
            <p:nvSpPr>
              <p:cNvPr id="66575" name="Text Box 15"/>
              <p:cNvSpPr txBox="1">
                <a:spLocks noChangeArrowheads="1"/>
              </p:cNvSpPr>
              <p:nvPr/>
            </p:nvSpPr>
            <p:spPr bwMode="auto">
              <a:xfrm>
                <a:off x="1555572" y="1911979"/>
                <a:ext cx="625492" cy="261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100"/>
                  <a:t>adresse</a:t>
                </a:r>
              </a:p>
            </p:txBody>
          </p:sp>
          <p:sp>
            <p:nvSpPr>
              <p:cNvPr id="66576" name="Line 16"/>
              <p:cNvSpPr>
                <a:spLocks noChangeShapeType="1"/>
              </p:cNvSpPr>
              <p:nvPr/>
            </p:nvSpPr>
            <p:spPr bwMode="auto">
              <a:xfrm>
                <a:off x="2212797" y="3112129"/>
                <a:ext cx="0" cy="142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6577" name="Line 17"/>
              <p:cNvSpPr>
                <a:spLocks noChangeShapeType="1"/>
              </p:cNvSpPr>
              <p:nvPr/>
            </p:nvSpPr>
            <p:spPr bwMode="auto">
              <a:xfrm>
                <a:off x="2985909" y="3112129"/>
                <a:ext cx="0" cy="142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6578" name="Line 18"/>
              <p:cNvSpPr>
                <a:spLocks noChangeShapeType="1"/>
              </p:cNvSpPr>
              <p:nvPr/>
            </p:nvSpPr>
            <p:spPr bwMode="auto">
              <a:xfrm flipV="1">
                <a:off x="2135009" y="2221541"/>
                <a:ext cx="0" cy="142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6579" name="Line 19"/>
              <p:cNvSpPr>
                <a:spLocks noChangeShapeType="1"/>
              </p:cNvSpPr>
              <p:nvPr/>
            </p:nvSpPr>
            <p:spPr bwMode="auto">
              <a:xfrm flipV="1">
                <a:off x="3063697" y="2221541"/>
                <a:ext cx="0" cy="142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6580" name="Line 20"/>
              <p:cNvSpPr>
                <a:spLocks noChangeShapeType="1"/>
              </p:cNvSpPr>
              <p:nvPr/>
            </p:nvSpPr>
            <p:spPr bwMode="auto">
              <a:xfrm flipV="1">
                <a:off x="4789309" y="3183566"/>
                <a:ext cx="0" cy="142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6581" name="Text Box 21"/>
              <p:cNvSpPr txBox="1">
                <a:spLocks noChangeArrowheads="1"/>
              </p:cNvSpPr>
              <p:nvPr/>
            </p:nvSpPr>
            <p:spPr bwMode="auto">
              <a:xfrm>
                <a:off x="6410325" y="3320091"/>
                <a:ext cx="591829" cy="261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100" u="sng"/>
                  <a:t>intitulé</a:t>
                </a:r>
                <a:endParaRPr lang="fr-FR" sz="1100"/>
              </a:p>
            </p:txBody>
          </p:sp>
          <p:sp>
            <p:nvSpPr>
              <p:cNvPr id="66582" name="Line 22"/>
              <p:cNvSpPr>
                <a:spLocks noChangeShapeType="1"/>
              </p:cNvSpPr>
              <p:nvPr/>
            </p:nvSpPr>
            <p:spPr bwMode="auto">
              <a:xfrm flipV="1">
                <a:off x="7021334" y="3121654"/>
                <a:ext cx="0" cy="142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6583" name="Text Box 23"/>
              <p:cNvSpPr txBox="1">
                <a:spLocks noChangeArrowheads="1"/>
              </p:cNvSpPr>
              <p:nvPr/>
            </p:nvSpPr>
            <p:spPr bwMode="auto">
              <a:xfrm>
                <a:off x="1198384" y="2575554"/>
                <a:ext cx="593432" cy="261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100" u="sng"/>
                  <a:t>no_étu</a:t>
                </a:r>
              </a:p>
            </p:txBody>
          </p:sp>
          <p:sp>
            <p:nvSpPr>
              <p:cNvPr id="66584" name="Line 24"/>
              <p:cNvSpPr>
                <a:spLocks noChangeShapeType="1"/>
              </p:cNvSpPr>
              <p:nvPr/>
            </p:nvSpPr>
            <p:spPr bwMode="auto">
              <a:xfrm>
                <a:off x="1923872" y="2739066"/>
                <a:ext cx="1349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GB" sz="1400"/>
              </a:p>
            </p:txBody>
          </p:sp>
          <p:sp>
            <p:nvSpPr>
              <p:cNvPr id="66585" name="Text Box 25"/>
              <p:cNvSpPr txBox="1">
                <a:spLocks noChangeArrowheads="1"/>
              </p:cNvSpPr>
              <p:nvPr/>
            </p:nvSpPr>
            <p:spPr bwMode="auto">
              <a:xfrm>
                <a:off x="3308172" y="2445379"/>
                <a:ext cx="41549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/>
                  <a:t>0,n</a:t>
                </a:r>
              </a:p>
            </p:txBody>
          </p:sp>
          <p:sp>
            <p:nvSpPr>
              <p:cNvPr id="66586" name="Text Box 26"/>
              <p:cNvSpPr txBox="1">
                <a:spLocks noChangeArrowheads="1"/>
              </p:cNvSpPr>
              <p:nvPr/>
            </p:nvSpPr>
            <p:spPr bwMode="auto">
              <a:xfrm>
                <a:off x="5787847" y="2421566"/>
                <a:ext cx="41549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/>
                  <a:t>0,n</a:t>
                </a:r>
              </a:p>
            </p:txBody>
          </p:sp>
          <p:sp>
            <p:nvSpPr>
              <p:cNvPr id="66589" name="Text Box 29"/>
              <p:cNvSpPr txBox="1">
                <a:spLocks noChangeArrowheads="1"/>
              </p:cNvSpPr>
              <p:nvPr/>
            </p:nvSpPr>
            <p:spPr bwMode="auto">
              <a:xfrm>
                <a:off x="4243388" y="3301041"/>
                <a:ext cx="809837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100"/>
                  <a:t>no_groupe</a:t>
                </a:r>
              </a:p>
              <a:p>
                <a:endParaRPr lang="fr-FR" sz="1400"/>
              </a:p>
            </p:txBody>
          </p:sp>
        </p:grpSp>
        <p:sp>
          <p:nvSpPr>
            <p:cNvPr id="2" name="ZoneTexte 1"/>
            <p:cNvSpPr txBox="1"/>
            <p:nvPr/>
          </p:nvSpPr>
          <p:spPr>
            <a:xfrm>
              <a:off x="1348694" y="3405345"/>
              <a:ext cx="769351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fr-FR" dirty="0" err="1"/>
                <a:t>no_étu</a:t>
              </a:r>
              <a:r>
                <a:rPr lang="fr-FR" dirty="0"/>
                <a:t>, intitulé  </a:t>
              </a:r>
              <a:r>
                <a:rPr lang="fr-FR" dirty="0">
                  <a:sym typeface="Symbol"/>
                </a:rPr>
                <a:t>  </a:t>
              </a:r>
              <a:r>
                <a:rPr lang="fr-FR" dirty="0" err="1"/>
                <a:t>no_groupe</a:t>
              </a:r>
              <a:endParaRPr lang="fr-FR" dirty="0"/>
            </a:p>
            <a:p>
              <a:pPr marL="342900" indent="-342900">
                <a:buFont typeface="Arial" pitchFamily="34" charset="0"/>
                <a:buChar char="•"/>
              </a:pPr>
              <a:r>
                <a:rPr lang="fr-FR" dirty="0"/>
                <a:t>La suppression d'un étudiant doit entraîner la suppression de son inscription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fr-FR" dirty="0"/>
                <a:t>On ne peut supprimer un cours pour lequel il y a des inscrits</a:t>
              </a:r>
            </a:p>
            <a:p>
              <a:endParaRPr lang="fr-FR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335713" y="4256872"/>
              <a:ext cx="4080496" cy="24468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265113" indent="-265113"/>
              <a:r>
                <a:rPr lang="fr-FR" sz="1700" dirty="0"/>
                <a:t>CREATE TABLE </a:t>
              </a:r>
              <a:r>
                <a:rPr lang="fr-FR" sz="1700" b="1" dirty="0"/>
                <a:t>Inscrit</a:t>
              </a:r>
            </a:p>
            <a:p>
              <a:pPr marL="92075"/>
              <a:r>
                <a:rPr lang="fr-FR" sz="1700" dirty="0"/>
                <a:t>(</a:t>
              </a:r>
              <a:r>
                <a:rPr lang="fr-FR" sz="1700" dirty="0" err="1"/>
                <a:t>no_étu</a:t>
              </a:r>
              <a:r>
                <a:rPr lang="fr-FR" sz="1700" dirty="0"/>
                <a:t>  </a:t>
              </a:r>
              <a:r>
                <a:rPr lang="fr-FR" sz="1700" dirty="0" err="1"/>
                <a:t>integer</a:t>
              </a:r>
              <a:r>
                <a:rPr lang="fr-FR" sz="1700" dirty="0"/>
                <a:t>,</a:t>
              </a:r>
            </a:p>
            <a:p>
              <a:pPr marL="92075"/>
              <a:r>
                <a:rPr lang="fr-FR" sz="1700" dirty="0"/>
                <a:t>intitulé </a:t>
              </a:r>
              <a:r>
                <a:rPr lang="fr-FR" sz="1700" dirty="0" err="1"/>
                <a:t>varchar</a:t>
              </a:r>
              <a:r>
                <a:rPr lang="fr-FR" sz="1700" dirty="0"/>
                <a:t>(100), </a:t>
              </a:r>
            </a:p>
            <a:p>
              <a:pPr marL="92075"/>
              <a:r>
                <a:rPr lang="fr-FR" sz="1700" dirty="0" err="1"/>
                <a:t>no_groupe</a:t>
              </a:r>
              <a:r>
                <a:rPr lang="fr-FR" sz="1700" dirty="0"/>
                <a:t> </a:t>
              </a:r>
              <a:r>
                <a:rPr lang="fr-FR" sz="1700" dirty="0" err="1"/>
                <a:t>tinyint</a:t>
              </a:r>
              <a:r>
                <a:rPr lang="fr-FR" sz="1700" dirty="0"/>
                <a:t>,</a:t>
              </a:r>
            </a:p>
            <a:p>
              <a:pPr marL="92075"/>
              <a:r>
                <a:rPr lang="fr-FR" sz="1700" dirty="0"/>
                <a:t>PRIMARY KEY (</a:t>
              </a:r>
              <a:r>
                <a:rPr lang="fr-FR" sz="1700" dirty="0" err="1"/>
                <a:t>no_étu,intitulé</a:t>
              </a:r>
              <a:r>
                <a:rPr lang="fr-FR" sz="1700" dirty="0"/>
                <a:t>),</a:t>
              </a:r>
            </a:p>
            <a:p>
              <a:pPr marL="92075"/>
              <a:r>
                <a:rPr lang="fr-FR" sz="1700" dirty="0"/>
                <a:t>FOREIGN KEY (</a:t>
              </a:r>
              <a:r>
                <a:rPr lang="fr-FR" sz="1700" dirty="0" err="1"/>
                <a:t>no_étu</a:t>
              </a:r>
              <a:r>
                <a:rPr lang="fr-FR" sz="1700" dirty="0"/>
                <a:t>) REFERENCES                          </a:t>
              </a:r>
            </a:p>
            <a:p>
              <a:pPr marL="92075"/>
              <a:r>
                <a:rPr lang="fr-FR" sz="1700" dirty="0"/>
                <a:t>Etudiant </a:t>
              </a:r>
              <a:r>
                <a:rPr lang="fr-FR" sz="1700" b="1" dirty="0"/>
                <a:t>ON DELETE CASCADE </a:t>
              </a:r>
              <a:r>
                <a:rPr lang="fr-FR" sz="1700" dirty="0"/>
                <a:t>,</a:t>
              </a:r>
            </a:p>
            <a:p>
              <a:pPr marL="92075"/>
              <a:r>
                <a:rPr lang="fr-FR" sz="1700" dirty="0"/>
                <a:t>FOREIGN KEY (intitulé) REFERENCES                          </a:t>
              </a:r>
            </a:p>
            <a:p>
              <a:pPr marL="92075"/>
              <a:r>
                <a:rPr lang="fr-FR" sz="1700" dirty="0"/>
                <a:t>Cours </a:t>
              </a:r>
              <a:r>
                <a:rPr lang="fr-FR" sz="1700" b="1" dirty="0"/>
                <a:t>ON DELETE NO ACTION</a:t>
              </a:r>
              <a:r>
                <a:rPr lang="fr-FR" sz="1700" dirty="0"/>
                <a:t>)</a:t>
              </a:r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1171254" y="318454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CI</a:t>
              </a:r>
            </a:p>
          </p:txBody>
        </p:sp>
      </p:grp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6D6F4-A260-4AFD-A5AD-ED5F3D35788E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2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9491525" y="6248400"/>
            <a:ext cx="533400" cy="609600"/>
          </a:xfrm>
        </p:spPr>
        <p:txBody>
          <a:bodyPr/>
          <a:lstStyle/>
          <a:p>
            <a:fld id="{BCA8BF37-B91D-4E9A-8D35-1558D41B2059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7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002385" y="424861"/>
            <a:ext cx="7772400" cy="910329"/>
          </a:xfrm>
        </p:spPr>
        <p:txBody>
          <a:bodyPr>
            <a:noAutofit/>
          </a:bodyPr>
          <a:lstStyle/>
          <a:p>
            <a:pPr lvl="0" eaLnBrk="1" hangingPunct="1">
              <a:spcBef>
                <a:spcPct val="50000"/>
              </a:spcBef>
              <a:defRPr/>
            </a:pPr>
            <a:r>
              <a:rPr lang="fr-FR" sz="2800" dirty="0"/>
              <a:t>Exemple 6 </a:t>
            </a:r>
            <a:br>
              <a:rPr lang="fr-FR" sz="2800" dirty="0"/>
            </a:br>
            <a:r>
              <a:rPr lang="fr-FR" sz="2800" dirty="0"/>
              <a:t>Association unaire 1-1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1219982" y="1556975"/>
            <a:ext cx="8925504" cy="5049299"/>
            <a:chOff x="1219982" y="1556975"/>
            <a:chExt cx="8925504" cy="5049299"/>
          </a:xfrm>
        </p:grpSpPr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4209135" y="2490564"/>
              <a:ext cx="342900" cy="180975"/>
            </a:xfrm>
            <a:prstGeom prst="rightArrow">
              <a:avLst>
                <a:gd name="adj1" fmla="val 50000"/>
                <a:gd name="adj2" fmla="val 47368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5431360" y="1556975"/>
              <a:ext cx="4404959" cy="144655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fr-FR" sz="1600" dirty="0">
                  <a:latin typeface="Arial" charset="0"/>
                </a:rPr>
                <a:t>1</a:t>
              </a:r>
              <a:r>
                <a:rPr lang="fr-FR" sz="1600" baseline="30000" dirty="0">
                  <a:latin typeface="Arial" charset="0"/>
                </a:rPr>
                <a:t>ère</a:t>
              </a:r>
              <a:r>
                <a:rPr lang="fr-FR" sz="1600" dirty="0">
                  <a:latin typeface="Arial" charset="0"/>
                </a:rPr>
                <a:t> possibilité :</a:t>
              </a:r>
            </a:p>
            <a:p>
              <a:r>
                <a:rPr lang="fr-FR" b="1" dirty="0"/>
                <a:t>Personne</a:t>
              </a:r>
              <a:r>
                <a:rPr lang="fr-FR" dirty="0"/>
                <a:t> (</a:t>
              </a:r>
              <a:r>
                <a:rPr lang="fr-FR" u="sng" dirty="0" err="1"/>
                <a:t>idp</a:t>
              </a:r>
              <a:r>
                <a:rPr lang="fr-FR" dirty="0"/>
                <a:t>, nom, prénom, </a:t>
              </a:r>
              <a:r>
                <a:rPr lang="fr-FR" i="1" dirty="0"/>
                <a:t>id_conjoint1</a:t>
              </a:r>
              <a:r>
                <a:rPr lang="fr-FR" dirty="0"/>
                <a:t>)</a:t>
              </a:r>
            </a:p>
            <a:p>
              <a:endParaRPr lang="fr-FR" dirty="0"/>
            </a:p>
            <a:p>
              <a:r>
                <a:rPr lang="fr-FR" dirty="0"/>
                <a:t>id_conjoint1 référence </a:t>
              </a:r>
              <a:r>
                <a:rPr lang="fr-FR" dirty="0" err="1"/>
                <a:t>idp</a:t>
              </a:r>
              <a:endParaRPr lang="fr-FR" dirty="0"/>
            </a:p>
            <a:p>
              <a:r>
                <a:rPr lang="fr-FR" dirty="0"/>
                <a:t>id_conjoint1 attribut facultatif</a:t>
              </a:r>
              <a:endParaRPr lang="fr-FR" b="1" dirty="0"/>
            </a:p>
          </p:txBody>
        </p:sp>
        <p:grpSp>
          <p:nvGrpSpPr>
            <p:cNvPr id="2" name="Group 31"/>
            <p:cNvGrpSpPr>
              <a:grpSpLocks/>
            </p:cNvGrpSpPr>
            <p:nvPr/>
          </p:nvGrpSpPr>
          <p:grpSpPr bwMode="auto">
            <a:xfrm>
              <a:off x="1770855" y="1755656"/>
              <a:ext cx="1592607" cy="1041307"/>
              <a:chOff x="2217" y="2086"/>
              <a:chExt cx="1007" cy="780"/>
            </a:xfrm>
          </p:grpSpPr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2326" y="2364"/>
                <a:ext cx="823" cy="5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3" name="Text Box 33"/>
              <p:cNvSpPr txBox="1">
                <a:spLocks noChangeArrowheads="1"/>
              </p:cNvSpPr>
              <p:nvPr/>
            </p:nvSpPr>
            <p:spPr bwMode="auto">
              <a:xfrm>
                <a:off x="2399" y="2500"/>
                <a:ext cx="610" cy="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/>
                  <a:t>Personne</a:t>
                </a:r>
                <a:endParaRPr lang="fr-FR" dirty="0"/>
              </a:p>
            </p:txBody>
          </p:sp>
          <p:sp>
            <p:nvSpPr>
              <p:cNvPr id="34" name="Text Box 34"/>
              <p:cNvSpPr txBox="1">
                <a:spLocks noChangeArrowheads="1"/>
              </p:cNvSpPr>
              <p:nvPr/>
            </p:nvSpPr>
            <p:spPr bwMode="auto">
              <a:xfrm>
                <a:off x="2217" y="2086"/>
                <a:ext cx="241" cy="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u="sng"/>
                  <a:t>idp</a:t>
                </a:r>
                <a:endParaRPr lang="fr-FR" sz="1200"/>
              </a:p>
            </p:txBody>
          </p:sp>
          <p:sp>
            <p:nvSpPr>
              <p:cNvPr id="35" name="Text Box 35"/>
              <p:cNvSpPr txBox="1">
                <a:spLocks noChangeArrowheads="1"/>
              </p:cNvSpPr>
              <p:nvPr/>
            </p:nvSpPr>
            <p:spPr bwMode="auto">
              <a:xfrm>
                <a:off x="2465" y="2086"/>
                <a:ext cx="297" cy="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dirty="0"/>
                  <a:t>nom</a:t>
                </a:r>
              </a:p>
            </p:txBody>
          </p:sp>
          <p:sp>
            <p:nvSpPr>
              <p:cNvPr id="36" name="Line 36"/>
              <p:cNvSpPr>
                <a:spLocks noChangeShapeType="1"/>
              </p:cNvSpPr>
              <p:nvPr/>
            </p:nvSpPr>
            <p:spPr bwMode="auto">
              <a:xfrm flipV="1">
                <a:off x="2377" y="226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7" name="Line 37"/>
              <p:cNvSpPr>
                <a:spLocks noChangeShapeType="1"/>
              </p:cNvSpPr>
              <p:nvPr/>
            </p:nvSpPr>
            <p:spPr bwMode="auto">
              <a:xfrm flipV="1">
                <a:off x="2706" y="226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8" name="Text Box 38"/>
              <p:cNvSpPr txBox="1">
                <a:spLocks noChangeArrowheads="1"/>
              </p:cNvSpPr>
              <p:nvPr/>
            </p:nvSpPr>
            <p:spPr bwMode="auto">
              <a:xfrm>
                <a:off x="2795" y="2086"/>
                <a:ext cx="429" cy="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dirty="0"/>
                  <a:t>prénom</a:t>
                </a:r>
              </a:p>
            </p:txBody>
          </p:sp>
          <p:sp>
            <p:nvSpPr>
              <p:cNvPr id="39" name="Line 39"/>
              <p:cNvSpPr>
                <a:spLocks noChangeShapeType="1"/>
              </p:cNvSpPr>
              <p:nvPr/>
            </p:nvSpPr>
            <p:spPr bwMode="auto">
              <a:xfrm flipV="1">
                <a:off x="3036" y="226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3" name="Group 40"/>
            <p:cNvGrpSpPr>
              <a:grpSpLocks/>
            </p:cNvGrpSpPr>
            <p:nvPr/>
          </p:nvGrpSpPr>
          <p:grpSpPr bwMode="auto">
            <a:xfrm>
              <a:off x="1960719" y="3328297"/>
              <a:ext cx="1366446" cy="736925"/>
              <a:chOff x="2250" y="3264"/>
              <a:chExt cx="864" cy="552"/>
            </a:xfrm>
          </p:grpSpPr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 flipV="1">
                <a:off x="2250" y="3264"/>
                <a:ext cx="432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2" name="Line 42"/>
              <p:cNvSpPr>
                <a:spLocks noChangeShapeType="1"/>
              </p:cNvSpPr>
              <p:nvPr/>
            </p:nvSpPr>
            <p:spPr bwMode="auto">
              <a:xfrm flipH="1" flipV="1">
                <a:off x="2682" y="3264"/>
                <a:ext cx="432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>
                <a:off x="2250" y="3540"/>
                <a:ext cx="432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 flipH="1">
                <a:off x="2682" y="3540"/>
                <a:ext cx="432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2106221" y="3524543"/>
              <a:ext cx="95410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Mariage</a:t>
              </a:r>
            </a:p>
          </p:txBody>
        </p:sp>
        <p:sp>
          <p:nvSpPr>
            <p:cNvPr id="46" name="Text Box 48"/>
            <p:cNvSpPr txBox="1">
              <a:spLocks noChangeArrowheads="1"/>
            </p:cNvSpPr>
            <p:nvPr/>
          </p:nvSpPr>
          <p:spPr bwMode="auto">
            <a:xfrm>
              <a:off x="1739467" y="2794292"/>
              <a:ext cx="44114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/>
                <a:t>0,1</a:t>
              </a:r>
              <a:endParaRPr lang="fr-FR" dirty="0"/>
            </a:p>
          </p:txBody>
        </p:sp>
        <p:sp>
          <p:nvSpPr>
            <p:cNvPr id="47" name="Text Box 49"/>
            <p:cNvSpPr txBox="1">
              <a:spLocks noChangeArrowheads="1"/>
            </p:cNvSpPr>
            <p:nvPr/>
          </p:nvSpPr>
          <p:spPr bwMode="auto">
            <a:xfrm>
              <a:off x="3051978" y="2802302"/>
              <a:ext cx="44114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/>
                <a:t>0,1</a:t>
              </a:r>
              <a:endParaRPr lang="fr-FR" dirty="0"/>
            </a:p>
          </p:txBody>
        </p:sp>
        <p:sp>
          <p:nvSpPr>
            <p:cNvPr id="48" name="Text Box 52"/>
            <p:cNvSpPr txBox="1">
              <a:spLocks noChangeArrowheads="1"/>
            </p:cNvSpPr>
            <p:nvPr/>
          </p:nvSpPr>
          <p:spPr bwMode="auto">
            <a:xfrm>
              <a:off x="1219982" y="3068243"/>
              <a:ext cx="10823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b="1" i="1"/>
                <a:t>conjoint1</a:t>
              </a:r>
              <a:endParaRPr lang="fr-FR" b="1" i="1" dirty="0"/>
            </a:p>
          </p:txBody>
        </p:sp>
        <p:sp>
          <p:nvSpPr>
            <p:cNvPr id="49" name="Text Box 53"/>
            <p:cNvSpPr txBox="1">
              <a:spLocks noChangeArrowheads="1"/>
            </p:cNvSpPr>
            <p:nvPr/>
          </p:nvSpPr>
          <p:spPr bwMode="auto">
            <a:xfrm>
              <a:off x="2951950" y="3068243"/>
              <a:ext cx="10823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b="1" i="1"/>
                <a:t>conjoint2</a:t>
              </a:r>
              <a:endParaRPr lang="fr-FR" b="1" i="1" dirty="0"/>
            </a:p>
          </p:txBody>
        </p:sp>
        <p:sp>
          <p:nvSpPr>
            <p:cNvPr id="50" name="Line 46"/>
            <p:cNvSpPr>
              <a:spLocks noChangeShapeType="1"/>
            </p:cNvSpPr>
            <p:nvPr/>
          </p:nvSpPr>
          <p:spPr bwMode="auto">
            <a:xfrm>
              <a:off x="2304691" y="2791623"/>
              <a:ext cx="0" cy="7449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" name="Line 47"/>
            <p:cNvSpPr>
              <a:spLocks noChangeShapeType="1"/>
            </p:cNvSpPr>
            <p:nvPr/>
          </p:nvSpPr>
          <p:spPr bwMode="auto">
            <a:xfrm>
              <a:off x="2995167" y="2799633"/>
              <a:ext cx="0" cy="7449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431359" y="3051034"/>
              <a:ext cx="4714127" cy="21852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265113" indent="-265113"/>
              <a:r>
                <a:rPr lang="fr-FR" sz="1700" dirty="0"/>
                <a:t>CREATE TABLE </a:t>
              </a:r>
              <a:r>
                <a:rPr lang="fr-FR" sz="1700" b="1" dirty="0"/>
                <a:t>Personne</a:t>
              </a:r>
            </a:p>
            <a:p>
              <a:pPr marL="92075"/>
              <a:r>
                <a:rPr lang="fr-FR" sz="1700" dirty="0"/>
                <a:t>(</a:t>
              </a:r>
              <a:r>
                <a:rPr lang="fr-FR" sz="1700" dirty="0" err="1"/>
                <a:t>idp</a:t>
              </a:r>
              <a:r>
                <a:rPr lang="fr-FR" sz="1700" dirty="0"/>
                <a:t> </a:t>
              </a:r>
              <a:r>
                <a:rPr lang="fr-FR" sz="1700" dirty="0" err="1"/>
                <a:t>integer</a:t>
              </a:r>
              <a:r>
                <a:rPr lang="fr-FR" sz="1700" dirty="0"/>
                <a:t>,</a:t>
              </a:r>
            </a:p>
            <a:p>
              <a:pPr marL="92075"/>
              <a:r>
                <a:rPr lang="fr-FR" sz="1700" dirty="0"/>
                <a:t>nom </a:t>
              </a:r>
              <a:r>
                <a:rPr lang="fr-FR" sz="1700" dirty="0" err="1"/>
                <a:t>varchar</a:t>
              </a:r>
              <a:r>
                <a:rPr lang="fr-FR" sz="1700" dirty="0"/>
                <a:t>(100), </a:t>
              </a:r>
            </a:p>
            <a:p>
              <a:pPr marL="92075"/>
              <a:r>
                <a:rPr lang="fr-FR" sz="1700" dirty="0"/>
                <a:t>prénom </a:t>
              </a:r>
              <a:r>
                <a:rPr lang="fr-FR" sz="1700" dirty="0" err="1"/>
                <a:t>varchar</a:t>
              </a:r>
              <a:r>
                <a:rPr lang="fr-FR" sz="1700" dirty="0"/>
                <a:t>(100),</a:t>
              </a:r>
            </a:p>
            <a:p>
              <a:pPr marL="92075"/>
              <a:r>
                <a:rPr lang="fr-FR" sz="1700" dirty="0"/>
                <a:t>id_conjoint1 </a:t>
              </a:r>
              <a:r>
                <a:rPr lang="fr-FR" sz="1700" dirty="0" err="1"/>
                <a:t>integer</a:t>
              </a:r>
              <a:r>
                <a:rPr lang="fr-FR" sz="1700" b="1" dirty="0" err="1"/>
                <a:t>NULL</a:t>
              </a:r>
              <a:r>
                <a:rPr lang="fr-FR" sz="1700" dirty="0"/>
                <a:t>,</a:t>
              </a:r>
            </a:p>
            <a:p>
              <a:pPr marL="92075"/>
              <a:r>
                <a:rPr lang="fr-FR" sz="1700" dirty="0"/>
                <a:t>PRIMARY KEY (</a:t>
              </a:r>
              <a:r>
                <a:rPr lang="fr-FR" dirty="0" err="1"/>
                <a:t>idp</a:t>
              </a:r>
              <a:r>
                <a:rPr lang="fr-FR" sz="1700" dirty="0"/>
                <a:t>),</a:t>
              </a:r>
            </a:p>
            <a:p>
              <a:pPr marL="92075"/>
              <a:r>
                <a:rPr lang="fr-FR" sz="1700" dirty="0"/>
                <a:t>FOREIGN KEY (id_conjoint1) REFERENCES                          </a:t>
              </a:r>
            </a:p>
            <a:p>
              <a:pPr marL="92075"/>
              <a:r>
                <a:rPr lang="fr-FR" sz="1700" dirty="0"/>
                <a:t>	Personne (</a:t>
              </a:r>
              <a:r>
                <a:rPr lang="fr-FR" sz="1700" dirty="0" err="1"/>
                <a:t>idp</a:t>
              </a:r>
              <a:r>
                <a:rPr lang="fr-FR" sz="1700" dirty="0"/>
                <a:t>) </a:t>
              </a:r>
              <a:r>
                <a:rPr lang="fr-FR" sz="1700" b="1" dirty="0"/>
                <a:t>ON DELETE SET NULL)</a:t>
              </a:r>
              <a:endParaRPr lang="fr-FR" sz="1700" dirty="0"/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267097" y="5559834"/>
              <a:ext cx="4936507" cy="104644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fr-FR" sz="1400" dirty="0">
                <a:latin typeface="Arial" charset="0"/>
              </a:endParaRPr>
            </a:p>
            <a:p>
              <a:r>
                <a:rPr lang="fr-FR" sz="1600" dirty="0">
                  <a:latin typeface="Arial" charset="0"/>
                </a:rPr>
                <a:t>2</a:t>
              </a:r>
              <a:r>
                <a:rPr lang="fr-FR" sz="1600" baseline="30000" dirty="0">
                  <a:latin typeface="Arial" charset="0"/>
                </a:rPr>
                <a:t>ème</a:t>
              </a:r>
              <a:r>
                <a:rPr lang="fr-FR" sz="1600" dirty="0">
                  <a:latin typeface="Arial" charset="0"/>
                </a:rPr>
                <a:t> possibilité :</a:t>
              </a:r>
            </a:p>
            <a:p>
              <a:r>
                <a:rPr lang="fr-FR" sz="1600" b="1" dirty="0">
                  <a:latin typeface="Arial" charset="0"/>
                </a:rPr>
                <a:t>Personne</a:t>
              </a:r>
              <a:r>
                <a:rPr lang="fr-FR" sz="1600" dirty="0">
                  <a:latin typeface="Arial" charset="0"/>
                </a:rPr>
                <a:t> (</a:t>
              </a:r>
              <a:r>
                <a:rPr lang="fr-FR" sz="1600" u="sng" dirty="0" err="1">
                  <a:latin typeface="Arial" charset="0"/>
                </a:rPr>
                <a:t>idp</a:t>
              </a:r>
              <a:r>
                <a:rPr lang="fr-FR" sz="1600" dirty="0">
                  <a:latin typeface="Arial" charset="0"/>
                </a:rPr>
                <a:t>, nom, prénom, </a:t>
              </a:r>
              <a:r>
                <a:rPr lang="fr-FR" sz="1600" i="1" dirty="0">
                  <a:latin typeface="Arial" charset="0"/>
                </a:rPr>
                <a:t>id_conjoint2</a:t>
              </a:r>
              <a:r>
                <a:rPr lang="fr-FR" sz="1600" dirty="0">
                  <a:latin typeface="Arial" charset="0"/>
                </a:rPr>
                <a:t>)</a:t>
              </a:r>
            </a:p>
            <a:p>
              <a:endParaRPr lang="fr-FR" sz="1600" b="1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4964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9491525" y="6248400"/>
            <a:ext cx="533400" cy="609600"/>
          </a:xfrm>
        </p:spPr>
        <p:txBody>
          <a:bodyPr/>
          <a:lstStyle/>
          <a:p>
            <a:fld id="{BCA8BF37-B91D-4E9A-8D35-1558D41B2059}" type="slidenum">
              <a:rPr lang="en-US" smtClean="0"/>
              <a:pPr/>
              <a:t>102</a:t>
            </a:fld>
            <a:endParaRPr lang="en-US"/>
          </a:p>
        </p:txBody>
      </p:sp>
      <p:grpSp>
        <p:nvGrpSpPr>
          <p:cNvPr id="2" name="Groupe 1"/>
          <p:cNvGrpSpPr/>
          <p:nvPr/>
        </p:nvGrpSpPr>
        <p:grpSpPr>
          <a:xfrm>
            <a:off x="1792777" y="2137559"/>
            <a:ext cx="8388334" cy="3906189"/>
            <a:chOff x="1792777" y="2137559"/>
            <a:chExt cx="8388334" cy="3906189"/>
          </a:xfrm>
        </p:grpSpPr>
        <p:grpSp>
          <p:nvGrpSpPr>
            <p:cNvPr id="4" name="Groupe 51"/>
            <p:cNvGrpSpPr/>
            <p:nvPr/>
          </p:nvGrpSpPr>
          <p:grpSpPr>
            <a:xfrm>
              <a:off x="1792777" y="2137559"/>
              <a:ext cx="2133342" cy="2695699"/>
              <a:chOff x="5383102" y="2628305"/>
              <a:chExt cx="1973645" cy="2857495"/>
            </a:xfrm>
          </p:grpSpPr>
          <p:grpSp>
            <p:nvGrpSpPr>
              <p:cNvPr id="5" name="Group 31"/>
              <p:cNvGrpSpPr>
                <a:grpSpLocks/>
              </p:cNvGrpSpPr>
              <p:nvPr/>
            </p:nvGrpSpPr>
            <p:grpSpPr bwMode="auto">
              <a:xfrm>
                <a:off x="5497044" y="2628305"/>
                <a:ext cx="1544638" cy="1349377"/>
                <a:chOff x="2217" y="2016"/>
                <a:chExt cx="973" cy="850"/>
              </a:xfrm>
            </p:grpSpPr>
            <p:sp>
              <p:nvSpPr>
                <p:cNvPr id="66" name="Rectangle 32"/>
                <p:cNvSpPr>
                  <a:spLocks noChangeArrowheads="1"/>
                </p:cNvSpPr>
                <p:nvPr/>
              </p:nvSpPr>
              <p:spPr bwMode="auto">
                <a:xfrm>
                  <a:off x="2326" y="2364"/>
                  <a:ext cx="823" cy="50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67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380" y="2442"/>
                  <a:ext cx="562" cy="2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sz="1600" dirty="0"/>
                    <a:t>Personne</a:t>
                  </a:r>
                  <a:endParaRPr lang="fr-FR" dirty="0"/>
                </a:p>
              </p:txBody>
            </p:sp>
            <p:sp>
              <p:nvSpPr>
                <p:cNvPr id="68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217" y="2016"/>
                  <a:ext cx="223" cy="1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sz="1200" u="sng"/>
                    <a:t>idp</a:t>
                  </a:r>
                  <a:endParaRPr lang="fr-FR" sz="1200" dirty="0"/>
                </a:p>
              </p:txBody>
            </p:sp>
            <p:sp>
              <p:nvSpPr>
                <p:cNvPr id="69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2465" y="2016"/>
                  <a:ext cx="274" cy="1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/>
                    <a:t>nom</a:t>
                  </a:r>
                </a:p>
              </p:txBody>
            </p:sp>
            <p:sp>
              <p:nvSpPr>
                <p:cNvPr id="70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2377" y="2268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71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706" y="2268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7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795" y="2016"/>
                  <a:ext cx="395" cy="1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sz="1200" dirty="0"/>
                    <a:t>prénom</a:t>
                  </a:r>
                </a:p>
              </p:txBody>
            </p:sp>
            <p:sp>
              <p:nvSpPr>
                <p:cNvPr id="73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036" y="2268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6" name="Group 40"/>
              <p:cNvGrpSpPr>
                <a:grpSpLocks/>
              </p:cNvGrpSpPr>
              <p:nvPr/>
            </p:nvGrpSpPr>
            <p:grpSpPr bwMode="auto">
              <a:xfrm>
                <a:off x="5616105" y="4609500"/>
                <a:ext cx="1371600" cy="876300"/>
                <a:chOff x="2250" y="3264"/>
                <a:chExt cx="864" cy="552"/>
              </a:xfrm>
            </p:grpSpPr>
            <p:sp>
              <p:nvSpPr>
                <p:cNvPr id="62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250" y="3264"/>
                  <a:ext cx="432" cy="2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63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2682" y="3264"/>
                  <a:ext cx="432" cy="2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64" name="Line 43"/>
                <p:cNvSpPr>
                  <a:spLocks noChangeShapeType="1"/>
                </p:cNvSpPr>
                <p:nvPr/>
              </p:nvSpPr>
              <p:spPr bwMode="auto">
                <a:xfrm>
                  <a:off x="2250" y="3540"/>
                  <a:ext cx="432" cy="2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65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682" y="3540"/>
                  <a:ext cx="432" cy="2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sp>
            <p:nvSpPr>
              <p:cNvPr id="55" name="Text Box 45"/>
              <p:cNvSpPr txBox="1">
                <a:spLocks noChangeArrowheads="1"/>
              </p:cNvSpPr>
              <p:nvPr/>
            </p:nvSpPr>
            <p:spPr bwMode="auto">
              <a:xfrm>
                <a:off x="5911903" y="4813021"/>
                <a:ext cx="861448" cy="391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Filiation</a:t>
                </a:r>
              </a:p>
            </p:txBody>
          </p:sp>
          <p:sp>
            <p:nvSpPr>
              <p:cNvPr id="56" name="Line 46"/>
              <p:cNvSpPr>
                <a:spLocks noChangeShapeType="1"/>
              </p:cNvSpPr>
              <p:nvPr/>
            </p:nvSpPr>
            <p:spPr bwMode="auto">
              <a:xfrm>
                <a:off x="6008875" y="3971326"/>
                <a:ext cx="0" cy="8265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7" name="Line 47"/>
              <p:cNvSpPr>
                <a:spLocks noChangeShapeType="1"/>
              </p:cNvSpPr>
              <p:nvPr/>
            </p:nvSpPr>
            <p:spPr bwMode="auto">
              <a:xfrm>
                <a:off x="6701955" y="3980850"/>
                <a:ext cx="0" cy="8858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8" name="Text Box 48"/>
              <p:cNvSpPr txBox="1">
                <a:spLocks noChangeArrowheads="1"/>
              </p:cNvSpPr>
              <p:nvPr/>
            </p:nvSpPr>
            <p:spPr bwMode="auto">
              <a:xfrm>
                <a:off x="5499207" y="3986375"/>
                <a:ext cx="414055" cy="3588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/>
                  <a:t>0,n</a:t>
                </a:r>
                <a:endParaRPr lang="fr-FR" dirty="0"/>
              </a:p>
            </p:txBody>
          </p:sp>
          <p:sp>
            <p:nvSpPr>
              <p:cNvPr id="59" name="Text Box 49"/>
              <p:cNvSpPr txBox="1">
                <a:spLocks noChangeArrowheads="1"/>
              </p:cNvSpPr>
              <p:nvPr/>
            </p:nvSpPr>
            <p:spPr bwMode="auto">
              <a:xfrm>
                <a:off x="6711480" y="3984026"/>
                <a:ext cx="411089" cy="3588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dirty="0"/>
                  <a:t>0,1</a:t>
                </a:r>
                <a:endParaRPr lang="fr-FR" dirty="0"/>
              </a:p>
            </p:txBody>
          </p:sp>
          <p:sp>
            <p:nvSpPr>
              <p:cNvPr id="60" name="Text Box 52"/>
              <p:cNvSpPr txBox="1">
                <a:spLocks noChangeArrowheads="1"/>
              </p:cNvSpPr>
              <p:nvPr/>
            </p:nvSpPr>
            <p:spPr bwMode="auto">
              <a:xfrm>
                <a:off x="5383102" y="4264063"/>
                <a:ext cx="525281" cy="3588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b="1" i="1" dirty="0"/>
                  <a:t>père</a:t>
                </a:r>
              </a:p>
            </p:txBody>
          </p:sp>
          <p:sp>
            <p:nvSpPr>
              <p:cNvPr id="61" name="Text Box 53"/>
              <p:cNvSpPr txBox="1">
                <a:spLocks noChangeArrowheads="1"/>
              </p:cNvSpPr>
              <p:nvPr/>
            </p:nvSpPr>
            <p:spPr bwMode="auto">
              <a:xfrm>
                <a:off x="6667030" y="4268888"/>
                <a:ext cx="689717" cy="3588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b="1" i="1" dirty="0"/>
                  <a:t>enfant</a:t>
                </a:r>
              </a:p>
            </p:txBody>
          </p:sp>
        </p:grpSp>
        <p:sp>
          <p:nvSpPr>
            <p:cNvPr id="74" name="AutoShape 26"/>
            <p:cNvSpPr>
              <a:spLocks noChangeArrowheads="1"/>
            </p:cNvSpPr>
            <p:nvPr/>
          </p:nvSpPr>
          <p:spPr bwMode="auto">
            <a:xfrm>
              <a:off x="4687501" y="2883553"/>
              <a:ext cx="342900" cy="180975"/>
            </a:xfrm>
            <a:prstGeom prst="rightArrow">
              <a:avLst>
                <a:gd name="adj1" fmla="val 50000"/>
                <a:gd name="adj2" fmla="val 47368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6" name="Text Box 27"/>
            <p:cNvSpPr txBox="1">
              <a:spLocks noChangeArrowheads="1"/>
            </p:cNvSpPr>
            <p:nvPr/>
          </p:nvSpPr>
          <p:spPr bwMode="auto">
            <a:xfrm>
              <a:off x="5466984" y="2247952"/>
              <a:ext cx="4165734" cy="120032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fr-FR" b="1" dirty="0"/>
                <a:t>Personne</a:t>
              </a:r>
              <a:r>
                <a:rPr lang="fr-FR" dirty="0"/>
                <a:t> (</a:t>
              </a:r>
              <a:r>
                <a:rPr lang="fr-FR" u="sng" dirty="0" err="1"/>
                <a:t>idp</a:t>
              </a:r>
              <a:r>
                <a:rPr lang="fr-FR" dirty="0"/>
                <a:t>, nom, prénom, </a:t>
              </a:r>
              <a:r>
                <a:rPr lang="fr-FR" i="1" dirty="0" err="1"/>
                <a:t>id_père</a:t>
              </a:r>
              <a:r>
                <a:rPr lang="fr-FR" dirty="0"/>
                <a:t>)</a:t>
              </a:r>
            </a:p>
            <a:p>
              <a:endParaRPr lang="fr-FR" dirty="0"/>
            </a:p>
            <a:p>
              <a:r>
                <a:rPr lang="fr-FR" dirty="0" err="1"/>
                <a:t>id_père</a:t>
              </a:r>
              <a:r>
                <a:rPr lang="fr-FR" dirty="0"/>
                <a:t> référence </a:t>
              </a:r>
              <a:r>
                <a:rPr lang="fr-FR" dirty="0" err="1"/>
                <a:t>idp</a:t>
              </a:r>
              <a:endParaRPr lang="fr-FR" dirty="0"/>
            </a:p>
            <a:p>
              <a:r>
                <a:rPr lang="fr-FR" dirty="0" err="1"/>
                <a:t>id_père</a:t>
              </a:r>
              <a:r>
                <a:rPr lang="fr-FR" dirty="0"/>
                <a:t> à valeur facultative</a:t>
              </a:r>
              <a:endParaRPr lang="fr-FR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466984" y="3858534"/>
              <a:ext cx="4714127" cy="218521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265113" indent="-265113"/>
              <a:r>
                <a:rPr lang="fr-FR" sz="1700" dirty="0"/>
                <a:t>CREATE TABLE </a:t>
              </a:r>
              <a:r>
                <a:rPr lang="fr-FR" sz="1700" b="1" dirty="0"/>
                <a:t>Personne</a:t>
              </a:r>
            </a:p>
            <a:p>
              <a:pPr marL="92075"/>
              <a:r>
                <a:rPr lang="fr-FR" sz="1700" dirty="0"/>
                <a:t>(</a:t>
              </a:r>
              <a:r>
                <a:rPr lang="fr-FR" sz="1700" dirty="0" err="1"/>
                <a:t>idp</a:t>
              </a:r>
              <a:r>
                <a:rPr lang="fr-FR" sz="1700" dirty="0"/>
                <a:t> </a:t>
              </a:r>
              <a:r>
                <a:rPr lang="fr-FR" sz="1700" dirty="0" err="1"/>
                <a:t>integrer</a:t>
              </a:r>
              <a:r>
                <a:rPr lang="fr-FR" sz="1700" dirty="0"/>
                <a:t>  ,</a:t>
              </a:r>
            </a:p>
            <a:p>
              <a:pPr marL="92075"/>
              <a:r>
                <a:rPr lang="fr-FR" sz="1700" dirty="0"/>
                <a:t>nom </a:t>
              </a:r>
              <a:r>
                <a:rPr lang="fr-FR" sz="1700" dirty="0" err="1"/>
                <a:t>varchar</a:t>
              </a:r>
              <a:r>
                <a:rPr lang="fr-FR" sz="1700" dirty="0"/>
                <a:t>(100), </a:t>
              </a:r>
            </a:p>
            <a:p>
              <a:pPr marL="92075"/>
              <a:r>
                <a:rPr lang="fr-FR" sz="1700" dirty="0"/>
                <a:t>prénom </a:t>
              </a:r>
              <a:r>
                <a:rPr lang="fr-FR" sz="1700" dirty="0" err="1"/>
                <a:t>varchar</a:t>
              </a:r>
              <a:r>
                <a:rPr lang="fr-FR" sz="1700" dirty="0"/>
                <a:t>(100),</a:t>
              </a:r>
            </a:p>
            <a:p>
              <a:pPr marL="92075"/>
              <a:r>
                <a:rPr lang="fr-FR" sz="1700" dirty="0" err="1"/>
                <a:t>id_père</a:t>
              </a:r>
              <a:r>
                <a:rPr lang="fr-FR" sz="1700" dirty="0"/>
                <a:t> </a:t>
              </a:r>
              <a:r>
                <a:rPr lang="fr-FR" sz="1700" dirty="0" err="1"/>
                <a:t>integer</a:t>
              </a:r>
              <a:r>
                <a:rPr lang="fr-FR" sz="1700" b="1" dirty="0" err="1"/>
                <a:t>NULL</a:t>
              </a:r>
              <a:r>
                <a:rPr lang="fr-FR" sz="1700" dirty="0"/>
                <a:t>,</a:t>
              </a:r>
            </a:p>
            <a:p>
              <a:pPr marL="92075"/>
              <a:r>
                <a:rPr lang="fr-FR" sz="1700" dirty="0"/>
                <a:t>PRIMARY KEY (</a:t>
              </a:r>
              <a:r>
                <a:rPr lang="fr-FR" dirty="0" err="1"/>
                <a:t>idp</a:t>
              </a:r>
              <a:r>
                <a:rPr lang="fr-FR" sz="1700" dirty="0"/>
                <a:t>),</a:t>
              </a:r>
            </a:p>
            <a:p>
              <a:pPr marL="92075"/>
              <a:r>
                <a:rPr lang="fr-FR" sz="1700" dirty="0"/>
                <a:t>FOREIGN KEY (</a:t>
              </a:r>
              <a:r>
                <a:rPr lang="fr-FR" sz="1700" dirty="0" err="1"/>
                <a:t>id_père</a:t>
              </a:r>
              <a:r>
                <a:rPr lang="fr-FR" sz="1700" dirty="0"/>
                <a:t>) REFERENCES                          </a:t>
              </a:r>
            </a:p>
            <a:p>
              <a:pPr marL="92075"/>
              <a:r>
                <a:rPr lang="fr-FR" sz="1700" dirty="0"/>
                <a:t>Personne (</a:t>
              </a:r>
              <a:r>
                <a:rPr lang="fr-FR" sz="1700" dirty="0" err="1"/>
                <a:t>idp</a:t>
              </a:r>
              <a:r>
                <a:rPr lang="fr-FR" sz="1700" dirty="0"/>
                <a:t>) </a:t>
              </a:r>
              <a:r>
                <a:rPr lang="fr-FR" sz="1700" b="1" dirty="0"/>
                <a:t>ON DELETE SET NULL)</a:t>
              </a:r>
              <a:endParaRPr lang="fr-FR" sz="1700" dirty="0"/>
            </a:p>
          </p:txBody>
        </p:sp>
      </p:grpSp>
      <p:sp>
        <p:nvSpPr>
          <p:cNvPr id="30" name="Rectangle 2" descr="Large confetti">
            <a:extLst>
              <a:ext uri="{FF2B5EF4-FFF2-40B4-BE49-F238E27FC236}">
                <a16:creationId xmlns:a16="http://schemas.microsoft.com/office/drawing/2014/main" id="{387772C9-F00D-8145-8CA7-4F58DFA81A21}"/>
              </a:ext>
            </a:extLst>
          </p:cNvPr>
          <p:cNvSpPr txBox="1">
            <a:spLocks noChangeArrowheads="1"/>
          </p:cNvSpPr>
          <p:nvPr/>
        </p:nvSpPr>
        <p:spPr>
          <a:xfrm>
            <a:off x="1002385" y="424861"/>
            <a:ext cx="7772400" cy="910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  <a:defRPr/>
            </a:pPr>
            <a:r>
              <a:rPr lang="fr-FR" sz="2800" dirty="0"/>
              <a:t>Exemple 7 </a:t>
            </a:r>
            <a:br>
              <a:rPr lang="fr-FR" sz="2800" dirty="0"/>
            </a:br>
            <a:r>
              <a:rPr lang="fr-FR" sz="2800" dirty="0"/>
              <a:t>Association unaire 1-N</a:t>
            </a:r>
          </a:p>
        </p:txBody>
      </p:sp>
    </p:spTree>
    <p:extLst>
      <p:ext uri="{BB962C8B-B14F-4D97-AF65-F5344CB8AC3E}">
        <p14:creationId xmlns:p14="http://schemas.microsoft.com/office/powerpoint/2010/main" val="12968896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9491525" y="6248400"/>
            <a:ext cx="533400" cy="609600"/>
          </a:xfrm>
        </p:spPr>
        <p:txBody>
          <a:bodyPr/>
          <a:lstStyle/>
          <a:p>
            <a:fld id="{BCA8BF37-B91D-4E9A-8D35-1558D41B2059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27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984112" y="382971"/>
            <a:ext cx="7772400" cy="954722"/>
          </a:xfrm>
        </p:spPr>
        <p:txBody>
          <a:bodyPr>
            <a:normAutofit/>
          </a:bodyPr>
          <a:lstStyle/>
          <a:p>
            <a:pPr lvl="0" eaLnBrk="1" hangingPunct="1">
              <a:spcBef>
                <a:spcPct val="50000"/>
              </a:spcBef>
              <a:defRPr/>
            </a:pPr>
            <a:r>
              <a:rPr lang="fr-FR" sz="2800" dirty="0"/>
              <a:t>Exemple 8 </a:t>
            </a:r>
            <a:br>
              <a:rPr lang="fr-FR" sz="2800" dirty="0"/>
            </a:br>
            <a:r>
              <a:rPr lang="fr-FR" sz="2800" dirty="0"/>
              <a:t>Association ternaire (</a:t>
            </a:r>
            <a:r>
              <a:rPr lang="fr-FR" sz="2800" dirty="0" err="1"/>
              <a:t>arité</a:t>
            </a:r>
            <a:r>
              <a:rPr lang="fr-FR" sz="2800" dirty="0"/>
              <a:t> 3)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904565" y="1580085"/>
            <a:ext cx="10432607" cy="5004544"/>
            <a:chOff x="904565" y="1580085"/>
            <a:chExt cx="10432607" cy="5004544"/>
          </a:xfrm>
        </p:grpSpPr>
        <p:sp>
          <p:nvSpPr>
            <p:cNvPr id="74" name="AutoShape 26"/>
            <p:cNvSpPr>
              <a:spLocks noChangeArrowheads="1"/>
            </p:cNvSpPr>
            <p:nvPr/>
          </p:nvSpPr>
          <p:spPr bwMode="auto">
            <a:xfrm rot="5196047">
              <a:off x="4641229" y="4349571"/>
              <a:ext cx="342900" cy="180975"/>
            </a:xfrm>
            <a:prstGeom prst="rightArrow">
              <a:avLst>
                <a:gd name="adj1" fmla="val 50000"/>
                <a:gd name="adj2" fmla="val 47368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6" name="Text Box 27"/>
            <p:cNvSpPr txBox="1">
              <a:spLocks noChangeArrowheads="1"/>
            </p:cNvSpPr>
            <p:nvPr/>
          </p:nvSpPr>
          <p:spPr bwMode="auto">
            <a:xfrm>
              <a:off x="904565" y="4676414"/>
              <a:ext cx="7978948" cy="1908215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fr-FR" sz="2000" dirty="0"/>
                <a:t>Quatre relations :</a:t>
              </a:r>
            </a:p>
            <a:p>
              <a:r>
                <a:rPr lang="fr-FR" sz="2000" dirty="0"/>
                <a:t>	Référent</a:t>
              </a:r>
              <a:r>
                <a:rPr lang="fr-FR" sz="2000" b="1" dirty="0"/>
                <a:t> </a:t>
              </a:r>
              <a:r>
                <a:rPr lang="fr-FR" sz="2000" dirty="0"/>
                <a:t>(</a:t>
              </a:r>
              <a:r>
                <a:rPr lang="fr-FR" sz="2000" u="sng" dirty="0" err="1"/>
                <a:t>idR</a:t>
              </a:r>
              <a:r>
                <a:rPr lang="fr-FR" sz="2000" dirty="0"/>
                <a:t>)</a:t>
              </a:r>
            </a:p>
            <a:p>
              <a:r>
                <a:rPr lang="fr-FR" sz="2000" dirty="0"/>
                <a:t>	Ingénieur (</a:t>
              </a:r>
              <a:r>
                <a:rPr lang="fr-FR" sz="2000" u="sng" dirty="0" err="1"/>
                <a:t>idI</a:t>
              </a:r>
              <a:r>
                <a:rPr lang="fr-FR" sz="2000" dirty="0"/>
                <a:t>)</a:t>
              </a:r>
            </a:p>
            <a:p>
              <a:r>
                <a:rPr lang="fr-FR" sz="2000" dirty="0"/>
                <a:t>	Projet(</a:t>
              </a:r>
              <a:r>
                <a:rPr lang="fr-FR" sz="2000" u="sng" dirty="0" err="1"/>
                <a:t>nomProjet</a:t>
              </a:r>
              <a:r>
                <a:rPr lang="fr-FR" sz="2000" dirty="0"/>
                <a:t>)</a:t>
              </a:r>
            </a:p>
            <a:p>
              <a:r>
                <a:rPr lang="fr-FR" sz="2000" b="1" dirty="0"/>
                <a:t>	Affectation</a:t>
              </a:r>
              <a:r>
                <a:rPr lang="fr-FR" sz="2000" dirty="0"/>
                <a:t>(</a:t>
              </a:r>
              <a:r>
                <a:rPr lang="fr-FR" sz="2000" i="1" u="sng" dirty="0" err="1"/>
                <a:t>idI</a:t>
              </a:r>
              <a:r>
                <a:rPr lang="fr-FR" sz="2000" i="1" u="sng" dirty="0"/>
                <a:t>, </a:t>
              </a:r>
              <a:r>
                <a:rPr lang="fr-FR" sz="2000" i="1" u="sng" dirty="0" err="1"/>
                <a:t>nomProjet</a:t>
              </a:r>
              <a:r>
                <a:rPr lang="fr-FR" sz="2000" i="1" dirty="0"/>
                <a:t>, </a:t>
              </a:r>
              <a:r>
                <a:rPr lang="fr-FR" sz="2000" i="1" dirty="0" err="1"/>
                <a:t>idR</a:t>
              </a:r>
              <a:r>
                <a:rPr lang="fr-FR" sz="2000" dirty="0"/>
                <a:t>)</a:t>
              </a:r>
            </a:p>
            <a:p>
              <a:r>
                <a:rPr lang="fr-FR" dirty="0"/>
                <a:t>3 clés étrangères :   </a:t>
              </a:r>
              <a:r>
                <a:rPr lang="fr-FR" dirty="0" err="1"/>
                <a:t>Affectation.idI</a:t>
              </a:r>
              <a:r>
                <a:rPr lang="fr-FR" dirty="0"/>
                <a:t> , </a:t>
              </a:r>
              <a:r>
                <a:rPr lang="fr-FR" dirty="0" err="1"/>
                <a:t>Affectation.idR</a:t>
              </a:r>
              <a:r>
                <a:rPr lang="fr-FR" dirty="0"/>
                <a:t>, </a:t>
              </a:r>
              <a:r>
                <a:rPr lang="fr-FR" dirty="0" err="1"/>
                <a:t>Affectation.nomProjet</a:t>
              </a:r>
              <a:endParaRPr lang="fr-FR" sz="2000" dirty="0"/>
            </a:p>
          </p:txBody>
        </p:sp>
        <p:sp>
          <p:nvSpPr>
            <p:cNvPr id="30" name="Rectangle 1028"/>
            <p:cNvSpPr>
              <a:spLocks noChangeArrowheads="1"/>
            </p:cNvSpPr>
            <p:nvPr/>
          </p:nvSpPr>
          <p:spPr bwMode="auto">
            <a:xfrm>
              <a:off x="2672864" y="1927225"/>
              <a:ext cx="979480" cy="3865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z="1400"/>
            </a:p>
          </p:txBody>
        </p:sp>
        <p:sp>
          <p:nvSpPr>
            <p:cNvPr id="31" name="Rectangle 1029"/>
            <p:cNvSpPr>
              <a:spLocks noChangeArrowheads="1"/>
            </p:cNvSpPr>
            <p:nvPr/>
          </p:nvSpPr>
          <p:spPr bwMode="auto">
            <a:xfrm>
              <a:off x="1162035" y="2845519"/>
              <a:ext cx="1037097" cy="44608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z="1400"/>
            </a:p>
          </p:txBody>
        </p:sp>
        <p:sp>
          <p:nvSpPr>
            <p:cNvPr id="32" name="Text Box 1030"/>
            <p:cNvSpPr txBox="1">
              <a:spLocks noChangeArrowheads="1"/>
            </p:cNvSpPr>
            <p:nvPr/>
          </p:nvSpPr>
          <p:spPr bwMode="auto">
            <a:xfrm>
              <a:off x="2657583" y="2917986"/>
              <a:ext cx="10406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400" b="1"/>
                <a:t>Affectation</a:t>
              </a:r>
            </a:p>
          </p:txBody>
        </p:sp>
        <p:sp>
          <p:nvSpPr>
            <p:cNvPr id="33" name="Text Box 1031"/>
            <p:cNvSpPr txBox="1">
              <a:spLocks noChangeArrowheads="1"/>
            </p:cNvSpPr>
            <p:nvPr/>
          </p:nvSpPr>
          <p:spPr bwMode="auto">
            <a:xfrm>
              <a:off x="2822038" y="3874142"/>
              <a:ext cx="68839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600"/>
                <a:t>Projet</a:t>
              </a:r>
            </a:p>
          </p:txBody>
        </p:sp>
        <p:sp>
          <p:nvSpPr>
            <p:cNvPr id="34" name="Text Box 1032"/>
            <p:cNvSpPr txBox="1">
              <a:spLocks noChangeArrowheads="1"/>
            </p:cNvSpPr>
            <p:nvPr/>
          </p:nvSpPr>
          <p:spPr bwMode="auto">
            <a:xfrm>
              <a:off x="1261857" y="2867328"/>
              <a:ext cx="8931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600"/>
                <a:t>Référent</a:t>
              </a:r>
            </a:p>
          </p:txBody>
        </p:sp>
        <p:grpSp>
          <p:nvGrpSpPr>
            <p:cNvPr id="35" name="Group 1035"/>
            <p:cNvGrpSpPr>
              <a:grpSpLocks/>
            </p:cNvGrpSpPr>
            <p:nvPr/>
          </p:nvGrpSpPr>
          <p:grpSpPr bwMode="auto">
            <a:xfrm>
              <a:off x="2500015" y="2633710"/>
              <a:ext cx="1325179" cy="874645"/>
              <a:chOff x="1296" y="2784"/>
              <a:chExt cx="1728" cy="1152"/>
            </a:xfrm>
          </p:grpSpPr>
          <p:grpSp>
            <p:nvGrpSpPr>
              <p:cNvPr id="37" name="Group 1036"/>
              <p:cNvGrpSpPr>
                <a:grpSpLocks/>
              </p:cNvGrpSpPr>
              <p:nvPr/>
            </p:nvGrpSpPr>
            <p:grpSpPr bwMode="auto">
              <a:xfrm>
                <a:off x="1296" y="2784"/>
                <a:ext cx="1728" cy="576"/>
                <a:chOff x="1296" y="2784"/>
                <a:chExt cx="1728" cy="576"/>
              </a:xfrm>
            </p:grpSpPr>
            <p:sp>
              <p:nvSpPr>
                <p:cNvPr id="41" name="Line 1037"/>
                <p:cNvSpPr>
                  <a:spLocks noChangeShapeType="1"/>
                </p:cNvSpPr>
                <p:nvPr/>
              </p:nvSpPr>
              <p:spPr bwMode="auto">
                <a:xfrm flipV="1">
                  <a:off x="1296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sz="1400"/>
                </a:p>
              </p:txBody>
            </p:sp>
            <p:sp>
              <p:nvSpPr>
                <p:cNvPr id="42" name="Line 1038"/>
                <p:cNvSpPr>
                  <a:spLocks noChangeShapeType="1"/>
                </p:cNvSpPr>
                <p:nvPr/>
              </p:nvSpPr>
              <p:spPr bwMode="auto">
                <a:xfrm>
                  <a:off x="2160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sz="1400"/>
                </a:p>
              </p:txBody>
            </p:sp>
          </p:grpSp>
          <p:grpSp>
            <p:nvGrpSpPr>
              <p:cNvPr id="38" name="Group 1039"/>
              <p:cNvGrpSpPr>
                <a:grpSpLocks/>
              </p:cNvGrpSpPr>
              <p:nvPr/>
            </p:nvGrpSpPr>
            <p:grpSpPr bwMode="auto">
              <a:xfrm flipV="1">
                <a:off x="1296" y="3360"/>
                <a:ext cx="1728" cy="576"/>
                <a:chOff x="1296" y="2784"/>
                <a:chExt cx="1728" cy="576"/>
              </a:xfrm>
            </p:grpSpPr>
            <p:sp>
              <p:nvSpPr>
                <p:cNvPr id="39" name="Line 1040"/>
                <p:cNvSpPr>
                  <a:spLocks noChangeShapeType="1"/>
                </p:cNvSpPr>
                <p:nvPr/>
              </p:nvSpPr>
              <p:spPr bwMode="auto">
                <a:xfrm flipV="1">
                  <a:off x="1296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sz="1400"/>
                </a:p>
              </p:txBody>
            </p:sp>
            <p:sp>
              <p:nvSpPr>
                <p:cNvPr id="40" name="Line 1041"/>
                <p:cNvSpPr>
                  <a:spLocks noChangeShapeType="1"/>
                </p:cNvSpPr>
                <p:nvPr/>
              </p:nvSpPr>
              <p:spPr bwMode="auto">
                <a:xfrm>
                  <a:off x="2160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 sz="1400"/>
                </a:p>
              </p:txBody>
            </p:sp>
          </p:grpSp>
        </p:grpSp>
        <p:sp>
          <p:nvSpPr>
            <p:cNvPr id="36" name="Text Box 1031"/>
            <p:cNvSpPr txBox="1">
              <a:spLocks noChangeArrowheads="1"/>
            </p:cNvSpPr>
            <p:nvPr/>
          </p:nvSpPr>
          <p:spPr bwMode="auto">
            <a:xfrm>
              <a:off x="2702337" y="1906356"/>
              <a:ext cx="9733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600"/>
                <a:t>Ingénieur</a:t>
              </a:r>
            </a:p>
          </p:txBody>
        </p:sp>
        <p:sp>
          <p:nvSpPr>
            <p:cNvPr id="43" name="Rectangle 1028"/>
            <p:cNvSpPr>
              <a:spLocks noChangeArrowheads="1"/>
            </p:cNvSpPr>
            <p:nvPr/>
          </p:nvSpPr>
          <p:spPr bwMode="auto">
            <a:xfrm>
              <a:off x="2568784" y="3852920"/>
              <a:ext cx="1137714" cy="3507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z="1400"/>
            </a:p>
          </p:txBody>
        </p:sp>
        <p:cxnSp>
          <p:nvCxnSpPr>
            <p:cNvPr id="3" name="Connecteur droit 2"/>
            <p:cNvCxnSpPr>
              <a:stCxn id="31" idx="3"/>
              <a:endCxn id="41" idx="0"/>
            </p:cNvCxnSpPr>
            <p:nvPr/>
          </p:nvCxnSpPr>
          <p:spPr bwMode="auto">
            <a:xfrm>
              <a:off x="2199132" y="3068564"/>
              <a:ext cx="300883" cy="24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Connecteur droit 7"/>
            <p:cNvCxnSpPr>
              <a:endCxn id="30" idx="2"/>
            </p:cNvCxnSpPr>
            <p:nvPr/>
          </p:nvCxnSpPr>
          <p:spPr bwMode="auto">
            <a:xfrm flipV="1">
              <a:off x="3162604" y="2313757"/>
              <a:ext cx="0" cy="3199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Connecteur droit 47"/>
            <p:cNvCxnSpPr/>
            <p:nvPr/>
          </p:nvCxnSpPr>
          <p:spPr bwMode="auto">
            <a:xfrm flipV="1">
              <a:off x="3177844" y="3513909"/>
              <a:ext cx="0" cy="3199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 Box 34"/>
            <p:cNvSpPr txBox="1">
              <a:spLocks noChangeArrowheads="1"/>
            </p:cNvSpPr>
            <p:nvPr/>
          </p:nvSpPr>
          <p:spPr bwMode="auto">
            <a:xfrm>
              <a:off x="1204740" y="2390289"/>
              <a:ext cx="38343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u="sng"/>
                <a:t>idR</a:t>
              </a:r>
              <a:endParaRPr lang="fr-FR" sz="1200" dirty="0"/>
            </a:p>
          </p:txBody>
        </p:sp>
        <p:sp>
          <p:nvSpPr>
            <p:cNvPr id="51" name="Line 36"/>
            <p:cNvSpPr>
              <a:spLocks noChangeShapeType="1"/>
            </p:cNvSpPr>
            <p:nvPr/>
          </p:nvSpPr>
          <p:spPr bwMode="auto">
            <a:xfrm flipV="1">
              <a:off x="1372613" y="2706728"/>
              <a:ext cx="0" cy="143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4" name="Text Box 34"/>
            <p:cNvSpPr txBox="1">
              <a:spLocks noChangeArrowheads="1"/>
            </p:cNvSpPr>
            <p:nvPr/>
          </p:nvSpPr>
          <p:spPr bwMode="auto">
            <a:xfrm>
              <a:off x="3109136" y="1589267"/>
              <a:ext cx="33855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u="sng"/>
                <a:t>idI</a:t>
              </a:r>
              <a:endParaRPr lang="fr-FR" sz="1200" dirty="0"/>
            </a:p>
          </p:txBody>
        </p:sp>
        <p:sp>
          <p:nvSpPr>
            <p:cNvPr id="75" name="Line 36"/>
            <p:cNvSpPr>
              <a:spLocks noChangeShapeType="1"/>
            </p:cNvSpPr>
            <p:nvPr/>
          </p:nvSpPr>
          <p:spPr bwMode="auto">
            <a:xfrm flipV="1">
              <a:off x="3102353" y="1790423"/>
              <a:ext cx="0" cy="143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7" name="Text Box 34"/>
            <p:cNvSpPr txBox="1">
              <a:spLocks noChangeArrowheads="1"/>
            </p:cNvSpPr>
            <p:nvPr/>
          </p:nvSpPr>
          <p:spPr bwMode="auto">
            <a:xfrm>
              <a:off x="1874865" y="3504441"/>
              <a:ext cx="84657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200" u="sng"/>
                <a:t>nomProjet</a:t>
              </a:r>
              <a:endParaRPr lang="fr-FR" sz="1200" dirty="0"/>
            </a:p>
          </p:txBody>
        </p:sp>
        <p:sp>
          <p:nvSpPr>
            <p:cNvPr id="78" name="Line 36"/>
            <p:cNvSpPr>
              <a:spLocks noChangeShapeType="1"/>
            </p:cNvSpPr>
            <p:nvPr/>
          </p:nvSpPr>
          <p:spPr bwMode="auto">
            <a:xfrm>
              <a:off x="2616453" y="3686619"/>
              <a:ext cx="0" cy="1635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9" name="Text Box 48"/>
            <p:cNvSpPr txBox="1">
              <a:spLocks noChangeArrowheads="1"/>
            </p:cNvSpPr>
            <p:nvPr/>
          </p:nvSpPr>
          <p:spPr bwMode="auto">
            <a:xfrm>
              <a:off x="2155049" y="2745879"/>
              <a:ext cx="4475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/>
                <a:t>0,n</a:t>
              </a:r>
              <a:endParaRPr lang="fr-FR" dirty="0"/>
            </a:p>
          </p:txBody>
        </p:sp>
        <p:sp>
          <p:nvSpPr>
            <p:cNvPr id="80" name="Text Box 48"/>
            <p:cNvSpPr txBox="1">
              <a:spLocks noChangeArrowheads="1"/>
            </p:cNvSpPr>
            <p:nvPr/>
          </p:nvSpPr>
          <p:spPr bwMode="auto">
            <a:xfrm>
              <a:off x="3181865" y="3458004"/>
              <a:ext cx="4475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/>
                <a:t>0,n</a:t>
              </a:r>
              <a:endParaRPr lang="fr-FR" dirty="0"/>
            </a:p>
          </p:txBody>
        </p:sp>
        <p:sp>
          <p:nvSpPr>
            <p:cNvPr id="81" name="Text Box 48"/>
            <p:cNvSpPr txBox="1">
              <a:spLocks noChangeArrowheads="1"/>
            </p:cNvSpPr>
            <p:nvPr/>
          </p:nvSpPr>
          <p:spPr bwMode="auto">
            <a:xfrm>
              <a:off x="3164613" y="2340157"/>
              <a:ext cx="4475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/>
                <a:t>0</a:t>
              </a:r>
              <a:r>
                <a:rPr lang="fr-FR" sz="1600"/>
                <a:t>,n</a:t>
              </a:r>
              <a:endParaRPr lang="fr-FR" dirty="0"/>
            </a:p>
          </p:txBody>
        </p:sp>
        <p:sp>
          <p:nvSpPr>
            <p:cNvPr id="82" name="Text Box 27"/>
            <p:cNvSpPr txBox="1">
              <a:spLocks noChangeArrowheads="1"/>
            </p:cNvSpPr>
            <p:nvPr/>
          </p:nvSpPr>
          <p:spPr bwMode="auto">
            <a:xfrm>
              <a:off x="4812679" y="1899493"/>
              <a:ext cx="6524493" cy="1938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dirty="0"/>
                <a:t>Un ingénieur travaillant dans un projet a exactement un référent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dirty="0"/>
                <a:t>Il peut avoir plusieurs référents dans différents projets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dirty="0"/>
                <a:t>Un référent peut intervenir dans plusieurs projets </a:t>
              </a:r>
            </a:p>
            <a:p>
              <a:endParaRPr lang="fr-FR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000" dirty="0"/>
                <a:t>DF : </a:t>
              </a:r>
              <a:r>
                <a:rPr lang="fr-FR" sz="2000" dirty="0" err="1"/>
                <a:t>idI</a:t>
              </a:r>
              <a:r>
                <a:rPr lang="fr-FR" sz="2000" dirty="0"/>
                <a:t>, </a:t>
              </a:r>
              <a:r>
                <a:rPr lang="fr-FR" sz="2000" dirty="0" err="1"/>
                <a:t>nomProjet</a:t>
              </a:r>
              <a:r>
                <a:rPr lang="fr-FR" sz="2000" dirty="0"/>
                <a:t> </a:t>
              </a:r>
              <a:r>
                <a:rPr lang="fr-FR" sz="2000" dirty="0">
                  <a:sym typeface="Symbol"/>
                </a:rPr>
                <a:t> </a:t>
              </a:r>
              <a:r>
                <a:rPr lang="fr-FR" sz="2000" dirty="0" err="1"/>
                <a:t>idR</a:t>
              </a:r>
              <a:endParaRPr lang="fr-FR" sz="2000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522140" y="1580085"/>
              <a:ext cx="3898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/>
                <a:t>CI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5763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6D6F4-A260-4AFD-A5AD-ED5F3D35788E}" type="slidenum">
              <a:rPr lang="fr-FR" smtClean="0"/>
              <a:t>104</a:t>
            </a:fld>
            <a:endParaRPr lang="fr-FR"/>
          </a:p>
        </p:txBody>
      </p:sp>
      <p:sp>
        <p:nvSpPr>
          <p:cNvPr id="5" name="Espace réservé du numéro de diapositive 5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9DC357-6747-42C5-9434-3599C2AB476C}" type="slidenum">
              <a:rPr lang="fr-FR" smtClean="0"/>
              <a:pPr/>
              <a:t>104</a:t>
            </a:fld>
            <a:endParaRPr lang="fr-FR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8727" y="498052"/>
            <a:ext cx="9772002" cy="838200"/>
          </a:xfrm>
        </p:spPr>
        <p:txBody>
          <a:bodyPr>
            <a:normAutofit fontScale="90000"/>
          </a:bodyPr>
          <a:lstStyle/>
          <a:p>
            <a:r>
              <a:rPr lang="fr-FR" sz="2800" dirty="0">
                <a:latin typeface="Arial Black" panose="020B0A04020102020204" pitchFamily="34" charset="0"/>
              </a:rPr>
              <a:t>Exemple complet de transformation de l'exemple VPC</a:t>
            </a:r>
            <a:endParaRPr lang="fr-FR" dirty="0">
              <a:latin typeface="Arial Black" panose="020B0A040201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367530" y="4564063"/>
            <a:ext cx="69342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77825">
              <a:buFont typeface="Arial" panose="020B0604020202020204" pitchFamily="34" charset="0"/>
              <a:buNone/>
            </a:pPr>
            <a:r>
              <a:rPr lang="fr-FR" sz="2400" dirty="0">
                <a:latin typeface="Courier New" pitchFamily="49" charset="0"/>
              </a:rPr>
              <a:t>Client</a:t>
            </a:r>
            <a:r>
              <a:rPr lang="fr-FR" sz="2000" dirty="0">
                <a:latin typeface="Courier New" pitchFamily="49" charset="0"/>
              </a:rPr>
              <a:t> (</a:t>
            </a:r>
            <a:r>
              <a:rPr lang="fr-FR" sz="2000" u="sng" dirty="0" err="1">
                <a:latin typeface="Courier New" pitchFamily="49" charset="0"/>
              </a:rPr>
              <a:t>numCli</a:t>
            </a:r>
            <a:r>
              <a:rPr lang="fr-FR" sz="2000" dirty="0" err="1">
                <a:latin typeface="Courier New" pitchFamily="49" charset="0"/>
              </a:rPr>
              <a:t>,nom,prénom,ddn,rue,CP,ville</a:t>
            </a:r>
            <a:r>
              <a:rPr lang="fr-FR" sz="2000" dirty="0">
                <a:latin typeface="Courier New" pitchFamily="49" charset="0"/>
              </a:rPr>
              <a:t>)</a:t>
            </a:r>
          </a:p>
          <a:p>
            <a:pPr marL="0" indent="0" defTabSz="377825">
              <a:buFont typeface="Arial" panose="020B0604020202020204" pitchFamily="34" charset="0"/>
              <a:buNone/>
            </a:pPr>
            <a:r>
              <a:rPr lang="fr-FR" sz="2400" dirty="0">
                <a:latin typeface="Courier New" pitchFamily="49" charset="0"/>
              </a:rPr>
              <a:t>Produit</a:t>
            </a:r>
            <a:r>
              <a:rPr lang="fr-FR" sz="2000" dirty="0">
                <a:latin typeface="Courier New" pitchFamily="49" charset="0"/>
              </a:rPr>
              <a:t> (</a:t>
            </a:r>
            <a:r>
              <a:rPr lang="fr-FR" sz="2000" u="sng" dirty="0" err="1">
                <a:latin typeface="Courier New" pitchFamily="49" charset="0"/>
              </a:rPr>
              <a:t>numProd</a:t>
            </a:r>
            <a:r>
              <a:rPr lang="fr-FR" sz="2000" dirty="0">
                <a:latin typeface="Courier New" pitchFamily="49" charset="0"/>
              </a:rPr>
              <a:t>, libellé, pu, </a:t>
            </a:r>
            <a:r>
              <a:rPr lang="fr-FR" sz="2000" b="1" i="1" dirty="0" err="1">
                <a:latin typeface="Courier New" pitchFamily="49" charset="0"/>
              </a:rPr>
              <a:t>numFour</a:t>
            </a:r>
            <a:r>
              <a:rPr lang="fr-FR" sz="2000" dirty="0">
                <a:latin typeface="Courier New" pitchFamily="49" charset="0"/>
              </a:rPr>
              <a:t>)</a:t>
            </a:r>
          </a:p>
          <a:p>
            <a:pPr marL="0" indent="0" defTabSz="377825">
              <a:buFont typeface="Arial" panose="020B0604020202020204" pitchFamily="34" charset="0"/>
              <a:buNone/>
            </a:pPr>
            <a:r>
              <a:rPr lang="fr-FR" sz="2400" dirty="0">
                <a:latin typeface="Courier New" pitchFamily="49" charset="0"/>
              </a:rPr>
              <a:t>Fournisseur</a:t>
            </a:r>
            <a:r>
              <a:rPr lang="fr-FR" sz="2000" dirty="0">
                <a:latin typeface="Courier New" pitchFamily="49" charset="0"/>
              </a:rPr>
              <a:t> (</a:t>
            </a:r>
            <a:r>
              <a:rPr lang="fr-FR" sz="2000" u="sng" dirty="0" err="1">
                <a:latin typeface="Courier New" pitchFamily="49" charset="0"/>
              </a:rPr>
              <a:t>numFour</a:t>
            </a:r>
            <a:r>
              <a:rPr lang="fr-FR" sz="2000" dirty="0">
                <a:latin typeface="Courier New" pitchFamily="49" charset="0"/>
              </a:rPr>
              <a:t>, </a:t>
            </a:r>
            <a:r>
              <a:rPr lang="fr-FR" sz="2000" dirty="0" err="1">
                <a:latin typeface="Courier New" pitchFamily="49" charset="0"/>
              </a:rPr>
              <a:t>raisonSoc</a:t>
            </a:r>
            <a:r>
              <a:rPr lang="fr-FR" sz="2000" dirty="0">
                <a:latin typeface="Courier New" pitchFamily="49" charset="0"/>
              </a:rPr>
              <a:t>)</a:t>
            </a:r>
          </a:p>
          <a:p>
            <a:pPr marL="0" indent="0" defTabSz="377825">
              <a:buFont typeface="Arial" panose="020B0604020202020204" pitchFamily="34" charset="0"/>
              <a:buNone/>
            </a:pPr>
            <a:r>
              <a:rPr lang="fr-FR" sz="2400" dirty="0">
                <a:latin typeface="Courier New" pitchFamily="49" charset="0"/>
              </a:rPr>
              <a:t>Commande</a:t>
            </a:r>
            <a:r>
              <a:rPr lang="fr-FR" sz="2000" dirty="0">
                <a:latin typeface="Courier New" pitchFamily="49" charset="0"/>
              </a:rPr>
              <a:t> (</a:t>
            </a:r>
            <a:r>
              <a:rPr lang="fr-FR" sz="2000" b="1" i="1" u="sng" dirty="0" err="1">
                <a:latin typeface="Courier New" pitchFamily="49" charset="0"/>
              </a:rPr>
              <a:t>numCli</a:t>
            </a:r>
            <a:r>
              <a:rPr lang="fr-FR" sz="2000" dirty="0">
                <a:latin typeface="Courier New" pitchFamily="49" charset="0"/>
              </a:rPr>
              <a:t>, </a:t>
            </a:r>
            <a:r>
              <a:rPr lang="fr-FR" sz="2000" b="1" i="1" u="sng" dirty="0" err="1">
                <a:latin typeface="Courier New" pitchFamily="49" charset="0"/>
              </a:rPr>
              <a:t>numProd</a:t>
            </a:r>
            <a:r>
              <a:rPr lang="fr-FR" sz="2000" dirty="0">
                <a:latin typeface="Courier New" pitchFamily="49" charset="0"/>
              </a:rPr>
              <a:t>, </a:t>
            </a:r>
            <a:r>
              <a:rPr lang="fr-FR" sz="2000" b="1" u="sng" dirty="0">
                <a:latin typeface="Courier New" pitchFamily="49" charset="0"/>
              </a:rPr>
              <a:t>date</a:t>
            </a:r>
            <a:r>
              <a:rPr lang="fr-FR" sz="2000" dirty="0">
                <a:latin typeface="Courier New" pitchFamily="49" charset="0"/>
              </a:rPr>
              <a:t>, quantité)</a:t>
            </a:r>
            <a:endParaRPr lang="fr-FR" sz="2400" dirty="0">
              <a:latin typeface="Courier New" pitchFamily="49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3238942" y="1515616"/>
            <a:ext cx="6046788" cy="2731195"/>
            <a:chOff x="1371600" y="1246188"/>
            <a:chExt cx="4493062" cy="2731195"/>
          </a:xfrm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371600" y="1990725"/>
              <a:ext cx="1119188" cy="4111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487863" y="1939925"/>
              <a:ext cx="1119187" cy="4111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2979738" y="2008188"/>
              <a:ext cx="89535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 b="1"/>
                <a:t>commande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1562100" y="2008188"/>
              <a:ext cx="61581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400" b="1"/>
                <a:t>Client</a:t>
              </a: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4672013" y="2008188"/>
              <a:ext cx="7651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400" b="1"/>
                <a:t>Produit</a:t>
              </a:r>
              <a:endParaRPr lang="fr-FR" sz="1400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2490788" y="2197100"/>
              <a:ext cx="341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V="1">
              <a:off x="3951288" y="2197100"/>
              <a:ext cx="536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grpSp>
          <p:nvGrpSpPr>
            <p:cNvPr id="16" name="Group 11"/>
            <p:cNvGrpSpPr>
              <a:grpSpLocks/>
            </p:cNvGrpSpPr>
            <p:nvPr/>
          </p:nvGrpSpPr>
          <p:grpSpPr bwMode="auto">
            <a:xfrm>
              <a:off x="2832100" y="1887538"/>
              <a:ext cx="1119188" cy="617537"/>
              <a:chOff x="1296" y="2784"/>
              <a:chExt cx="1728" cy="1152"/>
            </a:xfrm>
          </p:grpSpPr>
          <p:grpSp>
            <p:nvGrpSpPr>
              <p:cNvPr id="57" name="Group 12"/>
              <p:cNvGrpSpPr>
                <a:grpSpLocks/>
              </p:cNvGrpSpPr>
              <p:nvPr/>
            </p:nvGrpSpPr>
            <p:grpSpPr bwMode="auto">
              <a:xfrm>
                <a:off x="1296" y="2784"/>
                <a:ext cx="1728" cy="576"/>
                <a:chOff x="1296" y="2784"/>
                <a:chExt cx="1728" cy="576"/>
              </a:xfrm>
            </p:grpSpPr>
            <p:sp>
              <p:nvSpPr>
                <p:cNvPr id="61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296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62" name="Line 14"/>
                <p:cNvSpPr>
                  <a:spLocks noChangeShapeType="1"/>
                </p:cNvSpPr>
                <p:nvPr/>
              </p:nvSpPr>
              <p:spPr bwMode="auto">
                <a:xfrm>
                  <a:off x="2160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8" name="Group 15"/>
              <p:cNvGrpSpPr>
                <a:grpSpLocks/>
              </p:cNvGrpSpPr>
              <p:nvPr/>
            </p:nvGrpSpPr>
            <p:grpSpPr bwMode="auto">
              <a:xfrm flipV="1">
                <a:off x="1296" y="3360"/>
                <a:ext cx="1728" cy="576"/>
                <a:chOff x="1296" y="2784"/>
                <a:chExt cx="1728" cy="576"/>
              </a:xfrm>
            </p:grpSpPr>
            <p:sp>
              <p:nvSpPr>
                <p:cNvPr id="59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296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60" name="Line 17"/>
                <p:cNvSpPr>
                  <a:spLocks noChangeShapeType="1"/>
                </p:cNvSpPr>
                <p:nvPr/>
              </p:nvSpPr>
              <p:spPr bwMode="auto">
                <a:xfrm>
                  <a:off x="2160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2101850" y="2592388"/>
              <a:ext cx="677943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 u="sng"/>
                <a:t>numCli</a:t>
              </a:r>
              <a:endParaRPr lang="fr-FR" sz="1200"/>
            </a:p>
            <a:p>
              <a:pPr algn="l"/>
              <a:r>
                <a:rPr lang="fr-FR" sz="1200"/>
                <a:t>nom</a:t>
              </a:r>
            </a:p>
            <a:p>
              <a:pPr algn="l"/>
              <a:r>
                <a:rPr lang="fr-FR" sz="1200"/>
                <a:t>prénom</a:t>
              </a:r>
            </a:p>
            <a:p>
              <a:pPr algn="l"/>
              <a:r>
                <a:rPr lang="fr-FR" sz="1200"/>
                <a:t>ddn</a:t>
              </a:r>
            </a:p>
            <a:p>
              <a:pPr algn="l"/>
              <a:r>
                <a:rPr lang="fr-FR" sz="1200"/>
                <a:t>rue</a:t>
              </a:r>
            </a:p>
            <a:p>
              <a:pPr algn="l"/>
              <a:r>
                <a:rPr lang="fr-FR" sz="1200"/>
                <a:t>CP</a:t>
              </a:r>
            </a:p>
            <a:p>
              <a:pPr algn="l"/>
              <a:r>
                <a:rPr lang="fr-FR" sz="1200"/>
                <a:t>ville</a:t>
              </a:r>
              <a:endParaRPr lang="fr-FR" sz="1400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858963" y="2670175"/>
              <a:ext cx="193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858963" y="2863850"/>
              <a:ext cx="193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1858963" y="3028950"/>
              <a:ext cx="193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1858963" y="3275013"/>
              <a:ext cx="193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1858963" y="3481388"/>
              <a:ext cx="193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1858963" y="3697288"/>
              <a:ext cx="193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 flipV="1">
              <a:off x="4876800" y="1323975"/>
              <a:ext cx="0" cy="615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1858963" y="2401888"/>
              <a:ext cx="0" cy="1541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1858963" y="3943350"/>
              <a:ext cx="193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4876800" y="1733550"/>
              <a:ext cx="195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4876800" y="1528763"/>
              <a:ext cx="195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5072063" y="1939925"/>
              <a:ext cx="195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4876800" y="1323975"/>
              <a:ext cx="195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5103813" y="1246188"/>
              <a:ext cx="76084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 u="sng"/>
                <a:t>numProd</a:t>
              </a:r>
              <a:endParaRPr lang="fr-FR" sz="1200"/>
            </a:p>
            <a:p>
              <a:pPr algn="l"/>
              <a:r>
                <a:rPr lang="fr-FR" sz="1200"/>
                <a:t>libellé</a:t>
              </a:r>
            </a:p>
            <a:p>
              <a:pPr algn="l"/>
              <a:r>
                <a:rPr lang="fr-FR" sz="1200"/>
                <a:t>pu</a:t>
              </a:r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 flipV="1">
              <a:off x="3367088" y="1323975"/>
              <a:ext cx="0" cy="563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>
              <a:off x="3367088" y="1323975"/>
              <a:ext cx="195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4" name="Line 35"/>
            <p:cNvSpPr>
              <a:spLocks noChangeShapeType="1"/>
            </p:cNvSpPr>
            <p:nvPr/>
          </p:nvSpPr>
          <p:spPr bwMode="auto">
            <a:xfrm>
              <a:off x="3367088" y="1579563"/>
              <a:ext cx="195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3609975" y="1296988"/>
              <a:ext cx="71057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/>
                <a:t>date</a:t>
              </a:r>
            </a:p>
            <a:p>
              <a:pPr algn="l"/>
              <a:r>
                <a:rPr lang="fr-FR" sz="1200"/>
                <a:t>quantité</a:t>
              </a:r>
            </a:p>
          </p:txBody>
        </p:sp>
        <p:grpSp>
          <p:nvGrpSpPr>
            <p:cNvPr id="36" name="Group 37"/>
            <p:cNvGrpSpPr>
              <a:grpSpLocks/>
            </p:cNvGrpSpPr>
            <p:nvPr/>
          </p:nvGrpSpPr>
          <p:grpSpPr bwMode="auto">
            <a:xfrm>
              <a:off x="4633913" y="2597150"/>
              <a:ext cx="1119187" cy="615950"/>
              <a:chOff x="1296" y="2784"/>
              <a:chExt cx="1728" cy="1152"/>
            </a:xfrm>
          </p:grpSpPr>
          <p:grpSp>
            <p:nvGrpSpPr>
              <p:cNvPr id="51" name="Group 38"/>
              <p:cNvGrpSpPr>
                <a:grpSpLocks/>
              </p:cNvGrpSpPr>
              <p:nvPr/>
            </p:nvGrpSpPr>
            <p:grpSpPr bwMode="auto">
              <a:xfrm>
                <a:off x="1296" y="2784"/>
                <a:ext cx="1728" cy="576"/>
                <a:chOff x="1296" y="2784"/>
                <a:chExt cx="1728" cy="576"/>
              </a:xfrm>
            </p:grpSpPr>
            <p:sp>
              <p:nvSpPr>
                <p:cNvPr id="55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1296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6" name="Line 40"/>
                <p:cNvSpPr>
                  <a:spLocks noChangeShapeType="1"/>
                </p:cNvSpPr>
                <p:nvPr/>
              </p:nvSpPr>
              <p:spPr bwMode="auto">
                <a:xfrm>
                  <a:off x="2160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grpSp>
            <p:nvGrpSpPr>
              <p:cNvPr id="52" name="Group 41"/>
              <p:cNvGrpSpPr>
                <a:grpSpLocks/>
              </p:cNvGrpSpPr>
              <p:nvPr/>
            </p:nvGrpSpPr>
            <p:grpSpPr bwMode="auto">
              <a:xfrm flipV="1">
                <a:off x="1296" y="3360"/>
                <a:ext cx="1728" cy="576"/>
                <a:chOff x="1296" y="2784"/>
                <a:chExt cx="1728" cy="576"/>
              </a:xfrm>
            </p:grpSpPr>
            <p:sp>
              <p:nvSpPr>
                <p:cNvPr id="53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1296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4" name="Line 43"/>
                <p:cNvSpPr>
                  <a:spLocks noChangeShapeType="1"/>
                </p:cNvSpPr>
                <p:nvPr/>
              </p:nvSpPr>
              <p:spPr bwMode="auto">
                <a:xfrm>
                  <a:off x="2160" y="2784"/>
                  <a:ext cx="864" cy="5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</p:grpSp>
        <p:sp>
          <p:nvSpPr>
            <p:cNvPr id="37" name="Text Box 44"/>
            <p:cNvSpPr txBox="1">
              <a:spLocks noChangeArrowheads="1"/>
            </p:cNvSpPr>
            <p:nvPr/>
          </p:nvSpPr>
          <p:spPr bwMode="auto">
            <a:xfrm>
              <a:off x="4857750" y="2828925"/>
              <a:ext cx="64135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 b="1"/>
                <a:t>fournit</a:t>
              </a:r>
            </a:p>
          </p:txBody>
        </p:sp>
        <p:sp>
          <p:nvSpPr>
            <p:cNvPr id="38" name="Line 45"/>
            <p:cNvSpPr>
              <a:spLocks noChangeShapeType="1"/>
            </p:cNvSpPr>
            <p:nvPr/>
          </p:nvSpPr>
          <p:spPr bwMode="auto">
            <a:xfrm flipV="1">
              <a:off x="5218113" y="3213100"/>
              <a:ext cx="0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" name="Rectangle 46"/>
            <p:cNvSpPr>
              <a:spLocks noChangeArrowheads="1"/>
            </p:cNvSpPr>
            <p:nvPr/>
          </p:nvSpPr>
          <p:spPr bwMode="auto">
            <a:xfrm>
              <a:off x="4633913" y="3419475"/>
              <a:ext cx="1119187" cy="4095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" name="Text Box 47"/>
            <p:cNvSpPr txBox="1">
              <a:spLocks noChangeArrowheads="1"/>
            </p:cNvSpPr>
            <p:nvPr/>
          </p:nvSpPr>
          <p:spPr bwMode="auto">
            <a:xfrm>
              <a:off x="4632325" y="3455988"/>
              <a:ext cx="10561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400" b="1"/>
                <a:t>Fournisseur</a:t>
              </a:r>
            </a:p>
          </p:txBody>
        </p:sp>
        <p:sp>
          <p:nvSpPr>
            <p:cNvPr id="41" name="Line 48"/>
            <p:cNvSpPr>
              <a:spLocks noChangeShapeType="1"/>
            </p:cNvSpPr>
            <p:nvPr/>
          </p:nvSpPr>
          <p:spPr bwMode="auto">
            <a:xfrm flipH="1">
              <a:off x="4292600" y="3582988"/>
              <a:ext cx="341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" name="Line 49"/>
            <p:cNvSpPr>
              <a:spLocks noChangeShapeType="1"/>
            </p:cNvSpPr>
            <p:nvPr/>
          </p:nvSpPr>
          <p:spPr bwMode="auto">
            <a:xfrm flipV="1">
              <a:off x="4292600" y="3070225"/>
              <a:ext cx="0" cy="512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3" name="Line 50"/>
            <p:cNvSpPr>
              <a:spLocks noChangeShapeType="1"/>
            </p:cNvSpPr>
            <p:nvPr/>
          </p:nvSpPr>
          <p:spPr bwMode="auto">
            <a:xfrm flipH="1">
              <a:off x="4097338" y="3070225"/>
              <a:ext cx="195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 flipH="1">
              <a:off x="4097338" y="3275013"/>
              <a:ext cx="195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" name="Text Box 52"/>
            <p:cNvSpPr txBox="1">
              <a:spLocks noChangeArrowheads="1"/>
            </p:cNvSpPr>
            <p:nvPr/>
          </p:nvSpPr>
          <p:spPr bwMode="auto">
            <a:xfrm>
              <a:off x="3367088" y="2994025"/>
              <a:ext cx="78581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 u="sng" dirty="0" err="1"/>
                <a:t>numFour</a:t>
              </a:r>
              <a:endParaRPr lang="fr-FR" sz="1200" dirty="0"/>
            </a:p>
            <a:p>
              <a:pPr algn="l"/>
              <a:r>
                <a:rPr lang="fr-FR" sz="1200" dirty="0" err="1"/>
                <a:t>raisonSoc</a:t>
              </a:r>
              <a:endParaRPr lang="fr-FR" sz="1200" dirty="0"/>
            </a:p>
          </p:txBody>
        </p:sp>
        <p:sp>
          <p:nvSpPr>
            <p:cNvPr id="46" name="Line 53"/>
            <p:cNvSpPr>
              <a:spLocks noChangeShapeType="1"/>
            </p:cNvSpPr>
            <p:nvPr/>
          </p:nvSpPr>
          <p:spPr bwMode="auto">
            <a:xfrm flipV="1">
              <a:off x="5218113" y="2390775"/>
              <a:ext cx="0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auto">
            <a:xfrm>
              <a:off x="2514600" y="1865313"/>
              <a:ext cx="407988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/>
                <a:t>1,N</a:t>
              </a:r>
              <a:endParaRPr lang="fr-FR" sz="2400"/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auto">
            <a:xfrm>
              <a:off x="4011613" y="1905000"/>
              <a:ext cx="433387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/>
                <a:t>1,M</a:t>
              </a:r>
              <a:endParaRPr lang="fr-FR" sz="2400"/>
            </a:p>
          </p:txBody>
        </p:sp>
        <p:sp>
          <p:nvSpPr>
            <p:cNvPr id="49" name="Text Box 56"/>
            <p:cNvSpPr txBox="1">
              <a:spLocks noChangeArrowheads="1"/>
            </p:cNvSpPr>
            <p:nvPr/>
          </p:nvSpPr>
          <p:spPr bwMode="auto">
            <a:xfrm>
              <a:off x="5187950" y="2392363"/>
              <a:ext cx="3802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/>
                <a:t>1,1</a:t>
              </a:r>
              <a:endParaRPr lang="fr-FR" sz="2400"/>
            </a:p>
          </p:txBody>
        </p:sp>
        <p:sp>
          <p:nvSpPr>
            <p:cNvPr id="50" name="Text Box 57"/>
            <p:cNvSpPr txBox="1">
              <a:spLocks noChangeArrowheads="1"/>
            </p:cNvSpPr>
            <p:nvPr/>
          </p:nvSpPr>
          <p:spPr bwMode="auto">
            <a:xfrm>
              <a:off x="5257800" y="3154363"/>
              <a:ext cx="407988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200"/>
                <a:t>1,N</a:t>
              </a:r>
              <a:endParaRPr lang="fr-FR" sz="2400"/>
            </a:p>
          </p:txBody>
        </p:sp>
      </p:grpSp>
      <p:sp>
        <p:nvSpPr>
          <p:cNvPr id="63" name="AutoShape 58"/>
          <p:cNvSpPr>
            <a:spLocks/>
          </p:cNvSpPr>
          <p:nvPr/>
        </p:nvSpPr>
        <p:spPr bwMode="auto">
          <a:xfrm flipH="1" flipV="1">
            <a:off x="2844800" y="4597400"/>
            <a:ext cx="381000" cy="2057400"/>
          </a:xfrm>
          <a:prstGeom prst="rightBrace">
            <a:avLst>
              <a:gd name="adj1" fmla="val 4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4" name="Text Box 59"/>
          <p:cNvSpPr txBox="1">
            <a:spLocks noChangeArrowheads="1"/>
          </p:cNvSpPr>
          <p:nvPr/>
        </p:nvSpPr>
        <p:spPr bwMode="auto">
          <a:xfrm>
            <a:off x="1606550" y="5251450"/>
            <a:ext cx="1238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b="1" dirty="0"/>
              <a:t>Modèle</a:t>
            </a:r>
          </a:p>
          <a:p>
            <a:pPr algn="l"/>
            <a:r>
              <a:rPr lang="fr-FR" b="1" dirty="0"/>
              <a:t>relationnel</a:t>
            </a:r>
          </a:p>
        </p:txBody>
      </p:sp>
      <p:sp>
        <p:nvSpPr>
          <p:cNvPr id="65" name="AutoShape 58"/>
          <p:cNvSpPr>
            <a:spLocks/>
          </p:cNvSpPr>
          <p:nvPr/>
        </p:nvSpPr>
        <p:spPr bwMode="auto">
          <a:xfrm flipH="1" flipV="1">
            <a:off x="1925762" y="1515616"/>
            <a:ext cx="381000" cy="2057400"/>
          </a:xfrm>
          <a:prstGeom prst="rightBrace">
            <a:avLst>
              <a:gd name="adj1" fmla="val 4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6" name="Text Box 59"/>
          <p:cNvSpPr txBox="1">
            <a:spLocks noChangeArrowheads="1"/>
          </p:cNvSpPr>
          <p:nvPr/>
        </p:nvSpPr>
        <p:spPr bwMode="auto">
          <a:xfrm>
            <a:off x="687512" y="1988840"/>
            <a:ext cx="131318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b="1" dirty="0"/>
              <a:t>Modèle</a:t>
            </a:r>
          </a:p>
          <a:p>
            <a:pPr algn="l"/>
            <a:r>
              <a:rPr lang="fr-FR" b="1" dirty="0"/>
              <a:t>Entité-</a:t>
            </a:r>
          </a:p>
          <a:p>
            <a:pPr algn="l"/>
            <a:r>
              <a:rPr lang="fr-FR" b="1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773951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DF1B3-68F9-4F87-9611-3DEF10614575}" type="slidenum">
              <a:rPr lang="fr-FR"/>
              <a:pPr>
                <a:defRPr/>
              </a:pPr>
              <a:t>105</a:t>
            </a:fld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740" y="1417637"/>
            <a:ext cx="10032460" cy="530383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Modèle relationnel de données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Dépendances fonctionnelles et normalisation 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Modèle Entité-Association (E/A)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Transformation d’un modèle E/A en modèle relationnel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b="1" dirty="0"/>
              <a:t>SQL LDD (système </a:t>
            </a:r>
            <a:r>
              <a:rPr lang="fr-FR" sz="3200" b="1" dirty="0" err="1"/>
              <a:t>mySQL</a:t>
            </a:r>
            <a:r>
              <a:rPr lang="fr-FR" sz="3200" b="1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Algèbre relationnelle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LMD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endParaRPr lang="fr-FR" sz="3200" dirty="0"/>
          </a:p>
        </p:txBody>
      </p:sp>
      <p:sp>
        <p:nvSpPr>
          <p:cNvPr id="23556" name="Text Box 4"/>
          <p:cNvSpPr>
            <a:spLocks noGrp="1" noChangeArrowheads="1"/>
          </p:cNvSpPr>
          <p:nvPr>
            <p:ph type="title"/>
          </p:nvPr>
        </p:nvSpPr>
        <p:spPr>
          <a:xfrm>
            <a:off x="373288" y="93663"/>
            <a:ext cx="9761312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eaLnBrk="1" hangingPunct="1"/>
            <a:r>
              <a:rPr lang="fr-FR" sz="3600" b="1" dirty="0">
                <a:latin typeface="+mn-lt"/>
              </a:rPr>
              <a:t>Principaux chapitres</a:t>
            </a:r>
            <a:endParaRPr lang="fr-FR" sz="36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35595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3175" y="166926"/>
            <a:ext cx="10515600" cy="9604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(</a:t>
            </a:r>
            <a:r>
              <a:rPr lang="fr-F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fr-F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106</a:t>
            </a:fld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1830" y="1220118"/>
            <a:ext cx="11352989" cy="442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800" kern="0" dirty="0"/>
              <a:t>SQL est le langage de tous les SGBD relationnels. Il comporte 3  parties :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fr-FR" sz="2800" kern="0" dirty="0"/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fr-FR" sz="2400" b="1" kern="0" dirty="0"/>
              <a:t>LDD</a:t>
            </a:r>
            <a:r>
              <a:rPr lang="fr-FR" sz="2400" kern="0" dirty="0"/>
              <a:t> (Langage de Définition de Données) pour créer, modifier et supprimer des définitions de tables (schémas) ou de vues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fr-FR" sz="2400" i="1" kern="0" dirty="0"/>
              <a:t>create table, drop table, alter table</a:t>
            </a:r>
          </a:p>
          <a:p>
            <a:pPr lvl="1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fr-FR" sz="2400" i="1" kern="0" dirty="0"/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fr-FR" sz="2400" b="1" kern="0" dirty="0"/>
              <a:t>LMD</a:t>
            </a:r>
            <a:r>
              <a:rPr lang="fr-FR" sz="2400" kern="0" dirty="0"/>
              <a:t> (Langage de Manipulation de Données) pour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Interrogation des données : SELECT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Mise à jour des données : INSERT, UPDATE, DELETE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endParaRPr lang="fr-FR" sz="2400" kern="0" dirty="0"/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fr-FR" sz="2400" b="1" kern="0" dirty="0"/>
              <a:t> LCD</a:t>
            </a:r>
            <a:r>
              <a:rPr lang="fr-FR" sz="2400" kern="0" dirty="0"/>
              <a:t> (Langage de Contrôle de Données) pour gérer les privilèges d’accès : </a:t>
            </a:r>
            <a:r>
              <a:rPr lang="fr-FR" sz="2400" i="1" kern="0" dirty="0" err="1"/>
              <a:t>grant</a:t>
            </a:r>
            <a:r>
              <a:rPr lang="fr-FR" sz="2400" i="1" kern="0" dirty="0"/>
              <a:t>, revoke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lang="fr-FR" sz="2400" i="1" kern="0" dirty="0"/>
          </a:p>
        </p:txBody>
      </p:sp>
      <p:sp>
        <p:nvSpPr>
          <p:cNvPr id="6" name="ZoneTexte 5"/>
          <p:cNvSpPr txBox="1"/>
          <p:nvPr/>
        </p:nvSpPr>
        <p:spPr>
          <a:xfrm>
            <a:off x="1462849" y="5979199"/>
            <a:ext cx="7682419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000" dirty="0"/>
              <a:t>SGBD utilisé dans ce cours : MySQL. Syntaxe complète sur :</a:t>
            </a:r>
          </a:p>
          <a:p>
            <a:pPr>
              <a:buNone/>
            </a:pPr>
            <a:r>
              <a:rPr lang="fr-FR" sz="2000" dirty="0"/>
              <a:t>http://dev.</a:t>
            </a:r>
            <a:r>
              <a:rPr lang="fr-FR" sz="2000" b="1" dirty="0"/>
              <a:t>mysql.</a:t>
            </a:r>
            <a:r>
              <a:rPr lang="fr-FR" sz="2000" dirty="0"/>
              <a:t>com/doc/refman/</a:t>
            </a:r>
            <a:r>
              <a:rPr lang="fr-FR" sz="2000" b="1" dirty="0"/>
              <a:t>5.1</a:t>
            </a:r>
            <a:r>
              <a:rPr lang="fr-FR" sz="2000" dirty="0"/>
              <a:t>/en/sql-syntax.html</a:t>
            </a:r>
          </a:p>
        </p:txBody>
      </p:sp>
    </p:spTree>
    <p:extLst>
      <p:ext uri="{BB962C8B-B14F-4D97-AF65-F5344CB8AC3E}">
        <p14:creationId xmlns:p14="http://schemas.microsoft.com/office/powerpoint/2010/main" val="36946976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F70619BB-BD5A-4EF7-80D6-0736E16DD99E}" type="slidenum">
              <a:rPr lang="fr-FR"/>
              <a:pPr eaLnBrk="1" hangingPunct="1"/>
              <a:t>107</a:t>
            </a:fld>
            <a:endParaRPr lang="fr-FR"/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>
          <a:xfrm>
            <a:off x="564207" y="152400"/>
            <a:ext cx="8458200" cy="1143000"/>
          </a:xfrm>
          <a:ln>
            <a:solidFill>
              <a:schemeClr val="tx1"/>
            </a:solidFill>
          </a:ln>
        </p:spPr>
        <p:txBody>
          <a:bodyPr/>
          <a:lstStyle/>
          <a:p>
            <a:pPr marL="711200" indent="-711200"/>
            <a:r>
              <a:rPr lang="fr-FR" b="0" dirty="0"/>
              <a:t>Environnement MySQL</a:t>
            </a:r>
          </a:p>
        </p:txBody>
      </p:sp>
      <p:sp>
        <p:nvSpPr>
          <p:cNvPr id="101380" name="Rectangle 3"/>
          <p:cNvSpPr>
            <a:spLocks noChangeArrowheads="1"/>
          </p:cNvSpPr>
          <p:nvPr/>
        </p:nvSpPr>
        <p:spPr bwMode="auto">
          <a:xfrm>
            <a:off x="2514600" y="16002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fr-FR" sz="2400"/>
          </a:p>
        </p:txBody>
      </p:sp>
      <p:sp>
        <p:nvSpPr>
          <p:cNvPr id="101381" name="Text Box 4"/>
          <p:cNvSpPr txBox="1">
            <a:spLocks noChangeArrowheads="1"/>
          </p:cNvSpPr>
          <p:nvPr/>
        </p:nvSpPr>
        <p:spPr bwMode="auto">
          <a:xfrm>
            <a:off x="2590800" y="1644650"/>
            <a:ext cx="9921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>
                <a:latin typeface="Comic Sans MS" pitchFamily="66" charset="0"/>
              </a:rPr>
              <a:t>Client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>
                <a:latin typeface="Comic Sans MS" pitchFamily="66" charset="0"/>
              </a:rPr>
              <a:t>mysql</a:t>
            </a:r>
          </a:p>
        </p:txBody>
      </p:sp>
      <p:sp>
        <p:nvSpPr>
          <p:cNvPr id="101382" name="Rectangle 5"/>
          <p:cNvSpPr>
            <a:spLocks noChangeArrowheads="1"/>
          </p:cNvSpPr>
          <p:nvPr/>
        </p:nvSpPr>
        <p:spPr bwMode="auto">
          <a:xfrm>
            <a:off x="2514600" y="2667000"/>
            <a:ext cx="1447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fr-FR" sz="2400"/>
          </a:p>
        </p:txBody>
      </p:sp>
      <p:sp>
        <p:nvSpPr>
          <p:cNvPr id="101383" name="Text Box 6"/>
          <p:cNvSpPr txBox="1">
            <a:spLocks noChangeArrowheads="1"/>
          </p:cNvSpPr>
          <p:nvPr/>
        </p:nvSpPr>
        <p:spPr bwMode="auto">
          <a:xfrm>
            <a:off x="2590800" y="2743200"/>
            <a:ext cx="1447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>
                <a:latin typeface="Comic Sans MS" pitchFamily="66" charset="0"/>
              </a:rPr>
              <a:t>Client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>
                <a:latin typeface="Comic Sans MS" pitchFamily="66" charset="0"/>
              </a:rPr>
              <a:t>mysqldump</a:t>
            </a:r>
          </a:p>
        </p:txBody>
      </p:sp>
      <p:sp>
        <p:nvSpPr>
          <p:cNvPr id="101384" name="Rectangle 7"/>
          <p:cNvSpPr>
            <a:spLocks noChangeArrowheads="1"/>
          </p:cNvSpPr>
          <p:nvPr/>
        </p:nvSpPr>
        <p:spPr bwMode="auto">
          <a:xfrm>
            <a:off x="2514600" y="3733800"/>
            <a:ext cx="1600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fr-FR" sz="2400"/>
          </a:p>
        </p:txBody>
      </p:sp>
      <p:sp>
        <p:nvSpPr>
          <p:cNvPr id="101385" name="Text Box 8"/>
          <p:cNvSpPr txBox="1">
            <a:spLocks noChangeArrowheads="1"/>
          </p:cNvSpPr>
          <p:nvPr/>
        </p:nvSpPr>
        <p:spPr bwMode="auto">
          <a:xfrm>
            <a:off x="2590800" y="3778250"/>
            <a:ext cx="175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mic Sans MS" pitchFamily="66" charset="0"/>
              </a:rPr>
              <a:t>Client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mic Sans MS" pitchFamily="66" charset="0"/>
              </a:rPr>
              <a:t>mysqlimport</a:t>
            </a:r>
          </a:p>
        </p:txBody>
      </p:sp>
      <p:sp>
        <p:nvSpPr>
          <p:cNvPr id="101386" name="Rectangle 9"/>
          <p:cNvSpPr>
            <a:spLocks noChangeArrowheads="1"/>
          </p:cNvSpPr>
          <p:nvPr/>
        </p:nvSpPr>
        <p:spPr bwMode="auto">
          <a:xfrm>
            <a:off x="2238348" y="4648200"/>
            <a:ext cx="1952652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fr-FR" sz="2400"/>
          </a:p>
        </p:txBody>
      </p:sp>
      <p:sp>
        <p:nvSpPr>
          <p:cNvPr id="101387" name="Text Box 10"/>
          <p:cNvSpPr txBox="1">
            <a:spLocks noChangeArrowheads="1"/>
          </p:cNvSpPr>
          <p:nvPr/>
        </p:nvSpPr>
        <p:spPr bwMode="auto">
          <a:xfrm>
            <a:off x="2309786" y="4724401"/>
            <a:ext cx="18050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b="1" dirty="0">
                <a:latin typeface="Comic Sans MS" pitchFamily="66" charset="0"/>
              </a:rPr>
              <a:t>Client web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b="1" dirty="0">
                <a:latin typeface="Comic Sans MS" pitchFamily="66" charset="0"/>
              </a:rPr>
              <a:t>phpMyAdmin</a:t>
            </a:r>
          </a:p>
        </p:txBody>
      </p:sp>
      <p:sp>
        <p:nvSpPr>
          <p:cNvPr id="101388" name="AutoShape 11"/>
          <p:cNvSpPr>
            <a:spLocks noChangeArrowheads="1"/>
          </p:cNvSpPr>
          <p:nvPr/>
        </p:nvSpPr>
        <p:spPr bwMode="auto">
          <a:xfrm>
            <a:off x="6629400" y="1676400"/>
            <a:ext cx="2631332" cy="11430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1389" name="Text Box 12"/>
          <p:cNvSpPr txBox="1">
            <a:spLocks noChangeArrowheads="1"/>
          </p:cNvSpPr>
          <p:nvPr/>
        </p:nvSpPr>
        <p:spPr bwMode="auto">
          <a:xfrm>
            <a:off x="7417335" y="1889126"/>
            <a:ext cx="1143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mic Sans MS" pitchFamily="66" charset="0"/>
              </a:rPr>
              <a:t>Serveur </a:t>
            </a:r>
            <a:r>
              <a:rPr lang="fr-FR" sz="2000" dirty="0" err="1">
                <a:latin typeface="Comic Sans MS" pitchFamily="66" charset="0"/>
              </a:rPr>
              <a:t>mysqld</a:t>
            </a:r>
            <a:endParaRPr lang="fr-FR" sz="2000" dirty="0">
              <a:latin typeface="Comic Sans MS" pitchFamily="66" charset="0"/>
            </a:endParaRPr>
          </a:p>
        </p:txBody>
      </p:sp>
      <p:sp>
        <p:nvSpPr>
          <p:cNvPr id="101390" name="AutoShape 13"/>
          <p:cNvSpPr>
            <a:spLocks noChangeArrowheads="1"/>
          </p:cNvSpPr>
          <p:nvPr/>
        </p:nvSpPr>
        <p:spPr bwMode="auto">
          <a:xfrm>
            <a:off x="7191982" y="3581400"/>
            <a:ext cx="2057400" cy="1905000"/>
          </a:xfrm>
          <a:prstGeom prst="can">
            <a:avLst>
              <a:gd name="adj" fmla="val 25000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fr-FR" sz="2400">
                <a:latin typeface="Comic Sans MS" pitchFamily="66" charset="0"/>
              </a:rPr>
              <a:t>Base de </a:t>
            </a:r>
          </a:p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fr-FR" sz="2400">
                <a:latin typeface="Comic Sans MS" pitchFamily="66" charset="0"/>
              </a:rPr>
              <a:t>données</a:t>
            </a:r>
          </a:p>
        </p:txBody>
      </p:sp>
      <p:sp>
        <p:nvSpPr>
          <p:cNvPr id="101391" name="Line 14"/>
          <p:cNvSpPr>
            <a:spLocks noChangeShapeType="1"/>
          </p:cNvSpPr>
          <p:nvPr/>
        </p:nvSpPr>
        <p:spPr bwMode="auto">
          <a:xfrm>
            <a:off x="3810000" y="1981200"/>
            <a:ext cx="2819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1392" name="Line 15"/>
          <p:cNvSpPr>
            <a:spLocks noChangeShapeType="1"/>
          </p:cNvSpPr>
          <p:nvPr/>
        </p:nvSpPr>
        <p:spPr bwMode="auto">
          <a:xfrm flipV="1">
            <a:off x="3962400" y="2438400"/>
            <a:ext cx="2667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1393" name="Line 16"/>
          <p:cNvSpPr>
            <a:spLocks noChangeShapeType="1"/>
          </p:cNvSpPr>
          <p:nvPr/>
        </p:nvSpPr>
        <p:spPr bwMode="auto">
          <a:xfrm flipV="1">
            <a:off x="4114800" y="2667000"/>
            <a:ext cx="24384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1394" name="Line 17"/>
          <p:cNvSpPr>
            <a:spLocks noChangeShapeType="1"/>
          </p:cNvSpPr>
          <p:nvPr/>
        </p:nvSpPr>
        <p:spPr bwMode="auto">
          <a:xfrm flipV="1">
            <a:off x="4191000" y="2819400"/>
            <a:ext cx="251460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1395" name="Line 18"/>
          <p:cNvSpPr>
            <a:spLocks noChangeShapeType="1"/>
          </p:cNvSpPr>
          <p:nvPr/>
        </p:nvSpPr>
        <p:spPr bwMode="auto">
          <a:xfrm>
            <a:off x="8106382" y="28194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1396" name="Text Box 19"/>
          <p:cNvSpPr txBox="1">
            <a:spLocks noChangeArrowheads="1"/>
          </p:cNvSpPr>
          <p:nvPr/>
        </p:nvSpPr>
        <p:spPr bwMode="auto">
          <a:xfrm rot="231738">
            <a:off x="4419600" y="1752601"/>
            <a:ext cx="124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>
                <a:latin typeface="Comic Sans MS" pitchFamily="66" charset="0"/>
              </a:rPr>
              <a:t>Connexion</a:t>
            </a:r>
          </a:p>
        </p:txBody>
      </p:sp>
      <p:sp>
        <p:nvSpPr>
          <p:cNvPr id="101397" name="Text Box 20"/>
          <p:cNvSpPr txBox="1">
            <a:spLocks noChangeArrowheads="1"/>
          </p:cNvSpPr>
          <p:nvPr/>
        </p:nvSpPr>
        <p:spPr bwMode="auto">
          <a:xfrm rot="-776422">
            <a:off x="4419600" y="2452688"/>
            <a:ext cx="124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>
                <a:latin typeface="Comic Sans MS" pitchFamily="66" charset="0"/>
              </a:rPr>
              <a:t>Connexion</a:t>
            </a:r>
          </a:p>
        </p:txBody>
      </p:sp>
      <p:sp>
        <p:nvSpPr>
          <p:cNvPr id="101398" name="Text Box 21"/>
          <p:cNvSpPr txBox="1">
            <a:spLocks noChangeArrowheads="1"/>
          </p:cNvSpPr>
          <p:nvPr/>
        </p:nvSpPr>
        <p:spPr bwMode="auto">
          <a:xfrm rot="-1698357">
            <a:off x="4495800" y="3062288"/>
            <a:ext cx="124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>
                <a:latin typeface="Comic Sans MS" pitchFamily="66" charset="0"/>
              </a:rPr>
              <a:t>Connexion</a:t>
            </a:r>
          </a:p>
        </p:txBody>
      </p:sp>
      <p:sp>
        <p:nvSpPr>
          <p:cNvPr id="101399" name="Text Box 22"/>
          <p:cNvSpPr txBox="1">
            <a:spLocks noChangeArrowheads="1"/>
          </p:cNvSpPr>
          <p:nvPr/>
        </p:nvSpPr>
        <p:spPr bwMode="auto">
          <a:xfrm rot="-2209740">
            <a:off x="4572000" y="3748088"/>
            <a:ext cx="124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>
                <a:latin typeface="Comic Sans MS" pitchFamily="66" charset="0"/>
              </a:rPr>
              <a:t>Connexion</a:t>
            </a:r>
          </a:p>
        </p:txBody>
      </p:sp>
      <p:sp>
        <p:nvSpPr>
          <p:cNvPr id="101400" name="Rectangle 23"/>
          <p:cNvSpPr>
            <a:spLocks noChangeArrowheads="1"/>
          </p:cNvSpPr>
          <p:nvPr/>
        </p:nvSpPr>
        <p:spPr bwMode="auto">
          <a:xfrm>
            <a:off x="2514600" y="5562600"/>
            <a:ext cx="1676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fr-FR" sz="2400"/>
          </a:p>
        </p:txBody>
      </p:sp>
      <p:sp>
        <p:nvSpPr>
          <p:cNvPr id="101401" name="Text Box 24"/>
          <p:cNvSpPr txBox="1">
            <a:spLocks noChangeArrowheads="1"/>
          </p:cNvSpPr>
          <p:nvPr/>
        </p:nvSpPr>
        <p:spPr bwMode="auto">
          <a:xfrm>
            <a:off x="2590800" y="5638800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mic Sans MS" pitchFamily="66" charset="0"/>
              </a:rPr>
              <a:t>Client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mic Sans MS" pitchFamily="66" charset="0"/>
              </a:rPr>
              <a:t>mysqladmin</a:t>
            </a:r>
          </a:p>
        </p:txBody>
      </p:sp>
      <p:sp>
        <p:nvSpPr>
          <p:cNvPr id="101402" name="Line 25"/>
          <p:cNvSpPr>
            <a:spLocks noChangeShapeType="1"/>
          </p:cNvSpPr>
          <p:nvPr/>
        </p:nvSpPr>
        <p:spPr bwMode="auto">
          <a:xfrm flipV="1">
            <a:off x="4191000" y="2819400"/>
            <a:ext cx="2971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01403" name="Text Box 26"/>
          <p:cNvSpPr txBox="1">
            <a:spLocks noChangeArrowheads="1"/>
          </p:cNvSpPr>
          <p:nvPr/>
        </p:nvSpPr>
        <p:spPr bwMode="auto">
          <a:xfrm rot="-2766293">
            <a:off x="4514057" y="4525169"/>
            <a:ext cx="124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>
                <a:latin typeface="Comic Sans MS" pitchFamily="66" charset="0"/>
              </a:rPr>
              <a:t>Connexion</a:t>
            </a:r>
          </a:p>
        </p:txBody>
      </p:sp>
    </p:spTree>
    <p:extLst>
      <p:ext uri="{BB962C8B-B14F-4D97-AF65-F5344CB8AC3E}">
        <p14:creationId xmlns:p14="http://schemas.microsoft.com/office/powerpoint/2010/main" val="26183847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3E763-B1D9-4FAD-905D-ECF8DA2BA5A4}" type="slidenum">
              <a:rPr lang="fr-FR" smtClean="0"/>
              <a:pPr>
                <a:defRPr/>
              </a:pPr>
              <a:t>108</a:t>
            </a:fld>
            <a:endParaRPr lang="fr-FR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80710" y="1464891"/>
            <a:ext cx="11114660" cy="525658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3200" b="1" kern="0" dirty="0"/>
              <a:t>SQL : Langage de Définition de Données</a:t>
            </a:r>
          </a:p>
          <a:p>
            <a:pPr lvl="2" fontAlgn="base">
              <a:spcBef>
                <a:spcPct val="20000"/>
              </a:spcBef>
              <a:spcAft>
                <a:spcPct val="0"/>
              </a:spcAft>
              <a:defRPr/>
            </a:pPr>
            <a:endParaRPr lang="fr-FR" sz="2400" kern="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kern="0" dirty="0"/>
              <a:t>Commandes pour </a:t>
            </a:r>
            <a:r>
              <a:rPr lang="fr-FR" sz="2400" b="1" kern="0" dirty="0"/>
              <a:t>créer/modifier/supprimer</a:t>
            </a:r>
            <a:r>
              <a:rPr lang="fr-FR" sz="2400" kern="0" dirty="0"/>
              <a:t>  des </a:t>
            </a:r>
            <a:r>
              <a:rPr lang="fr-FR" sz="2400" b="1" kern="0" dirty="0"/>
              <a:t>schémas de tables </a:t>
            </a:r>
            <a:r>
              <a:rPr lang="fr-FR" sz="2400" kern="0" dirty="0"/>
              <a:t>et des </a:t>
            </a:r>
            <a:r>
              <a:rPr lang="fr-FR" sz="2400" b="1" kern="0" dirty="0"/>
              <a:t>vues</a:t>
            </a:r>
          </a:p>
          <a:p>
            <a:pPr lvl="2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b="1" kern="0" dirty="0"/>
              <a:t>-  Création de schéma (CREATE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Modification de schéma (ALTER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Suppression de schéma (DROP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Création/Suppression de vues (CREATE VIEW, DROP VIEW)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endParaRPr lang="fr-FR" sz="2400" kern="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lang="fr-FR" sz="2400" kern="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80709" y="142875"/>
            <a:ext cx="11270303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3200" b="1" kern="0" dirty="0">
                <a:latin typeface="Garamond" pitchFamily="18" charset="0"/>
                <a:ea typeface="+mj-ea"/>
                <a:cs typeface="+mj-cs"/>
              </a:rPr>
              <a:t>SQL LDD</a:t>
            </a:r>
          </a:p>
        </p:txBody>
      </p:sp>
    </p:spTree>
    <p:extLst>
      <p:ext uri="{BB962C8B-B14F-4D97-AF65-F5344CB8AC3E}">
        <p14:creationId xmlns:p14="http://schemas.microsoft.com/office/powerpoint/2010/main" val="32808025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8C602C1-5CBC-4ACC-9411-D19C787EDF69}" type="slidenum">
              <a:rPr lang="fr-FR"/>
              <a:pPr eaLnBrk="1" hangingPunct="1"/>
              <a:t>109</a:t>
            </a:fld>
            <a:endParaRPr lang="fr-FR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525669" y="191398"/>
            <a:ext cx="8572560" cy="800100"/>
          </a:xfrm>
          <a:ln>
            <a:noFill/>
          </a:ln>
        </p:spPr>
        <p:txBody>
          <a:bodyPr/>
          <a:lstStyle/>
          <a:p>
            <a:pPr eaLnBrk="1" hangingPunct="1"/>
            <a:r>
              <a:rPr lang="fr-FR" sz="2800" dirty="0"/>
              <a:t>CREATE TABLE : Création de schéma de table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669" y="4214818"/>
            <a:ext cx="9272781" cy="2428892"/>
          </a:xfrm>
          <a:noFill/>
        </p:spPr>
        <p:txBody>
          <a:bodyPr/>
          <a:lstStyle/>
          <a:p>
            <a:pPr marL="577850" indent="-577850">
              <a:buNone/>
            </a:pPr>
            <a:r>
              <a:rPr lang="fr-CA" dirty="0"/>
              <a:t>Ce qui se passe dans le SGBD</a:t>
            </a:r>
          </a:p>
          <a:p>
            <a:pPr marL="952500" lvl="1" indent="-495300">
              <a:buFont typeface="+mj-lt"/>
              <a:buAutoNum type="arabicPeriod"/>
            </a:pPr>
            <a:r>
              <a:rPr lang="fr-CA" dirty="0"/>
              <a:t>Vérification : syntaxe correcte ? Utilisateur a le droit de créer une table ?</a:t>
            </a:r>
          </a:p>
          <a:p>
            <a:pPr marL="952500" lvl="1" indent="-495300">
              <a:buFont typeface="+mj-lt"/>
              <a:buAutoNum type="arabicPeriod"/>
            </a:pPr>
            <a:r>
              <a:rPr lang="fr-CA" dirty="0"/>
              <a:t>Si tout est OK, création de la table</a:t>
            </a:r>
          </a:p>
          <a:p>
            <a:pPr marL="1327150" lvl="2" indent="-412750"/>
            <a:r>
              <a:rPr lang="fr-CA" dirty="0"/>
              <a:t>schéma stocké dans le catalogue du système</a:t>
            </a:r>
          </a:p>
          <a:p>
            <a:pPr marL="1327150" lvl="2" indent="-412750"/>
            <a:r>
              <a:rPr lang="fr-CA" dirty="0"/>
              <a:t>Réservation de l'espace disque pour les futurs tuples</a:t>
            </a:r>
            <a:endParaRPr lang="fr-FR" dirty="0"/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3024166" y="1214423"/>
            <a:ext cx="6504384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indent="-342900">
              <a:defRPr/>
            </a:pP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fr-FR" sz="2000" b="1" kern="0" dirty="0">
                <a:latin typeface="Courier New" pitchFamily="49" charset="0"/>
                <a:cs typeface="Courier New" pitchFamily="49" charset="0"/>
              </a:rPr>
              <a:t>Samples</a:t>
            </a:r>
          </a:p>
          <a:p>
            <a:pPr marL="342900" indent="-342900"/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(	</a:t>
            </a:r>
            <a:r>
              <a:rPr lang="fr-FR" sz="2000" b="1" kern="0" dirty="0">
                <a:latin typeface="Courier New" pitchFamily="49" charset="0"/>
                <a:cs typeface="Courier New" pitchFamily="49" charset="0"/>
              </a:rPr>
              <a:t>indivID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 INT UNSIGNED AUTO_INCREMENT,</a:t>
            </a:r>
          </a:p>
          <a:p>
            <a:pPr marL="342900" indent="-342900"/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2000" b="1" kern="0" dirty="0">
                <a:latin typeface="Courier New" pitchFamily="49" charset="0"/>
                <a:cs typeface="Courier New" pitchFamily="49" charset="0"/>
              </a:rPr>
              <a:t>speciesID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 INT UNSIGNED ,</a:t>
            </a:r>
          </a:p>
          <a:p>
            <a:pPr marL="342900" indent="-342900">
              <a:defRPr/>
            </a:pP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2000" b="1" kern="0" dirty="0">
                <a:latin typeface="Courier New" pitchFamily="49" charset="0"/>
                <a:cs typeface="Courier New" pitchFamily="49" charset="0"/>
              </a:rPr>
              <a:t>bodyMass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 DECIMAL (5,3),</a:t>
            </a:r>
          </a:p>
          <a:p>
            <a:pPr marL="342900" indent="-342900">
              <a:defRPr/>
            </a:pP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2000" b="1" kern="0" dirty="0">
                <a:latin typeface="Courier New" pitchFamily="49" charset="0"/>
                <a:cs typeface="Courier New" pitchFamily="49" charset="0"/>
              </a:rPr>
              <a:t>hindFoot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 DECIMAL(3,2),</a:t>
            </a:r>
          </a:p>
          <a:p>
            <a:pPr marL="342900" indent="-342900">
              <a:defRPr/>
            </a:pP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	PRIMARY KEY (indivID),</a:t>
            </a:r>
          </a:p>
          <a:p>
            <a:pPr marL="342900" indent="-342900">
              <a:defRPr/>
            </a:pP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	FOREIGN KEY (speciesID) REFERENCES </a:t>
            </a:r>
            <a:r>
              <a:rPr lang="fr-FR" sz="2000" kern="0" dirty="0" err="1">
                <a:latin typeface="Courier New" pitchFamily="49" charset="0"/>
                <a:cs typeface="Courier New" pitchFamily="49" charset="0"/>
              </a:rPr>
              <a:t>Species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2000" kern="0" dirty="0" err="1">
                <a:latin typeface="Courier New" pitchFamily="49" charset="0"/>
                <a:cs typeface="Courier New" pitchFamily="49" charset="0"/>
              </a:rPr>
              <a:t>speciesID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3434836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65956" y="1332862"/>
            <a:ext cx="1148778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FF9933"/>
              </a:buClr>
              <a:buNone/>
              <a:defRPr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Clé étrangère d’une relation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 : attribut(s) de cette relation qui forme(nt) la clé d’une autre relation ou dont la valeur est unique dans l'autre relation</a:t>
            </a:r>
          </a:p>
          <a:p>
            <a:pPr eaLnBrk="1" hangingPunct="1">
              <a:buClr>
                <a:srgbClr val="FF9933"/>
              </a:buClr>
              <a:defRPr/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buClr>
                <a:srgbClr val="FF9933"/>
              </a:buClr>
              <a:buFont typeface="Arial" pitchFamily="34" charset="0"/>
              <a:buNone/>
              <a:defRPr/>
            </a:pPr>
            <a:r>
              <a:rPr lang="fr-FR" sz="2800" dirty="0">
                <a:latin typeface="Times New Roman" pitchFamily="18" charset="0"/>
                <a:cs typeface="Times New Roman" pitchFamily="18" charset="0"/>
              </a:rPr>
              <a:t>Une relation peut avoir plusieurs clés étrangères</a:t>
            </a:r>
          </a:p>
          <a:p>
            <a:pPr marL="0" indent="0" eaLnBrk="1" hangingPunct="1">
              <a:buClr>
                <a:srgbClr val="FF9933"/>
              </a:buClr>
              <a:buFont typeface="Arial" pitchFamily="34" charset="0"/>
              <a:buNone/>
              <a:defRPr/>
            </a:pPr>
            <a:endParaRPr lang="fr-FR" sz="2200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buClr>
                <a:srgbClr val="FF9933"/>
              </a:buClr>
              <a:buFont typeface="Arial" pitchFamily="34" charset="0"/>
              <a:buNone/>
              <a:defRPr/>
            </a:pPr>
            <a:r>
              <a:rPr lang="fr-FR" sz="2200" dirty="0">
                <a:latin typeface="Times New Roman" pitchFamily="18" charset="0"/>
                <a:cs typeface="Times New Roman" pitchFamily="18" charset="0"/>
              </a:rPr>
              <a:t>Notation : clé étrangère en </a:t>
            </a:r>
            <a:r>
              <a:rPr lang="fr-FR" sz="2200" i="1" dirty="0">
                <a:latin typeface="Times New Roman" pitchFamily="18" charset="0"/>
                <a:cs typeface="Times New Roman" pitchFamily="18" charset="0"/>
              </a:rPr>
              <a:t>italique</a:t>
            </a:r>
            <a:r>
              <a:rPr lang="fr-FR" sz="2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2200" dirty="0">
                <a:latin typeface="Times New Roman" pitchFamily="18" charset="0"/>
                <a:cs typeface="Times New Roman" pitchFamily="18" charset="0"/>
              </a:rPr>
              <a:t>dans le schéma (ou soulignée en pointillés)</a:t>
            </a:r>
          </a:p>
          <a:p>
            <a:pPr eaLnBrk="1" hangingPunct="1">
              <a:buClr>
                <a:srgbClr val="FF9933"/>
              </a:buClr>
              <a:buFont typeface="Monotype Sorts"/>
              <a:buNone/>
              <a:defRPr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eaLnBrk="1" hangingPunct="1">
              <a:lnSpc>
                <a:spcPct val="7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4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ex.</a:t>
            </a:r>
            <a:r>
              <a:rPr lang="fr-FR" sz="2000" b="1" dirty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Soit la base de données :</a:t>
            </a:r>
          </a:p>
          <a:p>
            <a:pPr eaLnBrk="1" hangingPunct="1">
              <a:lnSpc>
                <a:spcPct val="7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fr-FR" sz="2000" b="1" dirty="0">
                <a:latin typeface="Courier New" pitchFamily="49" charset="0"/>
                <a:cs typeface="Times New Roman" pitchFamily="18" charset="0"/>
              </a:rPr>
              <a:t>Buveur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000" u="sng" dirty="0" err="1">
                <a:latin typeface="Courier New" pitchFamily="49" charset="0"/>
                <a:cs typeface="Times New Roman" pitchFamily="18" charset="0"/>
              </a:rPr>
              <a:t>nob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,nom,prénom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7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dirty="0">
                <a:latin typeface="Courier New" pitchFamily="49" charset="0"/>
                <a:cs typeface="Times New Roman" pitchFamily="18" charset="0"/>
              </a:rPr>
              <a:t>			</a:t>
            </a:r>
            <a:r>
              <a:rPr lang="fr-FR" sz="2000" b="1" dirty="0">
                <a:latin typeface="Courier New" pitchFamily="49" charset="0"/>
                <a:cs typeface="Times New Roman" pitchFamily="18" charset="0"/>
              </a:rPr>
              <a:t>Vin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000" u="sng" dirty="0" err="1">
                <a:latin typeface="Courier New" pitchFamily="49" charset="0"/>
                <a:cs typeface="Times New Roman" pitchFamily="18" charset="0"/>
              </a:rPr>
              <a:t>nov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, cru, 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millésime,degré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7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dirty="0">
                <a:latin typeface="Courier New" pitchFamily="49" charset="0"/>
                <a:cs typeface="Times New Roman" pitchFamily="18" charset="0"/>
              </a:rPr>
              <a:t>			</a:t>
            </a:r>
            <a:r>
              <a:rPr lang="fr-FR" sz="2000" b="1" dirty="0">
                <a:latin typeface="Courier New" pitchFamily="49" charset="0"/>
                <a:cs typeface="Times New Roman" pitchFamily="18" charset="0"/>
              </a:rPr>
              <a:t>Conso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(</a:t>
            </a:r>
            <a:r>
              <a:rPr lang="fr-FR" sz="2000" i="1" u="sng" dirty="0" err="1">
                <a:latin typeface="Courier New" pitchFamily="49" charset="0"/>
                <a:cs typeface="Times New Roman" pitchFamily="18" charset="0"/>
              </a:rPr>
              <a:t>nob,nov</a:t>
            </a:r>
            <a:r>
              <a:rPr lang="fr-FR" sz="2000" u="sng" dirty="0" err="1">
                <a:latin typeface="Courier New" pitchFamily="49" charset="0"/>
                <a:cs typeface="Times New Roman" pitchFamily="18" charset="0"/>
              </a:rPr>
              <a:t>,date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,quantité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)</a:t>
            </a: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7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eaLnBrk="1" hangingPunct="1">
              <a:lnSpc>
                <a:spcPct val="7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	{</a:t>
            </a:r>
            <a:r>
              <a:rPr lang="fr-FR" sz="2000" i="1" dirty="0" err="1">
                <a:latin typeface="Times New Roman" pitchFamily="18" charset="0"/>
                <a:cs typeface="Times New Roman" pitchFamily="18" charset="0"/>
              </a:rPr>
              <a:t>Conso.nov</a:t>
            </a: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}</a:t>
            </a: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 : clé étrangère dans Conso qui référence  {</a:t>
            </a:r>
            <a:r>
              <a:rPr lang="fr-FR" sz="2000" i="1" dirty="0" err="1">
                <a:latin typeface="Times New Roman" pitchFamily="18" charset="0"/>
                <a:cs typeface="Times New Roman" pitchFamily="18" charset="0"/>
              </a:rPr>
              <a:t>Vin.nov</a:t>
            </a: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eaLnBrk="1" hangingPunct="1">
              <a:lnSpc>
                <a:spcPct val="7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	{</a:t>
            </a:r>
            <a:r>
              <a:rPr lang="fr-FR" sz="2000" i="1" dirty="0" err="1">
                <a:latin typeface="Times New Roman" pitchFamily="18" charset="0"/>
                <a:cs typeface="Times New Roman" pitchFamily="18" charset="0"/>
              </a:rPr>
              <a:t>Conso.nob</a:t>
            </a: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} </a:t>
            </a: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: clé étrangère dans Conso qui référence {</a:t>
            </a:r>
            <a:r>
              <a:rPr lang="fr-FR" sz="2000" i="1" dirty="0" err="1">
                <a:latin typeface="Times New Roman" pitchFamily="18" charset="0"/>
                <a:cs typeface="Times New Roman" pitchFamily="18" charset="0"/>
              </a:rPr>
              <a:t>Buveur.nob</a:t>
            </a: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80710" y="142875"/>
            <a:ext cx="7772400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32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Modèle relationnel de données</a:t>
            </a:r>
          </a:p>
          <a:p>
            <a:pPr eaLnBrk="0" hangingPunct="0">
              <a:defRPr/>
            </a:pPr>
            <a:r>
              <a:rPr lang="fr-FR" sz="3200" b="1" kern="0" dirty="0">
                <a:latin typeface="Garamond" pitchFamily="18" charset="0"/>
                <a:ea typeface="+mj-ea"/>
                <a:cs typeface="+mj-cs"/>
              </a:rPr>
              <a:t>Clé étrangère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32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99CBC60-76AD-4C79-9E79-3DB7635778BF}" type="slidenum">
              <a:rPr lang="fr-FR"/>
              <a:pPr eaLnBrk="1" hangingPunct="1"/>
              <a:t>110</a:t>
            </a:fld>
            <a:endParaRPr lang="fr-FR"/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791" y="1524000"/>
            <a:ext cx="9754409" cy="4610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Contraintes exprimables avec </a:t>
            </a:r>
            <a:r>
              <a:rPr lang="fr-FR" sz="2400" b="1" dirty="0">
                <a:latin typeface="Courier New" pitchFamily="49" charset="0"/>
                <a:cs typeface="Courier New" pitchFamily="49" charset="0"/>
              </a:rPr>
              <a:t>CREATE TABLE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fr-FR" sz="2800" dirty="0"/>
              <a:t> Contrainte de clé primaire : PRIMARY KEY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fr-FR" sz="2800" dirty="0"/>
              <a:t> Contrainte d'unicité : UNIQUE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fr-FR" sz="2800" dirty="0"/>
              <a:t> Contraintes  de clé étrangère : FOREIGN KEY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fr-FR" sz="2800" dirty="0"/>
              <a:t> Contraintes sur les valeurs possibles d'un attribut </a:t>
            </a:r>
          </a:p>
          <a:p>
            <a:pPr lvl="2" eaLnBrk="1" hangingPunct="1">
              <a:buFontTx/>
              <a:buChar char="-"/>
            </a:pPr>
            <a:r>
              <a:rPr lang="fr-FR" sz="2400" dirty="0"/>
              <a:t>Type de données </a:t>
            </a:r>
          </a:p>
          <a:p>
            <a:pPr lvl="2" eaLnBrk="1" hangingPunct="1">
              <a:buFontTx/>
              <a:buChar char="-"/>
            </a:pPr>
            <a:r>
              <a:rPr lang="fr-FR" sz="2400" dirty="0"/>
              <a:t>Valeur obligatoire  :NOT NULL</a:t>
            </a:r>
          </a:p>
          <a:p>
            <a:pPr lvl="2" eaLnBrk="1" hangingPunct="1">
              <a:buFontTx/>
              <a:buChar char="-"/>
            </a:pPr>
            <a:r>
              <a:rPr lang="fr-FR" sz="2400" dirty="0"/>
              <a:t>Valeur  faculative  : NULL</a:t>
            </a:r>
          </a:p>
          <a:p>
            <a:pPr lvl="2" eaLnBrk="1" hangingPunct="1">
              <a:buFontTx/>
              <a:buChar char="-"/>
            </a:pPr>
            <a:r>
              <a:rPr lang="fr-FR" sz="2400" dirty="0"/>
              <a:t>Valeur par défaut  (constante) : DEFAULT</a:t>
            </a:r>
          </a:p>
          <a:p>
            <a:pPr lvl="2" eaLnBrk="1" hangingPunct="1">
              <a:buFontTx/>
              <a:buChar char="-"/>
            </a:pPr>
            <a:r>
              <a:rPr lang="fr-FR" sz="2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Condition quelconque : CHECK</a:t>
            </a:r>
          </a:p>
          <a:p>
            <a:pPr lvl="1" eaLnBrk="1" hangingPunct="1">
              <a:buFont typeface="Wingdings" pitchFamily="2" charset="2"/>
              <a:buChar char="Ø"/>
            </a:pPr>
            <a:endParaRPr lang="fr-FR" sz="2800" dirty="0"/>
          </a:p>
          <a:p>
            <a:pPr lvl="1" eaLnBrk="1" hangingPunct="1"/>
            <a:endParaRPr lang="fr-FR" sz="2800" dirty="0"/>
          </a:p>
          <a:p>
            <a:pPr lvl="2" eaLnBrk="1" hangingPunct="1">
              <a:buFontTx/>
              <a:buNone/>
            </a:pPr>
            <a:endParaRPr lang="fr-FR" sz="24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7791" y="196850"/>
            <a:ext cx="7772400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32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SQL LDD</a:t>
            </a:r>
          </a:p>
          <a:p>
            <a:pPr eaLnBrk="0" hangingPunct="0">
              <a:defRPr/>
            </a:pPr>
            <a:r>
              <a:rPr lang="fr-FR" sz="3200" b="1" kern="0" dirty="0">
                <a:latin typeface="Garamond" pitchFamily="18" charset="0"/>
                <a:ea typeface="+mj-ea"/>
                <a:cs typeface="+mj-cs"/>
              </a:rPr>
              <a:t>CREATE TABLE</a:t>
            </a:r>
          </a:p>
        </p:txBody>
      </p:sp>
    </p:spTree>
    <p:extLst>
      <p:ext uri="{BB962C8B-B14F-4D97-AF65-F5344CB8AC3E}">
        <p14:creationId xmlns:p14="http://schemas.microsoft.com/office/powerpoint/2010/main" val="37365454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6C6ABB60-634E-4813-8E54-F9AD71DE3770}" type="slidenum">
              <a:rPr lang="fr-FR"/>
              <a:pPr eaLnBrk="1" hangingPunct="1"/>
              <a:t>111</a:t>
            </a:fld>
            <a:endParaRPr lang="fr-FR"/>
          </a:p>
        </p:txBody>
      </p:sp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227791" y="4315808"/>
            <a:ext cx="777240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0" hangingPunct="0">
              <a:buClr>
                <a:schemeClr val="bg2"/>
              </a:buClr>
              <a:buSzPct val="75000"/>
            </a:pPr>
            <a:r>
              <a:rPr lang="fr-CA" sz="2400" dirty="0">
                <a:latin typeface="Garamond" pitchFamily="18" charset="0"/>
              </a:rPr>
              <a:t>Forme de </a:t>
            </a:r>
            <a:r>
              <a:rPr lang="fr-CA" sz="2400" dirty="0">
                <a:solidFill>
                  <a:srgbClr val="FF0000"/>
                </a:solidFill>
                <a:latin typeface="Garamond" pitchFamily="18" charset="0"/>
              </a:rPr>
              <a:t>défAttribut</a:t>
            </a:r>
          </a:p>
        </p:txBody>
      </p:sp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3717925" y="1462089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r-FR" sz="2000"/>
          </a:p>
        </p:txBody>
      </p:sp>
      <p:sp>
        <p:nvSpPr>
          <p:cNvPr id="53254" name="Text Box 5"/>
          <p:cNvSpPr txBox="1">
            <a:spLocks noChangeArrowheads="1"/>
          </p:cNvSpPr>
          <p:nvPr/>
        </p:nvSpPr>
        <p:spPr bwMode="auto">
          <a:xfrm>
            <a:off x="1648922" y="2019303"/>
            <a:ext cx="5562600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CREATE TABLE nomTable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(</a:t>
            </a:r>
            <a:r>
              <a:rPr lang="fr-FR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défAttribut1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 		</a:t>
            </a:r>
            <a:r>
              <a:rPr lang="fr-FR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défAttribut2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,…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2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défContrainte1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2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défContrainte2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,…</a:t>
            </a:r>
          </a:p>
          <a:p>
            <a:pPr lvl="0">
              <a:spcBef>
                <a:spcPct val="0"/>
              </a:spcBef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),</a:t>
            </a:r>
            <a:endParaRPr lang="fr-FR" sz="2000" kern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255" name="Text Box 6"/>
          <p:cNvSpPr txBox="1">
            <a:spLocks noChangeArrowheads="1"/>
          </p:cNvSpPr>
          <p:nvPr/>
        </p:nvSpPr>
        <p:spPr bwMode="auto">
          <a:xfrm>
            <a:off x="255990" y="4888149"/>
            <a:ext cx="974404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nomAttribut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type [DEFAULT valeur] [NOT] NULL [AUTO_INCREMENT]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400" dirty="0">
                <a:latin typeface="Courier New" pitchFamily="49" charset="0"/>
                <a:cs typeface="Courier New" pitchFamily="49" charset="0"/>
              </a:rPr>
              <a:t>		</a:t>
            </a:r>
            <a:endParaRPr lang="fr-FR" sz="24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7791" y="196850"/>
            <a:ext cx="9227494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28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SQL LDD</a:t>
            </a:r>
          </a:p>
          <a:p>
            <a:pPr eaLnBrk="0" hangingPunct="0">
              <a:defRPr/>
            </a:pPr>
            <a:r>
              <a:rPr lang="fr-FR" sz="2800" b="1" kern="0" dirty="0">
                <a:latin typeface="Garamond" pitchFamily="18" charset="0"/>
                <a:ea typeface="+mj-ea"/>
                <a:cs typeface="+mj-cs"/>
              </a:rPr>
              <a:t>CREATE TABLE</a:t>
            </a:r>
          </a:p>
        </p:txBody>
      </p:sp>
    </p:spTree>
    <p:extLst>
      <p:ext uri="{BB962C8B-B14F-4D97-AF65-F5344CB8AC3E}">
        <p14:creationId xmlns:p14="http://schemas.microsoft.com/office/powerpoint/2010/main" val="8471319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6C6ABB60-634E-4813-8E54-F9AD71DE3770}" type="slidenum">
              <a:rPr lang="fr-FR"/>
              <a:pPr eaLnBrk="1" hangingPunct="1"/>
              <a:t>112</a:t>
            </a:fld>
            <a:endParaRPr lang="fr-FR"/>
          </a:p>
        </p:txBody>
      </p:sp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3717925" y="1462089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r-FR" sz="2000"/>
          </a:p>
        </p:txBody>
      </p:sp>
      <p:sp>
        <p:nvSpPr>
          <p:cNvPr id="53254" name="Text Box 5"/>
          <p:cNvSpPr txBox="1">
            <a:spLocks noChangeArrowheads="1"/>
          </p:cNvSpPr>
          <p:nvPr/>
        </p:nvSpPr>
        <p:spPr bwMode="auto">
          <a:xfrm>
            <a:off x="2060238" y="1462089"/>
            <a:ext cx="5562600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CREATE TABLE nomTable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(</a:t>
            </a:r>
            <a:r>
              <a:rPr lang="fr-FR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défAttribut1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 		</a:t>
            </a:r>
            <a:r>
              <a:rPr lang="fr-FR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défAttribut2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,…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2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défContrainte1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2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défContrainte2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,…</a:t>
            </a:r>
          </a:p>
          <a:p>
            <a:pPr lvl="0">
              <a:spcBef>
                <a:spcPct val="0"/>
              </a:spcBef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),</a:t>
            </a:r>
            <a:endParaRPr lang="fr-FR" sz="2000" kern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3218" y="3715222"/>
            <a:ext cx="777240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0" hangingPunct="0">
              <a:buClr>
                <a:schemeClr val="bg2"/>
              </a:buClr>
              <a:buSzPct val="75000"/>
            </a:pPr>
            <a:r>
              <a:rPr lang="fr-CA" sz="2400" dirty="0">
                <a:latin typeface="Garamond" pitchFamily="18" charset="0"/>
              </a:rPr>
              <a:t>Formes possibles de </a:t>
            </a:r>
            <a:r>
              <a:rPr lang="fr-CA" sz="2400" dirty="0">
                <a:solidFill>
                  <a:schemeClr val="accent2"/>
                </a:solidFill>
                <a:latin typeface="Garamond" pitchFamily="18" charset="0"/>
              </a:rPr>
              <a:t>défContrainte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08389" y="4442924"/>
            <a:ext cx="1031149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[CONSTRAINT </a:t>
            </a:r>
            <a:r>
              <a:rPr lang="fr-FR" i="1" dirty="0" err="1">
                <a:latin typeface="Courier New" pitchFamily="49" charset="0"/>
                <a:cs typeface="Courier New" pitchFamily="49" charset="0"/>
              </a:rPr>
              <a:t>nom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Cont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PRIMARY KEY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(nomAttribut1, nomAttribut2 …)</a:t>
            </a:r>
          </a:p>
          <a:p>
            <a:pPr>
              <a:spcBef>
                <a:spcPct val="0"/>
              </a:spcBef>
              <a:buNone/>
            </a:pP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[CONSTRAINT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nomCont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UNIQUE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(nomAttribut1, nomAttribut2 …)</a:t>
            </a:r>
          </a:p>
          <a:p>
            <a:pPr>
              <a:spcBef>
                <a:spcPct val="0"/>
              </a:spcBef>
              <a:buNone/>
            </a:pPr>
            <a:endParaRPr lang="fr-FR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[CONSTRAINT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nomCont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] 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FOREIGN KEY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(nomAttribut1, nomAttribut2 …)</a:t>
            </a:r>
          </a:p>
          <a:p>
            <a:pPr>
              <a:spcBef>
                <a:spcPct val="0"/>
              </a:spcBef>
              <a:buNone/>
            </a:pPr>
            <a:r>
              <a:rPr lang="fr-FR" b="1" dirty="0">
                <a:latin typeface="Courier New" pitchFamily="49" charset="0"/>
                <a:cs typeface="Courier New" pitchFamily="49" charset="0"/>
              </a:rPr>
              <a:t>		REFERENCES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autreNomTable (autreNomAtt1, autreNomAtt2 …)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		</a:t>
            </a:r>
            <a:endParaRPr lang="fr-FR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7791" y="196850"/>
            <a:ext cx="9227494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28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SQL LDD</a:t>
            </a:r>
          </a:p>
          <a:p>
            <a:pPr eaLnBrk="0" hangingPunct="0">
              <a:defRPr/>
            </a:pPr>
            <a:r>
              <a:rPr lang="fr-FR" sz="2800" b="1" kern="0" dirty="0">
                <a:latin typeface="Garamond" pitchFamily="18" charset="0"/>
                <a:ea typeface="+mj-ea"/>
                <a:cs typeface="+mj-cs"/>
              </a:rPr>
              <a:t>CREATE TABLE</a:t>
            </a:r>
          </a:p>
        </p:txBody>
      </p:sp>
    </p:spTree>
    <p:extLst>
      <p:ext uri="{BB962C8B-B14F-4D97-AF65-F5344CB8AC3E}">
        <p14:creationId xmlns:p14="http://schemas.microsoft.com/office/powerpoint/2010/main" val="10310577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F08A7C93-8D9F-42AD-B0A6-EBA0AB891CB0}" type="slidenum">
              <a:rPr lang="fr-FR"/>
              <a:pPr eaLnBrk="1" hangingPunct="1"/>
              <a:t>113</a:t>
            </a:fld>
            <a:endParaRPr lang="fr-FR"/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-280481" y="48199"/>
            <a:ext cx="777240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fr-FR" sz="2800" dirty="0">
                <a:latin typeface="Comic Sans MS" pitchFamily="66" charset="0"/>
                <a:cs typeface="Times New Roman" charset="0"/>
                <a:sym typeface="Symbol" pitchFamily="18" charset="2"/>
              </a:rPr>
              <a:t>Types de données dans MySQL</a:t>
            </a:r>
          </a:p>
        </p:txBody>
      </p:sp>
      <p:graphicFrame>
        <p:nvGraphicFramePr>
          <p:cNvPr id="392195" name="Group 3"/>
          <p:cNvGraphicFramePr>
            <a:graphicFrameLocks noGrp="1"/>
          </p:cNvGraphicFramePr>
          <p:nvPr/>
        </p:nvGraphicFramePr>
        <p:xfrm>
          <a:off x="1943383" y="908720"/>
          <a:ext cx="8329081" cy="5404466"/>
        </p:xfrm>
        <a:graphic>
          <a:graphicData uri="http://schemas.openxmlformats.org/drawingml/2006/table">
            <a:tbl>
              <a:tblPr/>
              <a:tblGrid>
                <a:gridCol w="2742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Type</a:t>
                      </a: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Valeurs possibles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char(n)</a:t>
                      </a: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Chaînes de caractères de taille fixe </a:t>
                      </a:r>
                      <a:r>
                        <a:rPr kumimoji="0" lang="fr-F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endParaRPr kumimoji="0" 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varchar(n)</a:t>
                      </a: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Chaînes de taille variable entre 0 et  </a:t>
                      </a:r>
                      <a:r>
                        <a:rPr kumimoji="0" lang="fr-F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</a:t>
                      </a:r>
                      <a:endParaRPr kumimoji="0" 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text</a:t>
                      </a: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Chaines de grande taille (jusqu'à 64k octets)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tinyint</a:t>
                      </a: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de –128 à 127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smallint</a:t>
                      </a: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de –32768  à  32767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integer</a:t>
                      </a:r>
                      <a:endParaRPr kumimoji="0" lang="fr-FR" sz="2000" b="0" i="0" u="none" strike="noStrike" cap="small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integer</a:t>
                      </a:r>
                      <a:r>
                        <a:rPr kumimoji="0" lang="fr-FR" sz="2000" b="0" i="0" u="none" strike="noStrike" cap="small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</a:t>
                      </a:r>
                      <a:r>
                        <a:rPr kumimoji="0" lang="fr-FR" sz="2000" b="0" i="0" u="none" strike="noStrike" cap="small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unsigned</a:t>
                      </a:r>
                      <a:endParaRPr kumimoji="0" lang="fr-FR" sz="2000" b="0" i="0" u="none" strike="noStrike" cap="small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Entiers relatifs (Z)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Entier naturels, positifs  (N) 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float, real</a:t>
                      </a: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 (nombres réels)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91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numeric(m,d)</a:t>
                      </a: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Nombres à </a:t>
                      </a:r>
                      <a:r>
                        <a:rPr kumimoji="0" lang="fr-F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</a:t>
                      </a: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chiffres dont </a:t>
                      </a:r>
                      <a:r>
                        <a:rPr kumimoji="0" lang="fr-FR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 </a:t>
                      </a: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décimales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9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small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marT="45713" marB="45713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Des dates !   (penser à STR_TO_DATE)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8673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077200" y="6400824"/>
            <a:ext cx="19050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CC8FCE18-A83B-4BAF-B372-53A2836D0E1D}" type="slidenum">
              <a:rPr lang="fr-FR"/>
              <a:pPr eaLnBrk="1" hangingPunct="1"/>
              <a:t>114</a:t>
            </a:fld>
            <a:endParaRPr lang="fr-FR" dirty="0"/>
          </a:p>
        </p:txBody>
      </p:sp>
      <p:sp>
        <p:nvSpPr>
          <p:cNvPr id="60419" name="Rectangle 2"/>
          <p:cNvSpPr>
            <a:spLocks noChangeArrowheads="1"/>
          </p:cNvSpPr>
          <p:nvPr/>
        </p:nvSpPr>
        <p:spPr bwMode="auto">
          <a:xfrm>
            <a:off x="1776660" y="955337"/>
            <a:ext cx="8462744" cy="144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buClr>
                <a:schemeClr val="bg2"/>
              </a:buClr>
              <a:buSzPct val="75000"/>
              <a:buFont typeface="Wingdings" pitchFamily="2" charset="2"/>
              <a:buChar char="§"/>
            </a:pPr>
            <a:r>
              <a:rPr lang="fr-CA" sz="2400" dirty="0">
                <a:latin typeface="Garamond" pitchFamily="18" charset="0"/>
              </a:rPr>
              <a:t>Types énumérés</a:t>
            </a:r>
          </a:p>
          <a:p>
            <a:pPr marL="742950" lvl="1" indent="-285750" eaLnBrk="0" hangingPunct="0">
              <a:buClr>
                <a:schemeClr val="bg2"/>
              </a:buClr>
              <a:buSzPct val="75000"/>
            </a:pPr>
            <a:r>
              <a:rPr lang="fr-CA" b="1" dirty="0">
                <a:latin typeface="Garamond" pitchFamily="18" charset="0"/>
              </a:rPr>
              <a:t>ENUM ('valeur1', 'valeur2', … 'valeurN')</a:t>
            </a:r>
          </a:p>
          <a:p>
            <a:pPr marL="742950" lvl="1" indent="-285750" eaLnBrk="0" hangingPunct="0">
              <a:buClr>
                <a:schemeClr val="bg2"/>
              </a:buClr>
              <a:buSzPct val="75000"/>
            </a:pPr>
            <a:r>
              <a:rPr lang="fr-CA" sz="1600" dirty="0">
                <a:latin typeface="Garamond" pitchFamily="18" charset="0"/>
              </a:rPr>
              <a:t>Chaque élément du type peut prendre une valeur unique parmi la liste de valeurs</a:t>
            </a:r>
            <a:endParaRPr lang="fr-CA" sz="1400" b="1" dirty="0">
              <a:latin typeface="Garamond" pitchFamily="18" charset="0"/>
            </a:endParaRPr>
          </a:p>
          <a:p>
            <a:pPr marL="1143000" lvl="2" indent="-228600" eaLnBrk="0" hangingPunct="0">
              <a:lnSpc>
                <a:spcPct val="90000"/>
              </a:lnSpc>
              <a:buClr>
                <a:schemeClr val="bg2"/>
              </a:buClr>
              <a:buSzPct val="75000"/>
            </a:pPr>
            <a:endParaRPr lang="fr-CA" sz="1200" dirty="0">
              <a:latin typeface="Garamond" pitchFamily="18" charset="0"/>
            </a:endParaRPr>
          </a:p>
          <a:p>
            <a:pPr marL="742950" lvl="1" indent="-285750" eaLnBrk="0" hangingPunct="0">
              <a:buClr>
                <a:schemeClr val="bg2"/>
              </a:buClr>
              <a:buSzPct val="75000"/>
            </a:pPr>
            <a:endParaRPr lang="fr-CA" sz="1400" dirty="0">
              <a:latin typeface="Garamond" pitchFamily="18" charset="0"/>
            </a:endParaRPr>
          </a:p>
          <a:p>
            <a:pPr marL="742950" lvl="1" indent="-285750" eaLnBrk="0" hangingPunct="0">
              <a:buClr>
                <a:schemeClr val="bg2"/>
              </a:buClr>
              <a:buSzPct val="75000"/>
            </a:pPr>
            <a:endParaRPr lang="fr-CA" sz="1400" dirty="0">
              <a:latin typeface="Garamond" pitchFamily="18" charset="0"/>
            </a:endParaRPr>
          </a:p>
        </p:txBody>
      </p:sp>
      <p:sp>
        <p:nvSpPr>
          <p:cNvPr id="60420" name="Rectangle 3"/>
          <p:cNvSpPr>
            <a:spLocks noChangeArrowheads="1"/>
          </p:cNvSpPr>
          <p:nvPr/>
        </p:nvSpPr>
        <p:spPr bwMode="auto">
          <a:xfrm>
            <a:off x="305018" y="226581"/>
            <a:ext cx="8101042" cy="680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fr-FR" sz="2800" dirty="0">
                <a:cs typeface="Times New Roman" charset="0"/>
                <a:sym typeface="Symbol" pitchFamily="18" charset="2"/>
              </a:rPr>
              <a:t>Type énuméré (ENUM)  et type ensemble (SET)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76660" y="2333750"/>
            <a:ext cx="6629400" cy="1311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CREATE TABLE EMPLOYE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(numEmp	INTEGER,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sexe	</a:t>
            </a:r>
            <a:r>
              <a:rPr lang="fr-FR" sz="2000" b="1" dirty="0">
                <a:latin typeface="Courier New" pitchFamily="49" charset="0"/>
                <a:cs typeface="Courier New" pitchFamily="49" charset="0"/>
              </a:rPr>
              <a:t>ENUM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('M','F'),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… )	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76660" y="5072075"/>
            <a:ext cx="864399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CREATE TABLE FILM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(titre  VARCHAR(100),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genre  </a:t>
            </a:r>
            <a:r>
              <a:rPr lang="fr-FR" sz="2000" b="1" dirty="0">
                <a:latin typeface="Courier New" pitchFamily="49" charset="0"/>
                <a:cs typeface="Courier New" pitchFamily="49" charset="0"/>
              </a:rPr>
              <a:t>SET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('C','S.F.','Horreur','Policier','autre')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...)		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76660" y="3525592"/>
            <a:ext cx="8462744" cy="1546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143000" lvl="2" indent="-228600" eaLnBrk="0" hangingPunct="0">
              <a:lnSpc>
                <a:spcPct val="90000"/>
              </a:lnSpc>
              <a:buClr>
                <a:schemeClr val="bg2"/>
              </a:buClr>
              <a:buSzPct val="75000"/>
            </a:pPr>
            <a:endParaRPr lang="fr-CA" sz="1200" dirty="0">
              <a:latin typeface="Garamond" pitchFamily="18" charset="0"/>
            </a:endParaRPr>
          </a:p>
          <a:p>
            <a:pPr marL="342900" indent="-342900" eaLnBrk="0" hangingPunct="0">
              <a:lnSpc>
                <a:spcPct val="90000"/>
              </a:lnSpc>
              <a:buClr>
                <a:schemeClr val="bg2"/>
              </a:buClr>
              <a:buSzPct val="75000"/>
              <a:buFont typeface="Wingdings" pitchFamily="2" charset="2"/>
              <a:buChar char="§"/>
            </a:pPr>
            <a:r>
              <a:rPr lang="fr-CA" sz="2400" dirty="0">
                <a:latin typeface="Garamond" pitchFamily="18" charset="0"/>
              </a:rPr>
              <a:t>Types ensembles de valeurs</a:t>
            </a:r>
          </a:p>
          <a:p>
            <a:pPr marL="742950" lvl="1" indent="-285750" eaLnBrk="0" hangingPunct="0">
              <a:buClr>
                <a:schemeClr val="bg2"/>
              </a:buClr>
              <a:buSzPct val="75000"/>
            </a:pPr>
            <a:r>
              <a:rPr lang="fr-CA" b="1" dirty="0">
                <a:latin typeface="Garamond" pitchFamily="18" charset="0"/>
              </a:rPr>
              <a:t>SET ('valeur1', 'valeur2', … 'valeurN')</a:t>
            </a:r>
          </a:p>
          <a:p>
            <a:pPr marL="742950" lvl="1" indent="-285750" eaLnBrk="0" hangingPunct="0">
              <a:buClr>
                <a:schemeClr val="bg2"/>
              </a:buClr>
              <a:buSzPct val="75000"/>
            </a:pPr>
            <a:r>
              <a:rPr lang="fr-CA" sz="1600" dirty="0">
                <a:latin typeface="Garamond" pitchFamily="18" charset="0"/>
              </a:rPr>
              <a:t>Chaque élément du type peut prendre plusieurs valeurs parmi la liste de valeurs</a:t>
            </a:r>
            <a:endParaRPr lang="fr-CA" sz="1400" dirty="0">
              <a:latin typeface="Garamond" pitchFamily="18" charset="0"/>
            </a:endParaRPr>
          </a:p>
          <a:p>
            <a:pPr marL="742950" lvl="1" indent="-285750" eaLnBrk="0" hangingPunct="0">
              <a:buClr>
                <a:schemeClr val="bg2"/>
              </a:buClr>
              <a:buSzPct val="75000"/>
            </a:pPr>
            <a:endParaRPr lang="fr-CA" sz="1400" dirty="0">
              <a:latin typeface="Garamond" pitchFamily="18" charset="0"/>
            </a:endParaRPr>
          </a:p>
          <a:p>
            <a:pPr marL="742950" lvl="1" indent="-285750" eaLnBrk="0" hangingPunct="0">
              <a:buClr>
                <a:schemeClr val="bg2"/>
              </a:buClr>
              <a:buSzPct val="75000"/>
            </a:pPr>
            <a:endParaRPr lang="fr-CA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7690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3"/>
          <p:cNvSpPr txBox="1">
            <a:spLocks/>
          </p:cNvSpPr>
          <p:nvPr/>
        </p:nvSpPr>
        <p:spPr bwMode="auto">
          <a:xfrm>
            <a:off x="8077200" y="6400824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eaLnBrk="1" hangingPunct="1"/>
            <a:fld id="{CC8FCE18-A83B-4BAF-B372-53A2836D0E1D}" type="slidenum">
              <a:rPr lang="fr-FR"/>
              <a:pPr eaLnBrk="1" hangingPunct="1"/>
              <a:t>115</a:t>
            </a:fld>
            <a:endParaRPr lang="fr-F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59539" y="1124744"/>
            <a:ext cx="860107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buNone/>
            </a:pPr>
            <a:r>
              <a:rPr lang="fr-FR" sz="2200" dirty="0"/>
              <a:t>Deux  </a:t>
            </a:r>
            <a:r>
              <a:rPr lang="fr-FR" sz="2200" i="1" dirty="0"/>
              <a:t>familles</a:t>
            </a:r>
            <a:r>
              <a:rPr lang="fr-FR" sz="2200" dirty="0"/>
              <a:t> d'encodage de caractères (CHAR et VARCHAR)</a:t>
            </a:r>
          </a:p>
          <a:p>
            <a:pPr marL="342900" indent="-342900"/>
            <a:r>
              <a:rPr lang="fr-FR" sz="2200" dirty="0"/>
              <a:t>Jeux de caractères </a:t>
            </a:r>
            <a:r>
              <a:rPr lang="fr-FR" sz="2200" dirty="0">
                <a:solidFill>
                  <a:srgbClr val="FF0000"/>
                </a:solidFill>
              </a:rPr>
              <a:t>nationaux</a:t>
            </a:r>
            <a:r>
              <a:rPr lang="fr-FR" sz="2200" dirty="0"/>
              <a:t> (ex: iso-8859-1 ou latin1) </a:t>
            </a:r>
          </a:p>
          <a:p>
            <a:pPr lvl="1">
              <a:buNone/>
            </a:pPr>
            <a:r>
              <a:rPr lang="fr-FR" sz="2200" dirty="0"/>
              <a:t>Pour encoder des caractères dans un seul système d'écriture (une langue ou un groupe de langues utilisant un même alphabet)</a:t>
            </a:r>
          </a:p>
          <a:p>
            <a:pPr marL="342900" indent="-342900"/>
            <a:r>
              <a:rPr lang="fr-FR" sz="2200" dirty="0"/>
              <a:t>Jeux de caractères </a:t>
            </a:r>
            <a:r>
              <a:rPr lang="fr-FR" sz="2200" dirty="0">
                <a:solidFill>
                  <a:srgbClr val="FF0000"/>
                </a:solidFill>
              </a:rPr>
              <a:t>internationaux</a:t>
            </a:r>
            <a:r>
              <a:rPr lang="fr-FR" sz="2200" dirty="0"/>
              <a:t> (ex: UTF-8) ou standards </a:t>
            </a:r>
            <a:r>
              <a:rPr lang="fr-FR" sz="2200" b="1" dirty="0"/>
              <a:t>Unicode</a:t>
            </a:r>
          </a:p>
          <a:p>
            <a:pPr lvl="1">
              <a:buNone/>
            </a:pPr>
            <a:r>
              <a:rPr lang="fr-FR" sz="2200" dirty="0"/>
              <a:t>Pour encoder des caractères dans n'importe quel système d'écriture (et donc n'importe quelle langue)</a:t>
            </a:r>
          </a:p>
          <a:p>
            <a:pPr lvl="1">
              <a:buNone/>
            </a:pPr>
            <a:endParaRPr lang="fr-FR" sz="22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2372" y="133104"/>
            <a:ext cx="11866471" cy="9098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fr-FR" sz="2800" dirty="0">
                <a:cs typeface="Times New Roman" charset="0"/>
                <a:sym typeface="Symbol" pitchFamily="18" charset="2"/>
              </a:rPr>
              <a:t>Ensemble de caractères : CHARACTER SET et Interclassement : COLLATION </a:t>
            </a:r>
            <a:r>
              <a:rPr lang="fr-FR" sz="2000" dirty="0">
                <a:cs typeface="Times New Roman" charset="0"/>
                <a:sym typeface="Symbol" pitchFamily="18" charset="2"/>
              </a:rPr>
              <a:t>(1/2)</a:t>
            </a:r>
            <a:endParaRPr lang="fr-FR" sz="2800" dirty="0">
              <a:cs typeface="Times New Roman" charset="0"/>
              <a:sym typeface="Symbol" pitchFamily="18" charset="2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58399" y="4077072"/>
            <a:ext cx="8601076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0" lvl="1"/>
            <a:r>
              <a:rPr lang="fr-FR" sz="2000" dirty="0"/>
              <a:t>CHARACTER SET (ou CHARSET) : Ensemble de caractères  et leurs codes</a:t>
            </a:r>
          </a:p>
          <a:p>
            <a:pPr marL="1257300" lvl="3" indent="-342900">
              <a:buFont typeface="Wingdings" pitchFamily="2" charset="2"/>
              <a:buChar char="Ø"/>
            </a:pPr>
            <a:r>
              <a:rPr lang="fr-FR" sz="2000" dirty="0"/>
              <a:t>ex: </a:t>
            </a:r>
            <a:r>
              <a:rPr lang="fr-FR" sz="2000" b="1" dirty="0"/>
              <a:t>utf8</a:t>
            </a:r>
          </a:p>
          <a:p>
            <a:pPr marL="0" lvl="1"/>
            <a:r>
              <a:rPr lang="fr-FR" sz="2000" dirty="0"/>
              <a:t>COLLATION : règles pour interclasser et comparer les caractères d'un CHARSET</a:t>
            </a:r>
            <a:endParaRPr lang="fr-CA" sz="2000" dirty="0"/>
          </a:p>
          <a:p>
            <a:pPr marL="1257300" lvl="2" indent="-342900" eaLnBrk="0" hangingPunct="0">
              <a:buSzPct val="75000"/>
              <a:buFont typeface="Wingdings" pitchFamily="2" charset="2"/>
              <a:buChar char="Ø"/>
            </a:pPr>
            <a:r>
              <a:rPr lang="fr-CA" sz="2000" b="1" dirty="0"/>
              <a:t>utf8_general_ci</a:t>
            </a:r>
            <a:r>
              <a:rPr lang="fr-CA" sz="2000" dirty="0"/>
              <a:t> : comparaison insensible à la casse (</a:t>
            </a:r>
            <a:r>
              <a:rPr lang="fr-CA" sz="2000" i="1" dirty="0"/>
              <a:t>case insensitive</a:t>
            </a:r>
            <a:r>
              <a:rPr lang="fr-CA" sz="2000" dirty="0"/>
              <a:t>)</a:t>
            </a:r>
          </a:p>
          <a:p>
            <a:pPr marL="1257300" lvl="2" indent="-342900" eaLnBrk="0" hangingPunct="0">
              <a:buSzPct val="75000"/>
              <a:buFont typeface="Wingdings" pitchFamily="2" charset="2"/>
              <a:buChar char="Ø"/>
            </a:pPr>
            <a:r>
              <a:rPr lang="fr-CA" sz="2000" b="1" dirty="0"/>
              <a:t>utf8_bin</a:t>
            </a:r>
            <a:r>
              <a:rPr lang="fr-CA" sz="2000" dirty="0"/>
              <a:t> : comparaison sensible à la casse</a:t>
            </a:r>
          </a:p>
          <a:p>
            <a:pPr lvl="1">
              <a:buNone/>
            </a:pP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2683508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439472" y="6572200"/>
            <a:ext cx="1905000" cy="457200"/>
          </a:xfrm>
        </p:spPr>
        <p:txBody>
          <a:bodyPr/>
          <a:lstStyle/>
          <a:p>
            <a:pPr>
              <a:defRPr/>
            </a:pPr>
            <a:fld id="{0C03E763-B1D9-4FAD-905D-ECF8DA2BA5A4}" type="slidenum">
              <a:rPr lang="fr-FR" smtClean="0"/>
              <a:pPr>
                <a:defRPr/>
              </a:pPr>
              <a:t>116</a:t>
            </a:fld>
            <a:endParaRPr lang="fr-F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8256" y="1244659"/>
            <a:ext cx="8601076" cy="97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0" lvl="1"/>
            <a:r>
              <a:rPr lang="fr-FR" sz="2200" dirty="0"/>
              <a:t>On peut préciser le CHARSET et COLLATION au niveau :</a:t>
            </a:r>
          </a:p>
          <a:p>
            <a:pPr lvl="1">
              <a:buNone/>
            </a:pPr>
            <a:r>
              <a:rPr lang="fr-FR" sz="2200" dirty="0"/>
              <a:t>	d'une base de données /  d'une table  / d'un attribut d'une table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03100" y="2828835"/>
            <a:ext cx="8928992" cy="22276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0" lvl="1"/>
            <a:r>
              <a:rPr lang="en-US" dirty="0">
                <a:latin typeface="Courier New" pitchFamily="49" charset="0"/>
                <a:cs typeface="Courier New" pitchFamily="49" charset="0"/>
              </a:rPr>
              <a:t>CREATE TABLE Gène </a:t>
            </a:r>
          </a:p>
          <a:p>
            <a:pPr marL="179388" lvl="1" indent="-179388"/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symbole VARCHAR(20)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utf8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COLLATE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utf8_bin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 	              nom varchar(300),</a:t>
            </a:r>
          </a:p>
          <a:p>
            <a:pPr marL="0" lvl="1"/>
            <a:r>
              <a:rPr lang="en-US" dirty="0">
                <a:latin typeface="Courier New" pitchFamily="49" charset="0"/>
                <a:cs typeface="Courier New" pitchFamily="49" charset="0"/>
              </a:rPr>
              <a:t> espèce varchar(100),</a:t>
            </a:r>
          </a:p>
          <a:p>
            <a:pPr marL="0" lvl="1"/>
            <a:r>
              <a:rPr lang="en-US" dirty="0">
                <a:latin typeface="Courier New" pitchFamily="49" charset="0"/>
                <a:cs typeface="Courier New" pitchFamily="49" charset="0"/>
              </a:rPr>
              <a:t> PRIMARY KEY (symbole)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lvl="1"/>
            <a:r>
              <a:rPr lang="en-US" b="1" dirty="0">
                <a:latin typeface="Courier New" pitchFamily="49" charset="0"/>
                <a:cs typeface="Courier New" pitchFamily="49" charset="0"/>
              </a:rPr>
              <a:t>    CHARSET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utf8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COLLATE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utf8_general_ci</a:t>
            </a:r>
            <a:endParaRPr lang="fr-FR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662252" y="5056437"/>
            <a:ext cx="589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FR" dirty="0"/>
              <a:t>CHARSET/COLLATION par défaut pour les attributs de la table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607556" y="2104109"/>
            <a:ext cx="453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FR" dirty="0"/>
              <a:t>CHARSET/COLLATION spécifique pour </a:t>
            </a:r>
            <a:r>
              <a:rPr lang="fr-FR" b="1" i="1" dirty="0"/>
              <a:t>symbole</a:t>
            </a:r>
          </a:p>
        </p:txBody>
      </p:sp>
      <p:cxnSp>
        <p:nvCxnSpPr>
          <p:cNvPr id="11" name="Connecteur droit avec flèche 10"/>
          <p:cNvCxnSpPr/>
          <p:nvPr/>
        </p:nvCxnSpPr>
        <p:spPr bwMode="auto">
          <a:xfrm flipV="1">
            <a:off x="3575720" y="4797152"/>
            <a:ext cx="0" cy="2787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avec flèche 11"/>
          <p:cNvCxnSpPr/>
          <p:nvPr/>
        </p:nvCxnSpPr>
        <p:spPr bwMode="auto">
          <a:xfrm>
            <a:off x="6744072" y="2492896"/>
            <a:ext cx="0" cy="5760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511934" y="5624123"/>
            <a:ext cx="902766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0"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Dans cet exemple, tous les attributs chaînes de caractères sont codés en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utf8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et comparés sans tenir compte de la casse (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utf8_general_ci)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SAUF pour l’attribut symbole (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utf8_bin)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02372" y="133104"/>
            <a:ext cx="12407406" cy="9098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fr-FR" sz="2800" dirty="0">
                <a:cs typeface="Times New Roman" charset="0"/>
                <a:sym typeface="Symbol" pitchFamily="18" charset="2"/>
              </a:rPr>
              <a:t>Ensemble de caractères : CHARACTER SET et Interclassement : COLLATION </a:t>
            </a:r>
            <a:r>
              <a:rPr lang="fr-FR" sz="2000" dirty="0">
                <a:cs typeface="Times New Roman" charset="0"/>
                <a:sym typeface="Symbol" pitchFamily="18" charset="2"/>
              </a:rPr>
              <a:t>(2/2)</a:t>
            </a:r>
            <a:endParaRPr lang="fr-FR" sz="2800" dirty="0">
              <a:cs typeface="Times New Roman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28704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EC014E8-9CAA-4051-A995-31D182711337}" type="slidenum">
              <a:rPr lang="fr-FR"/>
              <a:pPr eaLnBrk="1" hangingPunct="1"/>
              <a:t>117</a:t>
            </a:fld>
            <a:endParaRPr lang="fr-FR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425549" y="300465"/>
            <a:ext cx="8643998" cy="9144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2600" dirty="0"/>
              <a:t>Attribut obligatoire (NOT NULL) ou facultatif (NULL) </a:t>
            </a:r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680212" y="3765552"/>
            <a:ext cx="9767294" cy="259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buClr>
                <a:schemeClr val="bg2"/>
              </a:buClr>
              <a:buFont typeface="Wingdings" pitchFamily="2" charset="2"/>
              <a:buChar char="§"/>
            </a:pPr>
            <a:r>
              <a:rPr lang="fr-FR" sz="2800" dirty="0">
                <a:latin typeface="Garamond" pitchFamily="18" charset="0"/>
              </a:rPr>
              <a:t>Ici les attributs </a:t>
            </a:r>
            <a:r>
              <a:rPr lang="fr-FR" sz="2800" b="1" dirty="0">
                <a:latin typeface="Garamond" pitchFamily="18" charset="0"/>
              </a:rPr>
              <a:t>téléphone</a:t>
            </a:r>
            <a:r>
              <a:rPr lang="fr-FR" sz="2800" dirty="0">
                <a:latin typeface="Garamond" pitchFamily="18" charset="0"/>
              </a:rPr>
              <a:t> et </a:t>
            </a:r>
            <a:r>
              <a:rPr lang="fr-FR" sz="2800" b="1" dirty="0">
                <a:latin typeface="Garamond" pitchFamily="18" charset="0"/>
              </a:rPr>
              <a:t>ddn</a:t>
            </a:r>
            <a:r>
              <a:rPr lang="fr-FR" sz="2800" dirty="0">
                <a:latin typeface="Garamond" pitchFamily="18" charset="0"/>
              </a:rPr>
              <a:t> sont  faculatifs </a:t>
            </a:r>
          </a:p>
          <a:p>
            <a:pPr lvl="1" eaLnBrk="0" hangingPunct="0">
              <a:buClr>
                <a:schemeClr val="bg2"/>
              </a:buClr>
              <a:buNone/>
            </a:pPr>
            <a:r>
              <a:rPr lang="fr-FR" sz="2400" dirty="0">
                <a:latin typeface="Garamond" pitchFamily="18" charset="0"/>
              </a:rPr>
              <a:t>Le système leur donne la valeur </a:t>
            </a:r>
            <a:r>
              <a:rPr lang="fr-FR" sz="2400" b="1" dirty="0">
                <a:latin typeface="Garamond" pitchFamily="18" charset="0"/>
              </a:rPr>
              <a:t>NULL</a:t>
            </a:r>
            <a:r>
              <a:rPr lang="fr-FR" sz="2400" dirty="0">
                <a:latin typeface="Garamond" pitchFamily="18" charset="0"/>
              </a:rPr>
              <a:t> si aucune valeur n'est fournie</a:t>
            </a:r>
          </a:p>
          <a:p>
            <a:pPr marL="342900" indent="-342900" eaLnBrk="0" hangingPunct="0">
              <a:buClr>
                <a:schemeClr val="bg2"/>
              </a:buClr>
              <a:buFont typeface="Wingdings" pitchFamily="2" charset="2"/>
              <a:buChar char="§"/>
            </a:pPr>
            <a:r>
              <a:rPr lang="fr-FR" sz="2800" dirty="0">
                <a:latin typeface="Garamond" pitchFamily="18" charset="0"/>
              </a:rPr>
              <a:t>Les attributs </a:t>
            </a:r>
            <a:r>
              <a:rPr lang="fr-FR" sz="2800" b="1" dirty="0">
                <a:latin typeface="Garamond" pitchFamily="18" charset="0"/>
              </a:rPr>
              <a:t>noClient</a:t>
            </a:r>
            <a:r>
              <a:rPr lang="fr-FR" sz="2800" dirty="0">
                <a:latin typeface="Garamond" pitchFamily="18" charset="0"/>
              </a:rPr>
              <a:t> et </a:t>
            </a:r>
            <a:r>
              <a:rPr lang="fr-FR" sz="2800" b="1" dirty="0">
                <a:latin typeface="Garamond" pitchFamily="18" charset="0"/>
              </a:rPr>
              <a:t>nom</a:t>
            </a:r>
            <a:r>
              <a:rPr lang="fr-FR" sz="2800" dirty="0">
                <a:latin typeface="Garamond" pitchFamily="18" charset="0"/>
              </a:rPr>
              <a:t> sont obligatoires </a:t>
            </a:r>
          </a:p>
          <a:p>
            <a:pPr lvl="1" eaLnBrk="0" hangingPunct="0">
              <a:buClr>
                <a:schemeClr val="bg2"/>
              </a:buClr>
              <a:buNone/>
            </a:pPr>
            <a:r>
              <a:rPr lang="fr-FR" sz="2400" dirty="0">
                <a:latin typeface="Garamond" pitchFamily="18" charset="0"/>
              </a:rPr>
              <a:t>On doit leur donner une valeur lors d'insertions de tuples</a:t>
            </a:r>
            <a:endParaRPr lang="fr-FR" dirty="0">
              <a:latin typeface="Garamond" pitchFamily="18" charset="0"/>
            </a:endParaRPr>
          </a:p>
        </p:txBody>
      </p:sp>
      <p:sp>
        <p:nvSpPr>
          <p:cNvPr id="62470" name="Text Box 5"/>
          <p:cNvSpPr txBox="1">
            <a:spLocks noChangeArrowheads="1"/>
          </p:cNvSpPr>
          <p:nvPr/>
        </p:nvSpPr>
        <p:spPr bwMode="auto">
          <a:xfrm>
            <a:off x="1616316" y="1861446"/>
            <a:ext cx="7056784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CREATE TABLE Client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(noClient 	INTEGER UNSIGNED NOT NULL,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nom		VARCHAR(50)	NOT NULL,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ddn		DATE		NULL,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téléphone	VARCHAR(15) ) 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,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0280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1A5263C-6909-4431-A4F7-83F56170683D}" type="slidenum">
              <a:rPr lang="fr-FR"/>
              <a:pPr eaLnBrk="1" hangingPunct="1"/>
              <a:t>118</a:t>
            </a:fld>
            <a:endParaRPr lang="fr-FR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499366" y="153988"/>
            <a:ext cx="7772400" cy="6858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2800" dirty="0"/>
              <a:t>Contrainte de clé primaire (PRIMARY KEY)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851" y="909638"/>
            <a:ext cx="8686800" cy="10191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Deux tuples ne peuvent pas avoir la même valeur des attributs de la clé </a:t>
            </a:r>
            <a:r>
              <a:rPr lang="fr-FR" b="1" dirty="0"/>
              <a:t>et</a:t>
            </a:r>
            <a:r>
              <a:rPr lang="fr-FR" dirty="0"/>
              <a:t> les attributs de la clé sont obligatoires (NOT NULL)</a:t>
            </a:r>
            <a:endParaRPr lang="fr-FR" sz="2000" i="1" dirty="0"/>
          </a:p>
        </p:txBody>
      </p:sp>
      <p:sp>
        <p:nvSpPr>
          <p:cNvPr id="67589" name="Rectangle 4"/>
          <p:cNvSpPr>
            <a:spLocks noChangeArrowheads="1"/>
          </p:cNvSpPr>
          <p:nvPr/>
        </p:nvSpPr>
        <p:spPr bwMode="auto">
          <a:xfrm>
            <a:off x="2133600" y="4876800"/>
            <a:ext cx="784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buClr>
                <a:schemeClr val="tx1"/>
              </a:buClr>
              <a:buSzPct val="75000"/>
              <a:buFont typeface="Monotype Sorts" pitchFamily="2" charset="2"/>
              <a:buChar char="n"/>
            </a:pPr>
            <a:endParaRPr lang="fr-FR">
              <a:latin typeface="Garamond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43648" y="1857365"/>
            <a:ext cx="7483475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000" i="1" kern="0" dirty="0"/>
              <a:t>La clé primaire de la table Commande est formée des 3 attributs : noClient , noProd et dateCde.</a:t>
            </a:r>
            <a:endParaRPr lang="fr-FR" sz="1600" kern="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00771" y="2643183"/>
            <a:ext cx="828680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fr-FR" dirty="0">
                <a:latin typeface="Courier New" pitchFamily="49" charset="0"/>
              </a:rPr>
              <a:t>Commande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(noClient	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INTEGER</a:t>
            </a:r>
            <a:r>
              <a:rPr lang="fr-FR" dirty="0">
                <a:latin typeface="Courier New" pitchFamily="49" charset="0"/>
              </a:rPr>
              <a:t>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noProd	INTEGER,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dateCommande DATE,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quantité	INTEGER </a:t>
            </a:r>
            <a:r>
              <a:rPr lang="fr-FR" dirty="0" err="1">
                <a:latin typeface="Courier New" pitchFamily="49" charset="0"/>
              </a:rPr>
              <a:t>unsigned</a:t>
            </a:r>
            <a:r>
              <a:rPr lang="fr-FR" dirty="0">
                <a:latin typeface="Courier New" pitchFamily="49" charset="0"/>
              </a:rPr>
              <a:t> DEFAULT 1,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</a:t>
            </a:r>
            <a:r>
              <a:rPr lang="fr-FR" b="1" dirty="0">
                <a:latin typeface="Courier New" pitchFamily="49" charset="0"/>
              </a:rPr>
              <a:t>PRIMARY KEY </a:t>
            </a:r>
            <a:r>
              <a:rPr lang="fr-FR" dirty="0">
                <a:latin typeface="Courier New" pitchFamily="49" charset="0"/>
              </a:rPr>
              <a:t>(</a:t>
            </a:r>
            <a:r>
              <a:rPr lang="fr-FR" dirty="0" err="1">
                <a:latin typeface="Courier New" pitchFamily="49" charset="0"/>
              </a:rPr>
              <a:t>noClient,noProd,dateCommande</a:t>
            </a:r>
            <a:r>
              <a:rPr lang="fr-FR" dirty="0">
                <a:latin typeface="Courier New" pitchFamily="49" charset="0"/>
              </a:rPr>
              <a:t>))</a:t>
            </a:r>
            <a:r>
              <a:rPr lang="fr-FR" kern="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fr-FR" dirty="0">
                <a:latin typeface="Courier New" pitchFamily="49" charset="0"/>
              </a:rPr>
              <a:t>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4300" y="4567458"/>
            <a:ext cx="11936186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INSERT INTO Commande(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noClient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noProd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dateCommande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quantité)  VALUES (1, 10, sysdate(), 3),</a:t>
            </a: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INSERT INTO Commande VALUES (1, 20, sysdate(), 2),</a:t>
            </a: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INSERT INTO Commande VALUES (2, 20, sysdate(), 5),</a:t>
            </a: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INSERT INTO Commande VALUES (3, 10, sysdate(), 2),</a:t>
            </a: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INSERT INTO Commande (noClient,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noProd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dateCommande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 VALUES (1, 30,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sysdate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()), </a:t>
            </a: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INSERT INTO Commande VALUES (1, 20, sysdate(), 1),   % doublon de clé si 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sysdate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ne renvoie qu’une date et pas un instant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88417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180464" y="6472262"/>
            <a:ext cx="19050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EC014E8-9CAA-4051-A995-31D182711337}" type="slidenum">
              <a:rPr lang="fr-FR"/>
              <a:pPr eaLnBrk="1" hangingPunct="1"/>
              <a:t>119</a:t>
            </a:fld>
            <a:endParaRPr lang="fr-FR" dirty="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208164" y="160999"/>
            <a:ext cx="7924800" cy="74003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2800" dirty="0">
                <a:cs typeface="Courier New" pitchFamily="49" charset="0"/>
              </a:rPr>
              <a:t>DEFAULT </a:t>
            </a:r>
            <a:r>
              <a:rPr lang="fr-FR" sz="2800" dirty="0"/>
              <a:t>et </a:t>
            </a:r>
            <a:r>
              <a:rPr lang="fr-FR" sz="2800" dirty="0">
                <a:cs typeface="Courier New" pitchFamily="49" charset="0"/>
              </a:rPr>
              <a:t>AUTO_INCREMENT </a:t>
            </a:r>
            <a:endParaRPr lang="fr-FR" sz="2800" dirty="0"/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370028" y="2989654"/>
            <a:ext cx="8820472" cy="2143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buClr>
                <a:schemeClr val="bg2"/>
              </a:buClr>
              <a:buFont typeface="Wingdings" pitchFamily="2" charset="2"/>
              <a:buChar char="§"/>
            </a:pPr>
            <a:r>
              <a:rPr lang="fr-FR" b="1" cap="smal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auto_increment</a:t>
            </a:r>
            <a:r>
              <a:rPr lang="fr-FR" sz="2400" b="1" dirty="0">
                <a:latin typeface="Garamond" pitchFamily="18" charset="0"/>
              </a:rPr>
              <a:t> </a:t>
            </a:r>
            <a:r>
              <a:rPr lang="fr-FR" sz="2400" dirty="0">
                <a:latin typeface="Garamond" pitchFamily="18" charset="0"/>
              </a:rPr>
              <a:t>: la valeur de </a:t>
            </a:r>
            <a:r>
              <a:rPr lang="fr-FR" sz="2400" b="1" dirty="0">
                <a:latin typeface="Garamond" pitchFamily="18" charset="0"/>
              </a:rPr>
              <a:t>noClient</a:t>
            </a:r>
            <a:r>
              <a:rPr lang="fr-FR" sz="2400" dirty="0">
                <a:latin typeface="Garamond" pitchFamily="18" charset="0"/>
              </a:rPr>
              <a:t> est donnée en séquence par le système (1, 2, ...)</a:t>
            </a:r>
          </a:p>
          <a:p>
            <a:pPr marL="342900" indent="-342900" eaLnBrk="0" hangingPunct="0">
              <a:buClr>
                <a:schemeClr val="bg2"/>
              </a:buClr>
              <a:buFont typeface="Wingdings" pitchFamily="2" charset="2"/>
              <a:buChar char="§"/>
            </a:pPr>
            <a:r>
              <a:rPr lang="fr-FR" sz="2400" dirty="0">
                <a:latin typeface="Garamond" pitchFamily="18" charset="0"/>
              </a:rPr>
              <a:t>Les attributs </a:t>
            </a:r>
            <a:r>
              <a:rPr lang="fr-FR" sz="2400" b="1" dirty="0">
                <a:latin typeface="Garamond" pitchFamily="18" charset="0"/>
              </a:rPr>
              <a:t>ville </a:t>
            </a:r>
            <a:r>
              <a:rPr lang="fr-FR" sz="2400" dirty="0">
                <a:latin typeface="Garamond" pitchFamily="18" charset="0"/>
              </a:rPr>
              <a:t>et </a:t>
            </a:r>
            <a:r>
              <a:rPr lang="fr-FR" sz="2400" b="1" dirty="0">
                <a:latin typeface="Garamond" pitchFamily="18" charset="0"/>
              </a:rPr>
              <a:t>ddn</a:t>
            </a:r>
            <a:r>
              <a:rPr lang="fr-FR" sz="2400" dirty="0">
                <a:latin typeface="Garamond" pitchFamily="18" charset="0"/>
              </a:rPr>
              <a:t> sont  faculatifs </a:t>
            </a:r>
          </a:p>
          <a:p>
            <a:pPr lvl="1" eaLnBrk="0" hangingPunct="0">
              <a:buClr>
                <a:schemeClr val="bg2"/>
              </a:buClr>
              <a:buNone/>
            </a:pPr>
            <a:r>
              <a:rPr lang="fr-FR" sz="2000" dirty="0">
                <a:latin typeface="Garamond" pitchFamily="18" charset="0"/>
              </a:rPr>
              <a:t>Le système donne la valeur 'Nancy'  à </a:t>
            </a:r>
            <a:r>
              <a:rPr lang="fr-FR" sz="2000" b="1" dirty="0">
                <a:latin typeface="Garamond" pitchFamily="18" charset="0"/>
              </a:rPr>
              <a:t>ville</a:t>
            </a:r>
            <a:r>
              <a:rPr lang="fr-FR" sz="2000" dirty="0">
                <a:latin typeface="Garamond" pitchFamily="18" charset="0"/>
              </a:rPr>
              <a:t> si aucune valeur n'est fournie à l'insertion</a:t>
            </a:r>
          </a:p>
          <a:p>
            <a:pPr marL="342900" indent="-342900" eaLnBrk="0" hangingPunct="0">
              <a:buClr>
                <a:schemeClr val="bg2"/>
              </a:buClr>
              <a:buFont typeface="Wingdings" pitchFamily="2" charset="2"/>
              <a:buChar char="§"/>
            </a:pPr>
            <a:endParaRPr lang="fr-FR" sz="2400" dirty="0">
              <a:latin typeface="Garamond" pitchFamily="18" charset="0"/>
            </a:endParaRPr>
          </a:p>
          <a:p>
            <a:pPr lvl="1" eaLnBrk="0" hangingPunct="0">
              <a:buClr>
                <a:schemeClr val="bg2"/>
              </a:buClr>
              <a:buNone/>
            </a:pPr>
            <a:endParaRPr lang="fr-FR" sz="2000" dirty="0">
              <a:latin typeface="Garamond" pitchFamily="18" charset="0"/>
            </a:endParaRPr>
          </a:p>
        </p:txBody>
      </p:sp>
      <p:sp>
        <p:nvSpPr>
          <p:cNvPr id="62470" name="Text Box 5"/>
          <p:cNvSpPr txBox="1">
            <a:spLocks noChangeArrowheads="1"/>
          </p:cNvSpPr>
          <p:nvPr/>
        </p:nvSpPr>
        <p:spPr bwMode="auto">
          <a:xfrm>
            <a:off x="639336" y="1191289"/>
            <a:ext cx="8352928" cy="15081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CREATE TABLE Client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  (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noClient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	INTEGER UNSIGNED 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AUTO_INCREMENT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PRIMARY KEY,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   nom		VARCHAR(50)	NOT NULL,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   ddn		DATE		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NULL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   ville	VARCHAR(100) 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DEFAULT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 'Nancy') </a:t>
            </a:r>
            <a:r>
              <a:rPr lang="fr-FR" kern="0" dirty="0">
                <a:latin typeface="Courier New" pitchFamily="49" charset="0"/>
                <a:cs typeface="Courier New" pitchFamily="49" charset="0"/>
              </a:rPr>
              <a:t>,</a:t>
            </a:r>
            <a:endParaRPr lang="fr-FR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98590" y="5143512"/>
            <a:ext cx="8572560" cy="12311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INSERT INTO Client(nom) VALUES ('</a:t>
            </a:r>
            <a:r>
              <a:rPr lang="fr-FR" dirty="0" err="1">
                <a:latin typeface="Courier New" pitchFamily="49" charset="0"/>
                <a:cs typeface="Courier New" pitchFamily="49" charset="0"/>
              </a:rPr>
              <a:t>A.Martin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INSERT INTO Client(nom, ville)  VALUES ('B.Faure', 'Metz'),</a:t>
            </a: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INSERT INTO Client(nom, ddn, ville)  VALUES </a:t>
            </a:r>
          </a:p>
          <a:p>
            <a:pPr>
              <a:spcBef>
                <a:spcPct val="0"/>
              </a:spcBef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  ('F.Faure', STR_TO_DATE ('01/01/1960', '%d/%m/%Y'),'Metz'),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80935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80710" y="142875"/>
            <a:ext cx="7772400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32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Modèle relationnel de données</a:t>
            </a:r>
          </a:p>
          <a:p>
            <a:pPr eaLnBrk="0" hangingPunct="0">
              <a:defRPr/>
            </a:pPr>
            <a:r>
              <a:rPr lang="fr-FR" sz="3200" b="1" kern="0" dirty="0">
                <a:latin typeface="Garamond" pitchFamily="18" charset="0"/>
                <a:ea typeface="+mj-ea"/>
                <a:cs typeface="+mj-cs"/>
              </a:rPr>
              <a:t>Autres contraintes d’intégrité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199" y="1600200"/>
            <a:ext cx="10651787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9933"/>
              </a:buClr>
            </a:pPr>
            <a:r>
              <a:rPr lang="fr-FR" b="1" dirty="0"/>
              <a:t>Contraintes de bon sens ou liées au domaine</a:t>
            </a:r>
            <a:r>
              <a:rPr lang="fr-FR" dirty="0"/>
              <a:t> : les données doivent vérifier certaines conditions pour être cohérentes</a:t>
            </a:r>
          </a:p>
          <a:p>
            <a:pPr>
              <a:buClr>
                <a:srgbClr val="FF9933"/>
              </a:buClr>
            </a:pPr>
            <a:endParaRPr lang="fr-FR" dirty="0"/>
          </a:p>
          <a:p>
            <a:pPr>
              <a:buFont typeface="Monotype Sorts"/>
              <a:buNone/>
            </a:pPr>
            <a:r>
              <a:rPr lang="fr-FR" dirty="0"/>
              <a:t>Exemples : 	</a:t>
            </a:r>
          </a:p>
          <a:p>
            <a:pPr>
              <a:buFont typeface="Monotype Sorts"/>
              <a:buNone/>
            </a:pPr>
            <a:r>
              <a:rPr lang="fr-FR" dirty="0"/>
              <a:t>		superficie &gt; 0  </a:t>
            </a:r>
          </a:p>
          <a:p>
            <a:pPr>
              <a:buFont typeface="Monotype Sorts"/>
              <a:buNone/>
            </a:pPr>
            <a:r>
              <a:rPr lang="fr-FR" dirty="0"/>
              <a:t>		millésime &gt; 1900</a:t>
            </a:r>
          </a:p>
          <a:p>
            <a:pPr>
              <a:buFont typeface="Monotype Sorts"/>
              <a:buNone/>
            </a:pPr>
            <a:r>
              <a:rPr lang="fr-FR" dirty="0"/>
              <a:t>		</a:t>
            </a:r>
            <a:r>
              <a:rPr lang="fr-FR" dirty="0" err="1">
                <a:cs typeface="Courier New" pitchFamily="49" charset="0"/>
              </a:rPr>
              <a:t>annéeDébutProjet</a:t>
            </a:r>
            <a:r>
              <a:rPr lang="fr-FR" dirty="0">
                <a:cs typeface="Courier New" pitchFamily="49" charset="0"/>
              </a:rPr>
              <a:t> &lt; </a:t>
            </a:r>
            <a:r>
              <a:rPr lang="fr-FR" dirty="0" err="1">
                <a:cs typeface="Courier New" pitchFamily="49" charset="0"/>
              </a:rPr>
              <a:t>annéeFinProjet</a:t>
            </a:r>
            <a:endParaRPr lang="fr-FR" dirty="0">
              <a:cs typeface="Courier New" pitchFamily="49" charset="0"/>
            </a:endParaRPr>
          </a:p>
          <a:p>
            <a:pPr>
              <a:buFont typeface="Monotype Sorts"/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129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4F9F41E9-D59B-4C2D-A5F4-88DE28677842}" type="slidenum">
              <a:rPr lang="fr-FR"/>
              <a:pPr eaLnBrk="1" hangingPunct="1"/>
              <a:t>120</a:t>
            </a:fld>
            <a:endParaRPr lang="fr-FR"/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419908" y="220672"/>
            <a:ext cx="7772400" cy="9144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2800" dirty="0"/>
              <a:t>Contrainte d'unicité (UNIQUE)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6865" y="1323992"/>
            <a:ext cx="10927435" cy="922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/>
              <a:t>Une seule clé primaire par table mais d'autres attributs peuvent avoir des valeurs uniques pour chaque tuple.</a:t>
            </a:r>
          </a:p>
          <a:p>
            <a:pPr eaLnBrk="1" hangingPunct="1">
              <a:buNone/>
            </a:pPr>
            <a:r>
              <a:rPr lang="fr-FR" sz="1800" dirty="0"/>
              <a:t>  </a:t>
            </a:r>
          </a:p>
        </p:txBody>
      </p:sp>
      <p:sp>
        <p:nvSpPr>
          <p:cNvPr id="69637" name="Rectangle 4"/>
          <p:cNvSpPr>
            <a:spLocks noChangeArrowheads="1"/>
          </p:cNvSpPr>
          <p:nvPr/>
        </p:nvSpPr>
        <p:spPr bwMode="auto">
          <a:xfrm>
            <a:off x="2133600" y="4876800"/>
            <a:ext cx="784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buClr>
                <a:schemeClr val="tx1"/>
              </a:buClr>
              <a:buSzPct val="75000"/>
              <a:buFont typeface="Monotype Sorts" pitchFamily="2" charset="2"/>
              <a:buChar char="n"/>
            </a:pPr>
            <a:endParaRPr lang="fr-FR">
              <a:latin typeface="Garamond" pitchFamily="18" charset="0"/>
            </a:endParaRPr>
          </a:p>
        </p:txBody>
      </p:sp>
      <p:sp>
        <p:nvSpPr>
          <p:cNvPr id="69640" name="Text Box 7"/>
          <p:cNvSpPr txBox="1">
            <a:spLocks noChangeArrowheads="1"/>
          </p:cNvSpPr>
          <p:nvPr/>
        </p:nvSpPr>
        <p:spPr bwMode="auto">
          <a:xfrm>
            <a:off x="616864" y="2435250"/>
            <a:ext cx="10736936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400" dirty="0"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fr-FR" sz="2400" dirty="0">
                <a:latin typeface="Courier New" pitchFamily="49" charset="0"/>
              </a:rPr>
              <a:t>Citoyen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400" dirty="0">
                <a:latin typeface="Courier New" pitchFamily="49" charset="0"/>
              </a:rPr>
              <a:t>(noCI 	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INTEGER UNSIGNED ,</a:t>
            </a:r>
            <a:endParaRPr lang="fr-FR" sz="24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fr-FR" sz="2400" dirty="0">
                <a:latin typeface="Courier New" pitchFamily="49" charset="0"/>
              </a:rPr>
              <a:t> noSécu	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INTEGER UNSIGNED NULL,</a:t>
            </a:r>
            <a:endParaRPr lang="fr-FR" sz="24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fr-FR" sz="2400" dirty="0">
                <a:latin typeface="Courier New" pitchFamily="49" charset="0"/>
              </a:rPr>
              <a:t> noPassport	INTEGER 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UNSIGNED  </a:t>
            </a:r>
            <a:r>
              <a:rPr lang="fr-FR" sz="2400" dirty="0">
                <a:latin typeface="Courier New" pitchFamily="49" charset="0"/>
              </a:rPr>
              <a:t>NULL,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400" dirty="0">
                <a:latin typeface="Courier New" pitchFamily="49" charset="0"/>
              </a:rPr>
              <a:t> nom		VARCHAR(50) NOT NULL,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400" dirty="0">
                <a:latin typeface="Courier New" pitchFamily="49" charset="0"/>
              </a:rPr>
              <a:t> prénom	VARCHAR(50) NOT NULL,</a:t>
            </a:r>
          </a:p>
          <a:p>
            <a:pPr>
              <a:spcBef>
                <a:spcPct val="0"/>
              </a:spcBef>
              <a:buNone/>
            </a:pPr>
            <a:r>
              <a:rPr lang="fr-FR" sz="2400" dirty="0">
                <a:latin typeface="Courier New" pitchFamily="49" charset="0"/>
              </a:rPr>
              <a:t> </a:t>
            </a:r>
            <a:r>
              <a:rPr lang="fr-FR" sz="2400" dirty="0" err="1">
                <a:latin typeface="Courier New" pitchFamily="49" charset="0"/>
              </a:rPr>
              <a:t>constraint</a:t>
            </a:r>
            <a:r>
              <a:rPr lang="fr-FR" sz="2400" dirty="0">
                <a:latin typeface="Courier New" pitchFamily="49" charset="0"/>
              </a:rPr>
              <a:t> PK-citoyen </a:t>
            </a:r>
            <a:r>
              <a:rPr lang="fr-FR" sz="2400" b="1" dirty="0">
                <a:latin typeface="Courier New" pitchFamily="49" charset="0"/>
              </a:rPr>
              <a:t>PRIMARY KEY (numCI),</a:t>
            </a:r>
          </a:p>
          <a:p>
            <a:pPr>
              <a:spcBef>
                <a:spcPct val="0"/>
              </a:spcBef>
              <a:buNone/>
            </a:pPr>
            <a:r>
              <a:rPr lang="fr-FR" sz="2400" b="1" dirty="0">
                <a:latin typeface="Courier New" pitchFamily="49" charset="0"/>
              </a:rPr>
              <a:t> UNIQUE 	(noSécu),</a:t>
            </a:r>
            <a:endParaRPr lang="fr-FR" sz="24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fr-FR" sz="2400" dirty="0">
                <a:latin typeface="Courier New" pitchFamily="49" charset="0"/>
              </a:rPr>
              <a:t> </a:t>
            </a:r>
            <a:r>
              <a:rPr lang="fr-FR" sz="2400" b="1" dirty="0">
                <a:latin typeface="Courier New" pitchFamily="49" charset="0"/>
              </a:rPr>
              <a:t>UNIQUE 	(noPassport)</a:t>
            </a:r>
            <a:r>
              <a:rPr lang="fr-FR" sz="2400" dirty="0">
                <a:latin typeface="Courier New" pitchFamily="49" charset="0"/>
              </a:rPr>
              <a:t> ) </a:t>
            </a:r>
            <a:r>
              <a:rPr lang="fr-FR" sz="2400" kern="0" dirty="0">
                <a:latin typeface="Courier New" pitchFamily="49" charset="0"/>
                <a:cs typeface="Courier New" pitchFamily="49" charset="0"/>
              </a:rPr>
              <a:t>,</a:t>
            </a:r>
            <a:endParaRPr lang="fr-FR" sz="24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147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67768" y="6400824"/>
            <a:ext cx="19050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3FFA4E97-F4E4-4736-ADE2-15A7200C46A6}" type="slidenum">
              <a:rPr lang="fr-FR" smtClean="0"/>
              <a:pPr eaLnBrk="1" hangingPunct="1"/>
              <a:t>121</a:t>
            </a:fld>
            <a:endParaRPr lang="fr-FR" dirty="0"/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382494" y="110324"/>
            <a:ext cx="9286940" cy="9144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2400" dirty="0"/>
              <a:t>Contrainte de clé étrangère (FOREIGN KEY ... REFERENCES)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684" y="1142984"/>
            <a:ext cx="8229600" cy="690578"/>
          </a:xfrm>
        </p:spPr>
        <p:txBody>
          <a:bodyPr/>
          <a:lstStyle/>
          <a:p>
            <a:pPr marL="0" indent="0">
              <a:buNone/>
            </a:pPr>
            <a:r>
              <a:rPr lang="fr-FR" sz="2000" i="1" dirty="0"/>
              <a:t>noClient  dans Commande fait référence à la clé primaire de la table Client. Idem pour numProd dans la table Produit</a:t>
            </a:r>
          </a:p>
        </p:txBody>
      </p:sp>
      <p:sp>
        <p:nvSpPr>
          <p:cNvPr id="70661" name="Rectangle 4"/>
          <p:cNvSpPr>
            <a:spLocks noChangeArrowheads="1"/>
          </p:cNvSpPr>
          <p:nvPr/>
        </p:nvSpPr>
        <p:spPr bwMode="auto">
          <a:xfrm>
            <a:off x="2133600" y="4876800"/>
            <a:ext cx="784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buClr>
                <a:schemeClr val="tx1"/>
              </a:buClr>
              <a:buSzPct val="75000"/>
              <a:buFont typeface="Monotype Sorts" pitchFamily="2" charset="2"/>
              <a:buChar char="n"/>
            </a:pPr>
            <a:endParaRPr lang="fr-FR">
              <a:latin typeface="Garamond" pitchFamily="18" charset="0"/>
            </a:endParaRPr>
          </a:p>
        </p:txBody>
      </p:sp>
      <p:sp>
        <p:nvSpPr>
          <p:cNvPr id="70662" name="Rectangle 5"/>
          <p:cNvSpPr>
            <a:spLocks noChangeArrowheads="1"/>
          </p:cNvSpPr>
          <p:nvPr/>
        </p:nvSpPr>
        <p:spPr bwMode="auto">
          <a:xfrm>
            <a:off x="701644" y="4924444"/>
            <a:ext cx="8610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buClr>
                <a:schemeClr val="bg2"/>
              </a:buClr>
              <a:buSzPct val="75000"/>
              <a:buFont typeface="Monotype Sorts" pitchFamily="2" charset="2"/>
              <a:buChar char="n"/>
            </a:pPr>
            <a:r>
              <a:rPr lang="fr-CA" sz="2200" dirty="0">
                <a:latin typeface="Garamond" pitchFamily="18" charset="0"/>
              </a:rPr>
              <a:t>Les tables </a:t>
            </a:r>
            <a:r>
              <a:rPr lang="fr-CA" sz="2200" b="1" dirty="0">
                <a:latin typeface="Garamond" pitchFamily="18" charset="0"/>
              </a:rPr>
              <a:t>Client</a:t>
            </a:r>
            <a:r>
              <a:rPr lang="fr-CA" sz="2200" dirty="0">
                <a:latin typeface="Garamond" pitchFamily="18" charset="0"/>
              </a:rPr>
              <a:t>  et </a:t>
            </a:r>
            <a:r>
              <a:rPr lang="fr-CA" sz="2200" b="1" dirty="0">
                <a:latin typeface="Garamond" pitchFamily="18" charset="0"/>
              </a:rPr>
              <a:t>Produit</a:t>
            </a:r>
            <a:r>
              <a:rPr lang="fr-CA" sz="2200" dirty="0">
                <a:latin typeface="Garamond" pitchFamily="18" charset="0"/>
              </a:rPr>
              <a:t> doivent avoir été créées</a:t>
            </a:r>
          </a:p>
          <a:p>
            <a:pPr marL="342900" indent="-342900" eaLnBrk="0" hangingPunct="0">
              <a:buClr>
                <a:schemeClr val="bg2"/>
              </a:buClr>
              <a:buSzPct val="75000"/>
              <a:buFont typeface="Monotype Sorts" pitchFamily="2" charset="2"/>
              <a:buChar char="n"/>
            </a:pPr>
            <a:r>
              <a:rPr lang="fr-CA" sz="2200" dirty="0">
                <a:latin typeface="Garamond" pitchFamily="18" charset="0"/>
              </a:rPr>
              <a:t>La cible d'une référence doit  être  </a:t>
            </a:r>
            <a:r>
              <a:rPr lang="fr-CA" sz="2200" b="1" dirty="0">
                <a:latin typeface="Garamond" pitchFamily="18" charset="0"/>
              </a:rPr>
              <a:t>clé primaire </a:t>
            </a:r>
            <a:r>
              <a:rPr lang="fr-CA" sz="2200" dirty="0">
                <a:latin typeface="Garamond" pitchFamily="18" charset="0"/>
              </a:rPr>
              <a:t>ou </a:t>
            </a:r>
            <a:r>
              <a:rPr lang="fr-CA" sz="2200" b="1" dirty="0">
                <a:latin typeface="Garamond" pitchFamily="18" charset="0"/>
              </a:rPr>
              <a:t>unique</a:t>
            </a:r>
          </a:p>
          <a:p>
            <a:pPr marL="342900" indent="-342900" eaLnBrk="0" hangingPunct="0">
              <a:buClr>
                <a:schemeClr val="bg2"/>
              </a:buClr>
              <a:buSzPct val="75000"/>
              <a:buFont typeface="Monotype Sorts" pitchFamily="2" charset="2"/>
              <a:buChar char="n"/>
            </a:pPr>
            <a:r>
              <a:rPr lang="fr-FR" sz="2200" dirty="0">
                <a:latin typeface="Garamond" pitchFamily="18" charset="0"/>
              </a:rPr>
              <a:t>On ne peut ajouter des commandes que si le client/produit  existe déjà</a:t>
            </a:r>
            <a:endParaRPr lang="fr-CA" sz="2200" dirty="0">
              <a:latin typeface="Garamond" pitchFamily="18" charset="0"/>
            </a:endParaRPr>
          </a:p>
        </p:txBody>
      </p:sp>
      <p:sp>
        <p:nvSpPr>
          <p:cNvPr id="70663" name="Text Box 6"/>
          <p:cNvSpPr txBox="1">
            <a:spLocks noChangeArrowheads="1"/>
          </p:cNvSpPr>
          <p:nvPr/>
        </p:nvSpPr>
        <p:spPr bwMode="auto">
          <a:xfrm>
            <a:off x="1225752" y="2041525"/>
            <a:ext cx="10661447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fr-FR" dirty="0">
                <a:latin typeface="Courier New" pitchFamily="49" charset="0"/>
              </a:rPr>
              <a:t>Commande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(noCommande	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INTEGER UNSIGNED PRIMARY KEY</a:t>
            </a:r>
            <a:r>
              <a:rPr lang="fr-FR" dirty="0">
                <a:latin typeface="Courier New" pitchFamily="49" charset="0"/>
              </a:rPr>
              <a:t>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noClient	INTEGER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UNSIGNED </a:t>
            </a:r>
            <a:r>
              <a:rPr lang="fr-FR" dirty="0">
                <a:latin typeface="Courier New" pitchFamily="49" charset="0"/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noProd	INTEGER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UNSIGNED </a:t>
            </a:r>
            <a:r>
              <a:rPr lang="fr-FR" dirty="0">
                <a:latin typeface="Courier New" pitchFamily="49" charset="0"/>
              </a:rPr>
              <a:t>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dateCommande DATE NOT NULL,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quantité	INTEGER DEFAULT 1,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</a:t>
            </a:r>
            <a:r>
              <a:rPr lang="fr-FR" sz="1600" dirty="0">
                <a:latin typeface="Courier New" pitchFamily="49" charset="0"/>
              </a:rPr>
              <a:t>CONSTRAINT </a:t>
            </a:r>
            <a:r>
              <a:rPr lang="fr-FR" dirty="0" err="1">
                <a:latin typeface="Courier New" pitchFamily="49" charset="0"/>
              </a:rPr>
              <a:t>FK_commande_client</a:t>
            </a:r>
            <a:r>
              <a:rPr lang="fr-FR" dirty="0">
                <a:latin typeface="Courier New" pitchFamily="49" charset="0"/>
              </a:rPr>
              <a:t> </a:t>
            </a:r>
            <a:r>
              <a:rPr lang="fr-FR" b="1" dirty="0">
                <a:latin typeface="Courier New" pitchFamily="49" charset="0"/>
              </a:rPr>
              <a:t>FOREIGN KEY</a:t>
            </a:r>
            <a:r>
              <a:rPr lang="fr-FR" dirty="0">
                <a:latin typeface="Courier New" pitchFamily="49" charset="0"/>
              </a:rPr>
              <a:t>(noClient)</a:t>
            </a:r>
            <a:r>
              <a:rPr lang="fr-FR" b="1" dirty="0">
                <a:latin typeface="Courier New" pitchFamily="49" charset="0"/>
              </a:rPr>
              <a:t>REFERENCES </a:t>
            </a:r>
            <a:r>
              <a:rPr lang="fr-FR" dirty="0">
                <a:latin typeface="Courier New" pitchFamily="49" charset="0"/>
              </a:rPr>
              <a:t>Client(noClient),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 </a:t>
            </a:r>
            <a:r>
              <a:rPr lang="fr-FR" sz="1600" dirty="0">
                <a:latin typeface="Courier New" pitchFamily="49" charset="0"/>
              </a:rPr>
              <a:t>CONSTRAINT </a:t>
            </a:r>
            <a:r>
              <a:rPr lang="fr-FR" dirty="0" err="1">
                <a:latin typeface="Courier New" pitchFamily="49" charset="0"/>
              </a:rPr>
              <a:t>FK_commande_produit</a:t>
            </a:r>
            <a:r>
              <a:rPr lang="fr-FR" dirty="0">
                <a:latin typeface="Courier New" pitchFamily="49" charset="0"/>
              </a:rPr>
              <a:t> </a:t>
            </a:r>
            <a:r>
              <a:rPr lang="fr-FR" b="1" dirty="0">
                <a:latin typeface="Courier New" pitchFamily="49" charset="0"/>
              </a:rPr>
              <a:t>FOREIGN KEY</a:t>
            </a:r>
            <a:r>
              <a:rPr lang="fr-FR" dirty="0">
                <a:latin typeface="Courier New" pitchFamily="49" charset="0"/>
              </a:rPr>
              <a:t>(noProd)</a:t>
            </a:r>
            <a:r>
              <a:rPr lang="fr-FR" b="1" dirty="0">
                <a:latin typeface="Courier New" pitchFamily="49" charset="0"/>
              </a:rPr>
              <a:t>REFERENCES </a:t>
            </a:r>
            <a:r>
              <a:rPr lang="fr-FR" dirty="0">
                <a:latin typeface="Courier New" pitchFamily="49" charset="0"/>
              </a:rPr>
              <a:t>Produit(</a:t>
            </a:r>
            <a:r>
              <a:rPr lang="fr-FR" dirty="0" err="1">
                <a:latin typeface="Courier New" pitchFamily="49" charset="0"/>
              </a:rPr>
              <a:t>noProd</a:t>
            </a:r>
            <a:r>
              <a:rPr lang="fr-FR" dirty="0">
                <a:latin typeface="Courier New" pitchFamily="49" charset="0"/>
              </a:rPr>
              <a:t>)),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439510" y="5152873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FR" dirty="0">
                <a:solidFill>
                  <a:srgbClr val="C00000"/>
                </a:solidFill>
              </a:rPr>
              <a:t>Cible de la clé étrangère</a:t>
            </a:r>
          </a:p>
        </p:txBody>
      </p:sp>
      <p:cxnSp>
        <p:nvCxnSpPr>
          <p:cNvPr id="10" name="Connecteur droit avec flèche 9"/>
          <p:cNvCxnSpPr/>
          <p:nvPr/>
        </p:nvCxnSpPr>
        <p:spPr bwMode="auto">
          <a:xfrm rot="5400000" flipH="1" flipV="1">
            <a:off x="8675126" y="4665802"/>
            <a:ext cx="428628" cy="1588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eur droit avec flèche 14"/>
          <p:cNvCxnSpPr/>
          <p:nvPr/>
        </p:nvCxnSpPr>
        <p:spPr bwMode="auto">
          <a:xfrm rot="5400000">
            <a:off x="8688981" y="3498850"/>
            <a:ext cx="427040" cy="1588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onnecteur droit 18"/>
          <p:cNvCxnSpPr/>
          <p:nvPr/>
        </p:nvCxnSpPr>
        <p:spPr bwMode="auto">
          <a:xfrm>
            <a:off x="8901707" y="3286124"/>
            <a:ext cx="1071574" cy="1588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necteur droit 20"/>
          <p:cNvCxnSpPr/>
          <p:nvPr/>
        </p:nvCxnSpPr>
        <p:spPr bwMode="auto">
          <a:xfrm rot="5400000">
            <a:off x="9226807" y="4071940"/>
            <a:ext cx="1571636" cy="4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781556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DE0C4C-777F-4397-A61F-9C5BF553CF08}" type="slidenum">
              <a:rPr lang="fr-FR" smtClean="0"/>
              <a:pPr>
                <a:defRPr/>
              </a:pPr>
              <a:t>122</a:t>
            </a:fld>
            <a:endParaRPr lang="fr-FR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89478" y="85708"/>
            <a:ext cx="954408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2800" kern="0" dirty="0">
                <a:latin typeface="+mj-lt"/>
                <a:ea typeface="+mj-ea"/>
                <a:cs typeface="+mj-cs"/>
              </a:rPr>
              <a:t>Que faire en cas de mise à jour de la cible d’une clé étrangère ?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024034" y="4857760"/>
            <a:ext cx="784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buClr>
                <a:schemeClr val="tx1"/>
              </a:buClr>
              <a:buSzPct val="75000"/>
              <a:buFont typeface="Monotype Sorts" pitchFamily="2" charset="2"/>
              <a:buChar char="n"/>
            </a:pPr>
            <a:endParaRPr lang="fr-FR">
              <a:latin typeface="Garamond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336109" y="1974094"/>
            <a:ext cx="8929718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fr-FR" dirty="0">
                <a:latin typeface="Courier New" pitchFamily="49" charset="0"/>
              </a:rPr>
              <a:t>Commande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(noCommande	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INTEGER UNSIGNED PRIMARY KEY</a:t>
            </a:r>
            <a:r>
              <a:rPr lang="fr-FR" dirty="0">
                <a:latin typeface="Courier New" pitchFamily="49" charset="0"/>
              </a:rPr>
              <a:t>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noClient	INTEGER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UNSIGNED </a:t>
            </a:r>
            <a:r>
              <a:rPr lang="fr-FR" dirty="0">
                <a:latin typeface="Courier New" pitchFamily="49" charset="0"/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noProd	INTEGER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UNSIGNED </a:t>
            </a:r>
            <a:r>
              <a:rPr lang="fr-FR" dirty="0">
                <a:latin typeface="Courier New" pitchFamily="49" charset="0"/>
              </a:rPr>
              <a:t>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dateCommande DATE NOT NULL,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quantité	INTEGER DEFAULT 1,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CONSTRAINT FK1 </a:t>
            </a:r>
            <a:r>
              <a:rPr lang="fr-FR" b="1" dirty="0">
                <a:latin typeface="Courier New" pitchFamily="49" charset="0"/>
              </a:rPr>
              <a:t>FOREIGN KEY</a:t>
            </a:r>
            <a:r>
              <a:rPr lang="fr-FR" dirty="0">
                <a:latin typeface="Courier New" pitchFamily="49" charset="0"/>
              </a:rPr>
              <a:t>(noClient)</a:t>
            </a:r>
            <a:r>
              <a:rPr lang="fr-FR" b="1" dirty="0">
                <a:latin typeface="Courier New" pitchFamily="49" charset="0"/>
              </a:rPr>
              <a:t>REFERENCES </a:t>
            </a:r>
            <a:r>
              <a:rPr lang="fr-FR" dirty="0">
                <a:latin typeface="Courier New" pitchFamily="49" charset="0"/>
              </a:rPr>
              <a:t>Client(noClient),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CONSTRAINT FK2 </a:t>
            </a:r>
            <a:r>
              <a:rPr lang="fr-FR" b="1" dirty="0">
                <a:latin typeface="Courier New" pitchFamily="49" charset="0"/>
              </a:rPr>
              <a:t>FOREIGN KEY</a:t>
            </a:r>
            <a:r>
              <a:rPr lang="fr-FR" dirty="0">
                <a:latin typeface="Courier New" pitchFamily="49" charset="0"/>
              </a:rPr>
              <a:t>(noProd)</a:t>
            </a:r>
            <a:r>
              <a:rPr lang="fr-FR" b="1" dirty="0">
                <a:latin typeface="Courier New" pitchFamily="49" charset="0"/>
              </a:rPr>
              <a:t>REFERENCES </a:t>
            </a:r>
            <a:r>
              <a:rPr lang="fr-FR" dirty="0">
                <a:latin typeface="Courier New" pitchFamily="49" charset="0"/>
              </a:rPr>
              <a:t>Produit(noProd) </a:t>
            </a:r>
            <a:r>
              <a:rPr lang="fr-FR" b="1" dirty="0">
                <a:solidFill>
                  <a:srgbClr val="C00000"/>
                </a:solidFill>
                <a:latin typeface="Courier New" pitchFamily="49" charset="0"/>
              </a:rPr>
              <a:t>ON DELETE CASCADE ON UPDATE CASCADE</a:t>
            </a:r>
            <a:endParaRPr lang="fr-FR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fr-FR" b="1" dirty="0">
                <a:latin typeface="Courier New" pitchFamily="49" charset="0"/>
              </a:rPr>
              <a:t>  )</a:t>
            </a:r>
            <a:endParaRPr lang="fr-FR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89479" y="1064856"/>
            <a:ext cx="1131810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fr-FR" sz="2400" i="1" dirty="0">
                <a:latin typeface="Garamond" pitchFamily="18" charset="0"/>
                <a:cs typeface="Times New Roman" charset="0"/>
                <a:sym typeface="Symbol" pitchFamily="18" charset="2"/>
              </a:rPr>
              <a:t>En cas de tentative de suppression ou de modification d’un produit, que devinnent ses commandes? Les supprimer ou les modifier en cascade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89478" y="4903053"/>
            <a:ext cx="885828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numCol="2">
            <a:spAutoFit/>
          </a:bodyPr>
          <a:lstStyle/>
          <a:p>
            <a:pPr eaLnBrk="0" hangingPunct="0"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fr-FR" sz="2000" i="1" dirty="0">
                <a:latin typeface="Garamond" pitchFamily="18" charset="0"/>
                <a:cs typeface="Times New Roman" charset="0"/>
                <a:sym typeface="Symbol" pitchFamily="18" charset="2"/>
              </a:rPr>
              <a:t>Tester sur machine :</a:t>
            </a:r>
          </a:p>
          <a:p>
            <a:pPr eaLnBrk="0" hangingPunct="0"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fr-FR" sz="2000" i="1" dirty="0">
                <a:latin typeface="Garamond" pitchFamily="18" charset="0"/>
                <a:cs typeface="Times New Roman" charset="0"/>
                <a:sym typeface="Symbol" pitchFamily="18" charset="2"/>
              </a:rPr>
              <a:t>1</a:t>
            </a:r>
            <a:r>
              <a:rPr lang="fr-FR" dirty="0">
                <a:latin typeface="Garamond" pitchFamily="18" charset="0"/>
                <a:cs typeface="Times New Roman" charset="0"/>
                <a:sym typeface="Symbol" pitchFamily="18" charset="2"/>
              </a:rPr>
              <a:t>) Créer les tables produit, Client, Commande</a:t>
            </a:r>
          </a:p>
          <a:p>
            <a:pPr eaLnBrk="0" hangingPunct="0"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fr-FR" dirty="0">
                <a:latin typeface="Garamond" pitchFamily="18" charset="0"/>
                <a:cs typeface="Times New Roman" charset="0"/>
                <a:sym typeface="Symbol" pitchFamily="18" charset="2"/>
              </a:rPr>
              <a:t>2) Insérer deux clients et deux produits</a:t>
            </a:r>
          </a:p>
          <a:p>
            <a:pPr eaLnBrk="0" hangingPunct="0"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fr-FR" dirty="0">
                <a:latin typeface="Garamond" pitchFamily="18" charset="0"/>
                <a:cs typeface="Times New Roman" charset="0"/>
                <a:sym typeface="Symbol" pitchFamily="18" charset="2"/>
              </a:rPr>
              <a:t>3) Insérer 4 commandes des 2 produits </a:t>
            </a:r>
          </a:p>
          <a:p>
            <a:pPr eaLnBrk="0" hangingPunct="0"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fr-FR" dirty="0">
                <a:latin typeface="Garamond" pitchFamily="18" charset="0"/>
                <a:cs typeface="Times New Roman" charset="0"/>
                <a:sym typeface="Symbol" pitchFamily="18" charset="2"/>
              </a:rPr>
              <a:t>par les clients </a:t>
            </a:r>
          </a:p>
          <a:p>
            <a:pPr eaLnBrk="0" hangingPunct="0">
              <a:buClr>
                <a:schemeClr val="bg2"/>
              </a:buClr>
              <a:buSzPct val="75000"/>
              <a:buFont typeface="Monotype Sorts" pitchFamily="2" charset="2"/>
              <a:buNone/>
            </a:pPr>
            <a:endParaRPr lang="fr-FR" dirty="0">
              <a:latin typeface="Garamond" pitchFamily="18" charset="0"/>
              <a:cs typeface="Times New Roman" charset="0"/>
              <a:sym typeface="Symbol" pitchFamily="18" charset="2"/>
            </a:endParaRPr>
          </a:p>
          <a:p>
            <a:pPr eaLnBrk="0" hangingPunct="0"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fr-FR" dirty="0">
                <a:latin typeface="Garamond" pitchFamily="18" charset="0"/>
                <a:cs typeface="Times New Roman" charset="0"/>
                <a:sym typeface="Symbol" pitchFamily="18" charset="2"/>
              </a:rPr>
              <a:t>4) Supprimer un produit de la table Produit. Vérifier Commande.</a:t>
            </a:r>
          </a:p>
          <a:p>
            <a:pPr eaLnBrk="0" hangingPunct="0"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fr-FR" dirty="0">
                <a:latin typeface="Garamond" pitchFamily="18" charset="0"/>
                <a:cs typeface="Times New Roman" charset="0"/>
                <a:sym typeface="Symbol" pitchFamily="18" charset="2"/>
              </a:rPr>
              <a:t>5) Modifier le numéro de l’autre produit dans la table Produit. Vérifier Commande.</a:t>
            </a:r>
          </a:p>
        </p:txBody>
      </p:sp>
    </p:spTree>
    <p:extLst>
      <p:ext uri="{BB962C8B-B14F-4D97-AF65-F5344CB8AC3E}">
        <p14:creationId xmlns:p14="http://schemas.microsoft.com/office/powerpoint/2010/main" val="13041758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3E763-B1D9-4FAD-905D-ECF8DA2BA5A4}" type="slidenum">
              <a:rPr lang="fr-FR" smtClean="0"/>
              <a:pPr>
                <a:defRPr/>
              </a:pPr>
              <a:t>123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220208"/>
            <a:ext cx="7772400" cy="7858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3200" b="1" kern="0" dirty="0">
                <a:latin typeface="+mj-lt"/>
                <a:ea typeface="+mj-ea"/>
                <a:cs typeface="+mj-cs"/>
              </a:rPr>
              <a:t>SQL LDD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32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42026" y="1421160"/>
            <a:ext cx="9710830" cy="525658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3200" b="1" kern="0" dirty="0"/>
              <a:t>SQL : Langage de Définition de Données</a:t>
            </a:r>
          </a:p>
          <a:p>
            <a:pPr lvl="2" fontAlgn="base">
              <a:spcBef>
                <a:spcPct val="20000"/>
              </a:spcBef>
              <a:spcAft>
                <a:spcPct val="0"/>
              </a:spcAft>
              <a:defRPr/>
            </a:pPr>
            <a:endParaRPr lang="fr-FR" sz="2400" kern="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b="1" kern="0" dirty="0"/>
              <a:t>Créer/modifier/supprimer  des schémas de tables et des vues</a:t>
            </a:r>
          </a:p>
          <a:p>
            <a:pPr lvl="2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b="1" kern="0" dirty="0"/>
              <a:t>-  </a:t>
            </a:r>
            <a:r>
              <a:rPr lang="fr-FR" sz="2400" kern="0" dirty="0"/>
              <a:t>Création de schéma (CREATE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b="1" kern="0" dirty="0"/>
              <a:t>Modification de schéma (ALTER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Suppression de schéma (DROP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Création/Suppression de vues (CREATE VIEW, DROP VIEW)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endParaRPr lang="fr-FR" sz="2400" kern="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lang="fr-FR" sz="2400" kern="0" dirty="0"/>
          </a:p>
        </p:txBody>
      </p:sp>
    </p:spTree>
    <p:extLst>
      <p:ext uri="{BB962C8B-B14F-4D97-AF65-F5344CB8AC3E}">
        <p14:creationId xmlns:p14="http://schemas.microsoft.com/office/powerpoint/2010/main" val="15002343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6865EEC3-2B9E-4EEF-968B-DCC47C6D884B}" type="slidenum">
              <a:rPr lang="fr-FR"/>
              <a:pPr eaLnBrk="1" hangingPunct="1"/>
              <a:t>124</a:t>
            </a:fld>
            <a:endParaRPr lang="fr-FR" dirty="0"/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7123" y="1298318"/>
            <a:ext cx="8610600" cy="226695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None/>
            </a:pPr>
            <a:r>
              <a:rPr lang="fr-FR" sz="2000" dirty="0"/>
              <a:t>Une fois une table créée et des données insérées dedans, on peut :</a:t>
            </a:r>
            <a:r>
              <a:rPr lang="fr-FR" sz="2400" dirty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000" dirty="0"/>
              <a:t>ajouter un attribut (nom, type, défaut, NOT NULL uniquement)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000" dirty="0"/>
              <a:t>modifier ou supprimer le type ou la valeur par défaut d'un attribut</a:t>
            </a:r>
            <a:r>
              <a:rPr lang="fr-FR" sz="2000" i="1" dirty="0"/>
              <a:t>	</a:t>
            </a:r>
            <a:endParaRPr lang="fr-FR" dirty="0"/>
          </a:p>
          <a:p>
            <a:pPr lvl="1" eaLnBrk="1" hangingPunct="1">
              <a:lnSpc>
                <a:spcPct val="90000"/>
              </a:lnSpc>
            </a:pPr>
            <a:r>
              <a:rPr lang="fr-FR" sz="2000" dirty="0"/>
              <a:t>supprimer un attribut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000" dirty="0"/>
              <a:t>ajouter une contrainte de clé primaire  ou de clé étrangère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000" dirty="0"/>
              <a:t>supprimer la clé primaire  ou une clé étrangère</a:t>
            </a:r>
          </a:p>
          <a:p>
            <a:pPr lvl="1" eaLnBrk="1" hangingPunct="1">
              <a:lnSpc>
                <a:spcPct val="90000"/>
              </a:lnSpc>
            </a:pPr>
            <a:r>
              <a:rPr lang="fr-FR" sz="2000" dirty="0"/>
              <a:t>Désactivier/activer  les clés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548265" y="3798648"/>
            <a:ext cx="9072562" cy="2834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b="1" dirty="0">
                <a:latin typeface="Courier New" pitchFamily="49" charset="0"/>
              </a:rPr>
              <a:t>ALTER TABLE nomTable </a:t>
            </a:r>
          </a:p>
          <a:p>
            <a:pPr marL="817563" lvl="1" indent="-360363">
              <a:lnSpc>
                <a:spcPct val="90000"/>
              </a:lnSpc>
              <a:buFont typeface="Wingdings" pitchFamily="2" charset="2"/>
              <a:buChar char="ü"/>
            </a:pPr>
            <a:r>
              <a:rPr lang="fr-FR" b="1" dirty="0">
                <a:latin typeface="Courier New" pitchFamily="49" charset="0"/>
              </a:rPr>
              <a:t>ADD [COLUMN] (attribut type [DEFAULT valeur][contrainte]) </a:t>
            </a:r>
          </a:p>
          <a:p>
            <a:pPr marL="817563" lvl="1" indent="-360363">
              <a:lnSpc>
                <a:spcPct val="90000"/>
              </a:lnSpc>
              <a:buFont typeface="Wingdings" pitchFamily="2" charset="2"/>
              <a:buChar char="ü"/>
            </a:pPr>
            <a:r>
              <a:rPr lang="fr-FR" b="1" dirty="0">
                <a:latin typeface="Courier New" pitchFamily="49" charset="0"/>
              </a:rPr>
              <a:t>MODIFY [COLUMN](attribut [type][DEFAULT val ][contrainte])</a:t>
            </a:r>
          </a:p>
          <a:p>
            <a:pPr marL="817563" lvl="1" indent="-360363">
              <a:lnSpc>
                <a:spcPct val="90000"/>
              </a:lnSpc>
              <a:buFont typeface="Wingdings" pitchFamily="2" charset="2"/>
              <a:buChar char="ü"/>
            </a:pPr>
            <a:r>
              <a:rPr lang="fr-FR" b="1" dirty="0">
                <a:latin typeface="Courier New" pitchFamily="49" charset="0"/>
              </a:rPr>
              <a:t>DROP [COLUMN] attribut </a:t>
            </a:r>
          </a:p>
          <a:p>
            <a:pPr marL="817563" lvl="1" indent="-360363">
              <a:lnSpc>
                <a:spcPct val="90000"/>
              </a:lnSpc>
              <a:buFont typeface="Wingdings" pitchFamily="2" charset="2"/>
              <a:buChar char="ü"/>
            </a:pPr>
            <a:r>
              <a:rPr lang="fr-FR" b="1" dirty="0">
                <a:latin typeface="Courier New" pitchFamily="49" charset="0"/>
              </a:rPr>
              <a:t>ADD [CONSTRAINT nom] PRIMARY KEY (liste_attributs)</a:t>
            </a:r>
          </a:p>
          <a:p>
            <a:pPr marL="817563" lvl="1" indent="-360363">
              <a:lnSpc>
                <a:spcPct val="90000"/>
              </a:lnSpc>
              <a:buFont typeface="Wingdings" pitchFamily="2" charset="2"/>
              <a:buChar char="ü"/>
            </a:pPr>
            <a:r>
              <a:rPr lang="fr-FR" b="1" dirty="0">
                <a:latin typeface="Courier New" pitchFamily="49" charset="0"/>
              </a:rPr>
              <a:t>ADD [CONSTRAINT nom] FOREIGN KEY (liste_attributs) 					REFERENCES nom_table(liste_attributs)</a:t>
            </a:r>
          </a:p>
          <a:p>
            <a:pPr marL="817563" lvl="1" indent="-360363">
              <a:lnSpc>
                <a:spcPct val="90000"/>
              </a:lnSpc>
              <a:buFont typeface="Wingdings" pitchFamily="2" charset="2"/>
              <a:buChar char="ü"/>
            </a:pPr>
            <a:r>
              <a:rPr lang="fr-FR" b="1" dirty="0">
                <a:latin typeface="Courier New" pitchFamily="49" charset="0"/>
              </a:rPr>
              <a:t>DROP PRIMARY KEY </a:t>
            </a:r>
          </a:p>
          <a:p>
            <a:pPr marL="817563" lvl="1" indent="-360363">
              <a:lnSpc>
                <a:spcPct val="90000"/>
              </a:lnSpc>
              <a:buFont typeface="Wingdings" pitchFamily="2" charset="2"/>
              <a:buChar char="ü"/>
            </a:pPr>
            <a:r>
              <a:rPr lang="fr-FR" b="1" dirty="0">
                <a:latin typeface="Courier New" pitchFamily="49" charset="0"/>
              </a:rPr>
              <a:t>DROP FOREIGN KEY nomFK  </a:t>
            </a:r>
          </a:p>
          <a:p>
            <a:pPr marL="817563" lvl="1" indent="-360363">
              <a:lnSpc>
                <a:spcPct val="90000"/>
              </a:lnSpc>
              <a:buFont typeface="Wingdings" pitchFamily="2" charset="2"/>
              <a:buChar char="ü"/>
            </a:pPr>
            <a:r>
              <a:rPr lang="fr-FR" b="1" dirty="0">
                <a:latin typeface="Courier New" pitchFamily="49" charset="0"/>
              </a:rPr>
              <a:t>{DISABLE | ENABLE} KEYS	</a:t>
            </a:r>
            <a:r>
              <a:rPr lang="fr-FR" b="1" dirty="0">
                <a:latin typeface="Courier New" pitchFamily="49" charset="0"/>
                <a:cs typeface="Courier New" pitchFamily="49" charset="0"/>
              </a:rPr>
              <a:t>		 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dirty="0"/>
              <a:t>	  </a:t>
            </a:r>
          </a:p>
          <a:p>
            <a:pPr marL="817563" lvl="1" indent="-360363">
              <a:lnSpc>
                <a:spcPct val="90000"/>
              </a:lnSpc>
              <a:buFont typeface="Wingdings" pitchFamily="2" charset="2"/>
              <a:buChar char="ü"/>
            </a:pPr>
            <a:r>
              <a:rPr lang="fr-FR" b="1" dirty="0">
                <a:latin typeface="Courier New" pitchFamily="49" charset="0"/>
              </a:rPr>
              <a:t>RENAME  TO [nouvelle_BD.]</a:t>
            </a:r>
            <a:r>
              <a:rPr lang="fr-FR" b="1" dirty="0" err="1">
                <a:latin typeface="Courier New" pitchFamily="49" charset="0"/>
              </a:rPr>
              <a:t>nouveau_nom</a:t>
            </a:r>
            <a:r>
              <a:rPr lang="fr-FR" b="1" dirty="0">
                <a:latin typeface="Courier New" pitchFamily="49" charset="0"/>
              </a:rPr>
              <a:t>  </a:t>
            </a:r>
            <a:r>
              <a:rPr lang="fr-FR" b="1" dirty="0"/>
              <a:t>,</a:t>
            </a:r>
            <a:endParaRPr lang="fr-FR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7791" y="196850"/>
            <a:ext cx="9227494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28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SQL LDD</a:t>
            </a:r>
          </a:p>
          <a:p>
            <a:pPr eaLnBrk="0" hangingPunct="0">
              <a:defRPr/>
            </a:pPr>
            <a:r>
              <a:rPr lang="fr-FR" sz="2800" b="1" kern="0" dirty="0">
                <a:latin typeface="Garamond" pitchFamily="18" charset="0"/>
                <a:ea typeface="+mj-ea"/>
                <a:cs typeface="+mj-cs"/>
              </a:rPr>
              <a:t>ALTER TABLE</a:t>
            </a:r>
          </a:p>
        </p:txBody>
      </p:sp>
    </p:spTree>
    <p:extLst>
      <p:ext uri="{BB962C8B-B14F-4D97-AF65-F5344CB8AC3E}">
        <p14:creationId xmlns:p14="http://schemas.microsoft.com/office/powerpoint/2010/main" val="40682808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334404" y="6248400"/>
            <a:ext cx="19050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DA00E017-CC2E-41C0-9FA3-C8BAA2CB677D}" type="slidenum">
              <a:rPr lang="fr-FR"/>
              <a:pPr eaLnBrk="1" hangingPunct="1"/>
              <a:t>125</a:t>
            </a:fld>
            <a:endParaRPr lang="fr-FR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>
          <a:xfrm>
            <a:off x="333404" y="262042"/>
            <a:ext cx="8001000" cy="628632"/>
          </a:xfrm>
          <a:noFill/>
          <a:ln>
            <a:solidFill>
              <a:schemeClr val="tx1"/>
            </a:solidFill>
          </a:ln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buClr>
                <a:srgbClr val="FF9933"/>
              </a:buClr>
            </a:pPr>
            <a:r>
              <a:rPr lang="fr-FR" sz="2400" dirty="0"/>
              <a:t>Exemples de modification de schéma de relation</a:t>
            </a:r>
            <a:endParaRPr lang="fr-FR" sz="2000" dirty="0"/>
          </a:p>
        </p:txBody>
      </p:sp>
      <p:sp>
        <p:nvSpPr>
          <p:cNvPr id="80900" name="Text Box 3"/>
          <p:cNvSpPr txBox="1">
            <a:spLocks noChangeArrowheads="1"/>
          </p:cNvSpPr>
          <p:nvPr/>
        </p:nvSpPr>
        <p:spPr bwMode="auto">
          <a:xfrm>
            <a:off x="1595462" y="1157294"/>
            <a:ext cx="8001000" cy="37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lvl="1">
              <a:lnSpc>
                <a:spcPct val="90000"/>
              </a:lnSpc>
              <a:buClr>
                <a:srgbClr val="FF9933"/>
              </a:buClr>
              <a:buSzPct val="75000"/>
            </a:pPr>
            <a:r>
              <a:rPr lang="fr-FR" sz="2000" dirty="0">
                <a:latin typeface="Courier New" pitchFamily="49" charset="0"/>
              </a:rPr>
              <a:t>ALTER TABLE client </a:t>
            </a:r>
            <a:r>
              <a:rPr lang="fr-FR" sz="2000" b="1" dirty="0">
                <a:latin typeface="Courier New" pitchFamily="49" charset="0"/>
              </a:rPr>
              <a:t>ADD</a:t>
            </a:r>
            <a:r>
              <a:rPr lang="fr-FR" sz="2000" dirty="0">
                <a:latin typeface="Courier New" pitchFamily="49" charset="0"/>
              </a:rPr>
              <a:t> (TEL_PORTABLE CHAR(10)),</a:t>
            </a:r>
            <a:endParaRPr lang="fr-FR" sz="2000" dirty="0">
              <a:latin typeface="Garamond" pitchFamily="18" charset="0"/>
            </a:endParaRPr>
          </a:p>
        </p:txBody>
      </p:sp>
      <p:sp>
        <p:nvSpPr>
          <p:cNvPr id="80901" name="Text Box 4"/>
          <p:cNvSpPr txBox="1">
            <a:spLocks noChangeArrowheads="1"/>
          </p:cNvSpPr>
          <p:nvPr/>
        </p:nvSpPr>
        <p:spPr bwMode="auto">
          <a:xfrm>
            <a:off x="1595406" y="3000372"/>
            <a:ext cx="8001000" cy="37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lvl="1">
              <a:lnSpc>
                <a:spcPct val="90000"/>
              </a:lnSpc>
              <a:buClr>
                <a:srgbClr val="FF9933"/>
              </a:buClr>
              <a:buSzPct val="75000"/>
            </a:pPr>
            <a:r>
              <a:rPr lang="fr-FR" sz="2000" dirty="0">
                <a:latin typeface="Courier New" pitchFamily="49" charset="0"/>
              </a:rPr>
              <a:t>ALTER TABLE client  </a:t>
            </a:r>
            <a:r>
              <a:rPr lang="fr-FR" sz="2000" b="1" dirty="0">
                <a:latin typeface="Courier New" pitchFamily="49" charset="0"/>
              </a:rPr>
              <a:t>DROP COLUMN </a:t>
            </a:r>
            <a:r>
              <a:rPr lang="fr-FR" sz="2000" dirty="0">
                <a:latin typeface="Courier New" pitchFamily="49" charset="0"/>
              </a:rPr>
              <a:t>TEL_PORTABLE,  </a:t>
            </a:r>
          </a:p>
        </p:txBody>
      </p:sp>
      <p:sp>
        <p:nvSpPr>
          <p:cNvPr id="80902" name="Text Box 5"/>
          <p:cNvSpPr txBox="1">
            <a:spLocks noChangeArrowheads="1"/>
          </p:cNvSpPr>
          <p:nvPr/>
        </p:nvSpPr>
        <p:spPr bwMode="auto">
          <a:xfrm>
            <a:off x="1595406" y="1785927"/>
            <a:ext cx="9072594" cy="376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lvl="1">
              <a:lnSpc>
                <a:spcPct val="90000"/>
              </a:lnSpc>
              <a:buClr>
                <a:srgbClr val="FF9933"/>
              </a:buClr>
              <a:buSzPct val="75000"/>
            </a:pPr>
            <a:r>
              <a:rPr lang="fr-FR" sz="2000" dirty="0">
                <a:latin typeface="Courier New" pitchFamily="49" charset="0"/>
              </a:rPr>
              <a:t>ALTER TABLE client </a:t>
            </a:r>
            <a:r>
              <a:rPr lang="fr-FR" sz="2000" b="1" dirty="0">
                <a:latin typeface="Courier New" pitchFamily="49" charset="0"/>
              </a:rPr>
              <a:t>MODIFY</a:t>
            </a:r>
            <a:r>
              <a:rPr lang="fr-FR" sz="2000" dirty="0">
                <a:latin typeface="Courier New" pitchFamily="49" charset="0"/>
              </a:rPr>
              <a:t> (ADR_CLIENT CHAR(200) NOT NULL),</a:t>
            </a:r>
            <a:endParaRPr lang="fr-FR" sz="2000" dirty="0"/>
          </a:p>
        </p:txBody>
      </p:sp>
      <p:sp>
        <p:nvSpPr>
          <p:cNvPr id="80904" name="Text Box 7"/>
          <p:cNvSpPr txBox="1">
            <a:spLocks noChangeArrowheads="1"/>
          </p:cNvSpPr>
          <p:nvPr/>
        </p:nvSpPr>
        <p:spPr bwMode="auto">
          <a:xfrm>
            <a:off x="1585518" y="2428868"/>
            <a:ext cx="5878532" cy="37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lvl="1">
              <a:lnSpc>
                <a:spcPct val="90000"/>
              </a:lnSpc>
              <a:buClr>
                <a:srgbClr val="FF9933"/>
              </a:buClr>
              <a:buSzPct val="75000"/>
            </a:pPr>
            <a:r>
              <a:rPr lang="fr-FR" sz="2000" dirty="0">
                <a:latin typeface="Courier New" pitchFamily="49" charset="0"/>
              </a:rPr>
              <a:t>ALTER TABLE produit </a:t>
            </a:r>
            <a:r>
              <a:rPr lang="fr-FR" sz="2000" b="1" dirty="0">
                <a:latin typeface="Courier New" pitchFamily="49" charset="0"/>
              </a:rPr>
              <a:t>DROP PRIMARY KEY</a:t>
            </a:r>
            <a:r>
              <a:rPr lang="fr-FR" sz="2000" dirty="0">
                <a:latin typeface="Courier New" pitchFamily="49" charset="0"/>
              </a:rPr>
              <a:t>,</a:t>
            </a:r>
          </a:p>
        </p:txBody>
      </p:sp>
      <p:sp>
        <p:nvSpPr>
          <p:cNvPr id="80905" name="Text Box 8"/>
          <p:cNvSpPr txBox="1">
            <a:spLocks noChangeArrowheads="1"/>
          </p:cNvSpPr>
          <p:nvPr/>
        </p:nvSpPr>
        <p:spPr bwMode="auto">
          <a:xfrm>
            <a:off x="1595462" y="4052106"/>
            <a:ext cx="8001000" cy="37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lvl="1">
              <a:lnSpc>
                <a:spcPct val="90000"/>
              </a:lnSpc>
              <a:buClr>
                <a:srgbClr val="FF9933"/>
              </a:buClr>
              <a:buSzPct val="75000"/>
            </a:pPr>
            <a:r>
              <a:rPr lang="fr-FR" sz="2000" dirty="0">
                <a:latin typeface="Courier New" pitchFamily="49" charset="0"/>
              </a:rPr>
              <a:t>ALTER TABLE client  </a:t>
            </a:r>
            <a:r>
              <a:rPr lang="fr-FR" sz="2000" b="1" dirty="0">
                <a:latin typeface="Courier New" pitchFamily="49" charset="0"/>
              </a:rPr>
              <a:t>RENAME</a:t>
            </a:r>
            <a:r>
              <a:rPr lang="fr-FR" sz="2000" dirty="0">
                <a:latin typeface="Courier New" pitchFamily="49" charset="0"/>
              </a:rPr>
              <a:t> </a:t>
            </a:r>
            <a:r>
              <a:rPr lang="fr-FR" sz="2000" b="1" dirty="0">
                <a:latin typeface="Courier New" pitchFamily="49" charset="0"/>
              </a:rPr>
              <a:t>TO</a:t>
            </a:r>
            <a:r>
              <a:rPr lang="fr-FR" sz="2000" dirty="0">
                <a:latin typeface="Courier New" pitchFamily="49" charset="0"/>
              </a:rPr>
              <a:t> ACHETEUR,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595406" y="3552040"/>
            <a:ext cx="8001000" cy="3770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lvl="1">
              <a:lnSpc>
                <a:spcPct val="90000"/>
              </a:lnSpc>
              <a:buClr>
                <a:srgbClr val="FF9933"/>
              </a:buClr>
              <a:buSzPct val="75000"/>
            </a:pPr>
            <a:r>
              <a:rPr lang="fr-FR" sz="2000" dirty="0">
                <a:latin typeface="Courier New" pitchFamily="49" charset="0"/>
              </a:rPr>
              <a:t>ALTER TABLE commande </a:t>
            </a:r>
            <a:r>
              <a:rPr lang="fr-FR" sz="2000" b="1" dirty="0">
                <a:latin typeface="Courier New" pitchFamily="49" charset="0"/>
              </a:rPr>
              <a:t>DISABLE</a:t>
            </a:r>
            <a:r>
              <a:rPr lang="fr-FR" sz="2000" dirty="0">
                <a:latin typeface="Courier New" pitchFamily="49" charset="0"/>
              </a:rPr>
              <a:t> </a:t>
            </a:r>
            <a:r>
              <a:rPr lang="fr-FR" sz="2000" b="1" dirty="0">
                <a:latin typeface="Courier New" pitchFamily="49" charset="0"/>
              </a:rPr>
              <a:t>KEYS</a:t>
            </a:r>
            <a:r>
              <a:rPr lang="fr-FR" sz="2000" dirty="0">
                <a:latin typeface="Courier New" pitchFamily="49" charset="0"/>
              </a:rPr>
              <a:t>,  </a:t>
            </a:r>
          </a:p>
        </p:txBody>
      </p:sp>
    </p:spTree>
    <p:extLst>
      <p:ext uri="{BB962C8B-B14F-4D97-AF65-F5344CB8AC3E}">
        <p14:creationId xmlns:p14="http://schemas.microsoft.com/office/powerpoint/2010/main" val="5030592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3E763-B1D9-4FAD-905D-ECF8DA2BA5A4}" type="slidenum">
              <a:rPr lang="fr-FR" smtClean="0"/>
              <a:pPr>
                <a:defRPr/>
              </a:pPr>
              <a:t>126</a:t>
            </a:fld>
            <a:endParaRPr lang="fr-FR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642026" y="1421160"/>
            <a:ext cx="9710830" cy="525658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3200" b="1" kern="0" dirty="0"/>
              <a:t>SQL : Langage de Définition de Données</a:t>
            </a:r>
          </a:p>
          <a:p>
            <a:pPr lvl="2" fontAlgn="base">
              <a:spcBef>
                <a:spcPct val="20000"/>
              </a:spcBef>
              <a:spcAft>
                <a:spcPct val="0"/>
              </a:spcAft>
              <a:defRPr/>
            </a:pPr>
            <a:endParaRPr lang="fr-FR" sz="2400" kern="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b="1" kern="0" dirty="0"/>
              <a:t>Créer/modifier/supprimer  des schémas de tables et des vues</a:t>
            </a:r>
          </a:p>
          <a:p>
            <a:pPr lvl="2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b="1" kern="0" dirty="0"/>
              <a:t>-  </a:t>
            </a:r>
            <a:r>
              <a:rPr lang="fr-FR" sz="2400" kern="0" dirty="0"/>
              <a:t>Création de schéma (CREATE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Modification de schéma (ALTER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b="1" kern="0" dirty="0"/>
              <a:t>Suppression de schéma (DROP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Création/Suppression de vues (CREATE VIEW, DROP VIEW)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endParaRPr lang="fr-FR" sz="2400" kern="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lang="fr-FR" sz="2400" kern="0" dirty="0"/>
          </a:p>
        </p:txBody>
      </p:sp>
      <p:sp>
        <p:nvSpPr>
          <p:cNvPr id="5" name="Espace réservé du numéro de diapositive 3"/>
          <p:cNvSpPr txBox="1">
            <a:spLocks/>
          </p:cNvSpPr>
          <p:nvPr/>
        </p:nvSpPr>
        <p:spPr bwMode="auto">
          <a:xfrm>
            <a:off x="82296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175C60F0-E9A0-4790-9DA4-80D5F5C306C7}" type="slidenum">
              <a:rPr lang="fr-FR" sz="1400"/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fr-FR" sz="140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7791" y="196850"/>
            <a:ext cx="9227494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28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SQL LDD</a:t>
            </a:r>
          </a:p>
          <a:p>
            <a:pPr eaLnBrk="0" hangingPunct="0">
              <a:defRPr/>
            </a:pPr>
            <a:r>
              <a:rPr lang="fr-FR" sz="2800" b="1" kern="0" dirty="0">
                <a:latin typeface="Garamond" pitchFamily="18" charset="0"/>
                <a:ea typeface="+mj-ea"/>
                <a:cs typeface="+mj-cs"/>
              </a:rPr>
              <a:t>CREATE TABLE</a:t>
            </a:r>
          </a:p>
        </p:txBody>
      </p:sp>
    </p:spTree>
    <p:extLst>
      <p:ext uri="{BB962C8B-B14F-4D97-AF65-F5344CB8AC3E}">
        <p14:creationId xmlns:p14="http://schemas.microsoft.com/office/powerpoint/2010/main" val="17652053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FF0A0D7F-54B6-44C9-9327-6365D4237AE7}" type="slidenum">
              <a:rPr lang="fr-FR"/>
              <a:pPr eaLnBrk="1" hangingPunct="1"/>
              <a:t>127</a:t>
            </a:fld>
            <a:endParaRPr lang="fr-FR"/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6579" y="2881503"/>
            <a:ext cx="8888417" cy="242889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fr-FR" sz="1600" dirty="0"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dirty="0"/>
              <a:t>suppression des </a:t>
            </a:r>
            <a:r>
              <a:rPr lang="fr-FR" b="1" dirty="0"/>
              <a:t>tuples</a:t>
            </a:r>
            <a:r>
              <a:rPr lang="fr-FR" dirty="0"/>
              <a:t> de la table</a:t>
            </a:r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dirty="0"/>
              <a:t>suppression du </a:t>
            </a:r>
            <a:r>
              <a:rPr lang="fr-FR" b="1" dirty="0"/>
              <a:t>schéma</a:t>
            </a:r>
            <a:r>
              <a:rPr lang="fr-FR" dirty="0"/>
              <a:t> de la table</a:t>
            </a:r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dirty="0"/>
              <a:t>Suppression des </a:t>
            </a:r>
            <a:r>
              <a:rPr lang="fr-FR" b="1" dirty="0"/>
              <a:t>index et </a:t>
            </a:r>
            <a:r>
              <a:rPr lang="fr-FR" dirty="0"/>
              <a:t>des </a:t>
            </a:r>
            <a:r>
              <a:rPr lang="fr-FR" b="1" dirty="0"/>
              <a:t>vues</a:t>
            </a:r>
            <a:r>
              <a:rPr lang="fr-FR" dirty="0"/>
              <a:t> liées à la table</a:t>
            </a:r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Char char="ü"/>
            </a:pPr>
            <a:endParaRPr lang="fr-FR" sz="1600" dirty="0"/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None/>
            </a:pPr>
            <a:endParaRPr lang="fr-FR" sz="1600" dirty="0"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None/>
            </a:pPr>
            <a:endParaRPr lang="fr-FR" sz="1600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None/>
            </a:pPr>
            <a:r>
              <a:rPr lang="fr-FR" sz="1600" dirty="0">
                <a:latin typeface="Courier New" pitchFamily="49" charset="0"/>
              </a:rPr>
              <a:t>	</a:t>
            </a:r>
            <a:endParaRPr lang="fr-FR" sz="2400" dirty="0"/>
          </a:p>
        </p:txBody>
      </p:sp>
      <p:sp>
        <p:nvSpPr>
          <p:cNvPr id="5" name="Rectangle 4"/>
          <p:cNvSpPr/>
          <p:nvPr/>
        </p:nvSpPr>
        <p:spPr>
          <a:xfrm>
            <a:off x="2452662" y="5038928"/>
            <a:ext cx="4531798" cy="10895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2400" dirty="0">
                <a:latin typeface="Courier New" pitchFamily="49" charset="0"/>
                <a:cs typeface="Courier New" pitchFamily="49" charset="0"/>
              </a:rPr>
              <a:t>DROP TABLE Commande,</a:t>
            </a:r>
          </a:p>
          <a:p>
            <a:pPr lvl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2400" dirty="0">
                <a:latin typeface="Courier New" pitchFamily="49" charset="0"/>
                <a:cs typeface="Courier New" pitchFamily="49" charset="0"/>
              </a:rPr>
              <a:t>DROP TABLE Produit,</a:t>
            </a:r>
          </a:p>
          <a:p>
            <a:pPr lvl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2400" dirty="0">
                <a:latin typeface="Courier New" pitchFamily="49" charset="0"/>
                <a:cs typeface="Courier New" pitchFamily="49" charset="0"/>
              </a:rPr>
              <a:t>DROP TABLE Client,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7791" y="196850"/>
            <a:ext cx="9227494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28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SQL LDD</a:t>
            </a:r>
          </a:p>
          <a:p>
            <a:pPr eaLnBrk="0" hangingPunct="0">
              <a:defRPr/>
            </a:pPr>
            <a:r>
              <a:rPr lang="fr-FR" sz="2800" b="1" kern="0" dirty="0">
                <a:latin typeface="Garamond" pitchFamily="18" charset="0"/>
                <a:ea typeface="+mj-ea"/>
                <a:cs typeface="+mj-cs"/>
              </a:rPr>
              <a:t>DROP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2102466" y="1835548"/>
            <a:ext cx="4572000" cy="4339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2400" dirty="0">
                <a:latin typeface="Courier New" pitchFamily="49" charset="0"/>
                <a:cs typeface="Courier New" pitchFamily="49" charset="0"/>
              </a:rPr>
              <a:t>DROP TABLE 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nom_table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8981522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3E763-B1D9-4FAD-905D-ECF8DA2BA5A4}" type="slidenum">
              <a:rPr lang="fr-FR" smtClean="0"/>
              <a:pPr>
                <a:defRPr/>
              </a:pPr>
              <a:t>128</a:t>
            </a:fld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63749" y="305183"/>
            <a:ext cx="7772400" cy="7858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3200" b="1" kern="0" dirty="0">
                <a:latin typeface="+mj-lt"/>
                <a:ea typeface="+mj-ea"/>
                <a:cs typeface="+mj-cs"/>
              </a:rPr>
              <a:t>SQL LDD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25294" y="1421160"/>
            <a:ext cx="9827562" cy="5256584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3200" b="1" kern="0" dirty="0"/>
              <a:t>SQL : Langage de Définition de Données</a:t>
            </a:r>
          </a:p>
          <a:p>
            <a:pPr lvl="2" fontAlgn="base">
              <a:spcBef>
                <a:spcPct val="20000"/>
              </a:spcBef>
              <a:spcAft>
                <a:spcPct val="0"/>
              </a:spcAft>
              <a:defRPr/>
            </a:pPr>
            <a:endParaRPr lang="fr-FR" sz="2400" kern="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b="1" kern="0" dirty="0"/>
              <a:t>Créer/modifier/supprimer  des schémas de tables et des vues</a:t>
            </a:r>
          </a:p>
          <a:p>
            <a:pPr lvl="2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b="1" kern="0" dirty="0"/>
              <a:t>-  </a:t>
            </a:r>
            <a:r>
              <a:rPr lang="fr-FR" sz="2400" kern="0" dirty="0"/>
              <a:t>Création de schéma (CREATE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Modification de schéma (ALTER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Suppression de schéma (DROP TABLE)</a:t>
            </a:r>
          </a:p>
          <a:p>
            <a:pPr marL="1143000" lvl="2" indent="-228600" fontAlgn="base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b="1" kern="0" dirty="0"/>
              <a:t>Création/Suppression de vues (CREATE VIEW, DROP VIEW)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endParaRPr lang="fr-FR" sz="2400" kern="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lang="fr-FR" sz="2400" kern="0" dirty="0"/>
          </a:p>
        </p:txBody>
      </p:sp>
      <p:sp>
        <p:nvSpPr>
          <p:cNvPr id="5" name="Espace réservé du numéro de diapositive 3"/>
          <p:cNvSpPr txBox="1">
            <a:spLocks/>
          </p:cNvSpPr>
          <p:nvPr/>
        </p:nvSpPr>
        <p:spPr bwMode="auto">
          <a:xfrm>
            <a:off x="82296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175C60F0-E9A0-4790-9DA4-80D5F5C306C7}" type="slidenum">
              <a:rPr lang="fr-FR" sz="1400"/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128</a:t>
            </a:fld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37820775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DDB8528-A2A0-48B4-825B-7C8B1B7CF2A5}" type="slidenum">
              <a:rPr lang="fr-FR"/>
              <a:pPr eaLnBrk="1" hangingPunct="1"/>
              <a:t>129</a:t>
            </a:fld>
            <a:endParaRPr lang="fr-FR"/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090" y="2579446"/>
            <a:ext cx="11322110" cy="2665859"/>
          </a:xfrm>
        </p:spPr>
        <p:txBody>
          <a:bodyPr>
            <a:normAutofit/>
          </a:bodyPr>
          <a:lstStyle/>
          <a:p>
            <a:pPr marL="292100" indent="-292100" defTabSz="482600">
              <a:buNone/>
            </a:pPr>
            <a:r>
              <a:rPr lang="fr-FR" dirty="0"/>
              <a:t>Une </a:t>
            </a:r>
            <a:r>
              <a:rPr lang="fr-FR" b="1" dirty="0"/>
              <a:t>vue</a:t>
            </a:r>
            <a:r>
              <a:rPr lang="fr-FR" dirty="0"/>
              <a:t> est une table virtuelle :</a:t>
            </a:r>
          </a:p>
          <a:p>
            <a:pPr marL="482600" lvl="1" indent="279400" defTabSz="482600">
              <a:buClr>
                <a:srgbClr val="FF9933"/>
              </a:buClr>
              <a:buFont typeface="Wingdings" pitchFamily="2" charset="2"/>
              <a:buChar char="Ø"/>
            </a:pPr>
            <a:r>
              <a:rPr lang="fr-FR" dirty="0"/>
              <a:t>ses tuples ne sont pas stockés </a:t>
            </a:r>
          </a:p>
          <a:p>
            <a:pPr marL="482600" lvl="1" indent="279400" defTabSz="482600">
              <a:buClr>
                <a:srgbClr val="FF9933"/>
              </a:buClr>
              <a:buFont typeface="Wingdings" pitchFamily="2" charset="2"/>
              <a:buChar char="Ø"/>
            </a:pPr>
            <a:r>
              <a:rPr lang="fr-FR" dirty="0"/>
              <a:t>C’est sa définition qui est stockée</a:t>
            </a:r>
          </a:p>
          <a:p>
            <a:pPr marL="482600" lvl="1" indent="279400" defTabSz="482600">
              <a:buClr>
                <a:srgbClr val="FF9933"/>
              </a:buClr>
              <a:buFont typeface="Wingdings" pitchFamily="2" charset="2"/>
              <a:buChar char="Ø"/>
            </a:pPr>
            <a:r>
              <a:rPr lang="fr-FR" dirty="0"/>
              <a:t>ses tuples sont générés à chaque appel de la vue (ou presque)</a:t>
            </a:r>
          </a:p>
          <a:p>
            <a:pPr marL="292100" indent="-292100" defTabSz="482600">
              <a:buNone/>
            </a:pPr>
            <a:r>
              <a:rPr lang="fr-FR" sz="2400" i="1" dirty="0"/>
              <a:t>Définir, comme une vue, la liste des produits (nom et prix) chers, dont le prix passe 500</a:t>
            </a:r>
            <a:r>
              <a:rPr lang="fr-FR" sz="2400" i="1" dirty="0">
                <a:cs typeface="Times New Roman" charset="0"/>
              </a:rPr>
              <a:t>€ </a:t>
            </a: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817504" y="5169105"/>
            <a:ext cx="826813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</a:pPr>
            <a:r>
              <a:rPr lang="fr-FR" sz="2000" dirty="0">
                <a:latin typeface="Courier New" pitchFamily="49" charset="0"/>
              </a:rPr>
              <a:t>CREATE VIEW </a:t>
            </a:r>
            <a:r>
              <a:rPr lang="fr-FR" sz="2000" b="1" dirty="0">
                <a:latin typeface="Courier New" pitchFamily="49" charset="0"/>
              </a:rPr>
              <a:t>Produit_cher</a:t>
            </a:r>
            <a:r>
              <a:rPr lang="fr-FR" sz="2000" dirty="0">
                <a:latin typeface="Courier New" pitchFamily="49" charset="0"/>
              </a:rPr>
              <a:t> (nomProduit,prix) AS 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</a:pPr>
            <a:r>
              <a:rPr lang="fr-FR" sz="2000" dirty="0">
                <a:latin typeface="Courier New" pitchFamily="49" charset="0"/>
              </a:rPr>
              <a:t>	(SELECT 	libellé, prixUnitaire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</a:pPr>
            <a:r>
              <a:rPr lang="fr-FR" sz="2000" dirty="0">
                <a:latin typeface="Courier New" pitchFamily="49" charset="0"/>
              </a:rPr>
              <a:t>	FROM 		Produit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</a:pPr>
            <a:r>
              <a:rPr lang="fr-FR" sz="2000" dirty="0">
                <a:latin typeface="Courier New" pitchFamily="49" charset="0"/>
              </a:rPr>
              <a:t>	WHERE		prixUnitaire &gt; 500)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7791" y="196850"/>
            <a:ext cx="9227494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28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SQL LDD</a:t>
            </a:r>
          </a:p>
          <a:p>
            <a:pPr eaLnBrk="0" hangingPunct="0">
              <a:defRPr/>
            </a:pPr>
            <a:r>
              <a:rPr lang="fr-FR" sz="2800" b="1" kern="0" dirty="0">
                <a:latin typeface="Garamond" pitchFamily="18" charset="0"/>
                <a:ea typeface="+mj-ea"/>
                <a:cs typeface="+mj-cs"/>
              </a:rPr>
              <a:t>CREATE VIEW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75352" y="1580854"/>
            <a:ext cx="947760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92100" indent="-292100" defTabSz="482600">
              <a:buNone/>
            </a:pPr>
            <a:r>
              <a:rPr lang="fr-FR" sz="2400" b="1" dirty="0">
                <a:latin typeface="Courier New" pitchFamily="49" charset="0"/>
              </a:rPr>
              <a:t>CREATE VIEW </a:t>
            </a:r>
            <a:r>
              <a:rPr lang="fr-FR" sz="2400" b="1" dirty="0" err="1">
                <a:latin typeface="Courier New" pitchFamily="49" charset="0"/>
              </a:rPr>
              <a:t>nom_de_la_vue</a:t>
            </a:r>
            <a:r>
              <a:rPr lang="fr-FR" sz="2400" b="1" dirty="0">
                <a:latin typeface="Courier New" pitchFamily="49" charset="0"/>
              </a:rPr>
              <a:t>[(</a:t>
            </a:r>
            <a:r>
              <a:rPr lang="fr-FR" sz="2400" b="1" dirty="0" err="1">
                <a:latin typeface="Courier New" pitchFamily="49" charset="0"/>
              </a:rPr>
              <a:t>liste_attributs</a:t>
            </a:r>
            <a:r>
              <a:rPr lang="fr-FR" sz="2400" b="1" dirty="0">
                <a:latin typeface="Courier New" pitchFamily="49" charset="0"/>
              </a:rPr>
              <a:t>)]  </a:t>
            </a:r>
          </a:p>
          <a:p>
            <a:pPr marL="292100" indent="-292100" defTabSz="482600">
              <a:buNone/>
            </a:pPr>
            <a:r>
              <a:rPr lang="fr-FR" sz="2400" b="1" dirty="0">
                <a:latin typeface="Courier New" pitchFamily="49" charset="0"/>
              </a:rPr>
              <a:t>			AS  </a:t>
            </a:r>
            <a:r>
              <a:rPr lang="fr-FR" sz="2400" b="1" dirty="0" err="1">
                <a:latin typeface="Courier New" pitchFamily="49" charset="0"/>
              </a:rPr>
              <a:t>commande_SELECT_de_définition</a:t>
            </a:r>
            <a:endParaRPr lang="fr-FR" sz="24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4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621387" y="2876550"/>
            <a:ext cx="7772400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3200" b="1" kern="0" dirty="0">
                <a:latin typeface="Garamond" pitchFamily="18" charset="0"/>
                <a:ea typeface="+mj-ea"/>
                <a:cs typeface="+mj-cs"/>
              </a:rPr>
              <a:t>Quelques exemples de schémas de BD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299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AE2D157-F970-49DD-9AB0-670F2E0531A0}" type="slidenum">
              <a:rPr lang="fr-FR"/>
              <a:pPr eaLnBrk="1" hangingPunct="1"/>
              <a:t>130</a:t>
            </a:fld>
            <a:endParaRPr lang="fr-FR"/>
          </a:p>
        </p:txBody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1117" y="1259714"/>
            <a:ext cx="10836235" cy="1285884"/>
          </a:xfrm>
        </p:spPr>
        <p:txBody>
          <a:bodyPr>
            <a:normAutofit/>
          </a:bodyPr>
          <a:lstStyle/>
          <a:p>
            <a:pPr marL="0" indent="0" defTabSz="482600">
              <a:buNone/>
            </a:pPr>
            <a:r>
              <a:rPr lang="fr-FR" sz="2400" dirty="0"/>
              <a:t>Une fois créée, une vue est utilisable comme une table dans les commandes SELECT</a:t>
            </a:r>
          </a:p>
          <a:p>
            <a:pPr marL="292100" indent="-292100" defTabSz="482600">
              <a:lnSpc>
                <a:spcPct val="150000"/>
              </a:lnSpc>
              <a:buNone/>
            </a:pPr>
            <a:r>
              <a:rPr lang="fr-FR" sz="2400" i="1" dirty="0"/>
              <a:t>Liste des produits chers dont le nom comporte  'de luxe’</a:t>
            </a:r>
            <a:endParaRPr lang="fr-FR" sz="2400" dirty="0">
              <a:latin typeface="Courier New" pitchFamily="49" charset="0"/>
            </a:endParaRPr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545432" y="2474160"/>
            <a:ext cx="557075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SzPct val="75000"/>
              <a:tabLst>
                <a:tab pos="1258888" algn="l"/>
              </a:tabLst>
            </a:pPr>
            <a:r>
              <a:rPr lang="fr-FR" sz="2000" dirty="0">
                <a:latin typeface="Courier New" pitchFamily="49" charset="0"/>
              </a:rPr>
              <a:t>SELECT 	*</a:t>
            </a:r>
          </a:p>
          <a:p>
            <a:pPr defTabSz="344488">
              <a:lnSpc>
                <a:spcPct val="90000"/>
              </a:lnSpc>
              <a:buClr>
                <a:schemeClr val="tx1"/>
              </a:buClr>
              <a:buSzPct val="75000"/>
              <a:tabLst>
                <a:tab pos="1258888" algn="l"/>
              </a:tabLst>
            </a:pPr>
            <a:r>
              <a:rPr lang="fr-FR" sz="2000" dirty="0">
                <a:latin typeface="Courier New" pitchFamily="49" charset="0"/>
              </a:rPr>
              <a:t>FROM 	</a:t>
            </a:r>
            <a:r>
              <a:rPr lang="fr-FR" sz="2000" b="1" dirty="0">
                <a:latin typeface="Courier New" pitchFamily="49" charset="0"/>
              </a:rPr>
              <a:t>Produit_cher</a:t>
            </a:r>
          </a:p>
          <a:p>
            <a:pPr defTabSz="449263">
              <a:lnSpc>
                <a:spcPct val="90000"/>
              </a:lnSpc>
              <a:buClr>
                <a:schemeClr val="tx1"/>
              </a:buClr>
              <a:buSzPct val="75000"/>
            </a:pPr>
            <a:r>
              <a:rPr lang="fr-FR" sz="2000" dirty="0">
                <a:latin typeface="Courier New" pitchFamily="49" charset="0"/>
              </a:rPr>
              <a:t>WHERE   nomProduit like '%de luxe%'</a:t>
            </a:r>
            <a:endParaRPr lang="fr-FR" sz="2800" dirty="0"/>
          </a:p>
        </p:txBody>
      </p:sp>
      <p:sp>
        <p:nvSpPr>
          <p:cNvPr id="86022" name="Rectangle 5"/>
          <p:cNvSpPr>
            <a:spLocks noChangeArrowheads="1"/>
          </p:cNvSpPr>
          <p:nvPr/>
        </p:nvSpPr>
        <p:spPr bwMode="auto">
          <a:xfrm>
            <a:off x="1018436" y="5755554"/>
            <a:ext cx="7772400" cy="6007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92100" indent="-292100" defTabSz="482600"/>
            <a:r>
              <a:rPr lang="fr-FR" sz="2400" dirty="0">
                <a:latin typeface="Courier New" pitchFamily="49" charset="0"/>
              </a:rPr>
              <a:t>		DROP VIEW </a:t>
            </a:r>
            <a:r>
              <a:rPr lang="fr-FR" sz="2400" dirty="0" err="1">
                <a:latin typeface="Courier New" pitchFamily="49" charset="0"/>
              </a:rPr>
              <a:t>nom_vue</a:t>
            </a:r>
            <a:r>
              <a:rPr lang="fr-FR" sz="2400" dirty="0">
                <a:latin typeface="Courier New" pitchFamily="49" charset="0"/>
              </a:rPr>
              <a:t>,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5665" y="3757667"/>
            <a:ext cx="8858280" cy="78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2100" indent="-292100" defTabSz="482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i="1" kern="0" dirty="0"/>
              <a:t>Numéro des produits chers</a:t>
            </a:r>
            <a:endParaRPr lang="fr-FR" sz="2400" kern="0" dirty="0">
              <a:latin typeface="Courier New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5230" y="4424364"/>
            <a:ext cx="821537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SzPct val="75000"/>
              <a:buFont typeface="Monotype Sorts" pitchFamily="2" charset="2"/>
              <a:buNone/>
            </a:pPr>
            <a:r>
              <a:rPr lang="fr-FR" sz="2000" dirty="0">
                <a:latin typeface="Courier New" pitchFamily="49" charset="0"/>
              </a:rPr>
              <a:t>SELECT numProd</a:t>
            </a:r>
          </a:p>
          <a:p>
            <a:pPr defTabSz="255588">
              <a:lnSpc>
                <a:spcPct val="90000"/>
              </a:lnSpc>
              <a:buClr>
                <a:schemeClr val="tx1"/>
              </a:buClr>
              <a:buSzPct val="75000"/>
            </a:pPr>
            <a:r>
              <a:rPr lang="fr-FR" sz="2000" dirty="0">
                <a:latin typeface="Courier New" pitchFamily="49" charset="0"/>
              </a:rPr>
              <a:t>FROM		produit p JOIN </a:t>
            </a:r>
            <a:r>
              <a:rPr lang="fr-FR" sz="2000" b="1" dirty="0">
                <a:latin typeface="Courier New" pitchFamily="49" charset="0"/>
              </a:rPr>
              <a:t>Produit_cher </a:t>
            </a:r>
            <a:r>
              <a:rPr lang="fr-FR" sz="2000" dirty="0">
                <a:latin typeface="Courier New" pitchFamily="49" charset="0"/>
              </a:rPr>
              <a:t>pc</a:t>
            </a:r>
            <a:r>
              <a:rPr lang="fr-FR" sz="2000" b="1" dirty="0">
                <a:latin typeface="Courier New" pitchFamily="49" charset="0"/>
              </a:rPr>
              <a:t> </a:t>
            </a:r>
          </a:p>
          <a:p>
            <a:pPr defTabSz="255588">
              <a:lnSpc>
                <a:spcPct val="90000"/>
              </a:lnSpc>
              <a:buClr>
                <a:schemeClr val="tx1"/>
              </a:buClr>
              <a:buSzPct val="75000"/>
            </a:pPr>
            <a:r>
              <a:rPr lang="fr-FR" sz="2000" b="1" dirty="0">
                <a:latin typeface="Courier New" pitchFamily="49" charset="0"/>
              </a:rPr>
              <a:t>									</a:t>
            </a:r>
            <a:r>
              <a:rPr lang="fr-FR" sz="2000" dirty="0">
                <a:latin typeface="Courier New" pitchFamily="49" charset="0"/>
              </a:rPr>
              <a:t>ON (p.libellé=pc.nomProduit)</a:t>
            </a:r>
            <a:endParaRPr lang="fr-FR" sz="2400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95665" y="114276"/>
            <a:ext cx="9227494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28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SQL LDD</a:t>
            </a:r>
          </a:p>
          <a:p>
            <a:pPr eaLnBrk="0" hangingPunct="0">
              <a:defRPr/>
            </a:pPr>
            <a:r>
              <a:rPr lang="fr-FR" sz="2800" b="1" kern="0" dirty="0">
                <a:latin typeface="Garamond" pitchFamily="18" charset="0"/>
                <a:ea typeface="+mj-ea"/>
                <a:cs typeface="+mj-cs"/>
              </a:rPr>
              <a:t>DROP VIEW</a:t>
            </a:r>
          </a:p>
        </p:txBody>
      </p:sp>
    </p:spTree>
    <p:extLst>
      <p:ext uri="{BB962C8B-B14F-4D97-AF65-F5344CB8AC3E}">
        <p14:creationId xmlns:p14="http://schemas.microsoft.com/office/powerpoint/2010/main" val="37113337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80D720E8-ED6E-4812-8F3A-3D805710B6D2}" type="slidenum">
              <a:rPr lang="fr-FR"/>
              <a:pPr eaLnBrk="1" hangingPunct="1"/>
              <a:t>131</a:t>
            </a:fld>
            <a:endParaRPr lang="fr-FR"/>
          </a:p>
        </p:txBody>
      </p:sp>
      <p:sp>
        <p:nvSpPr>
          <p:cNvPr id="87043" name="Rectangle 2"/>
          <p:cNvSpPr>
            <a:spLocks noChangeArrowheads="1"/>
          </p:cNvSpPr>
          <p:nvPr/>
        </p:nvSpPr>
        <p:spPr bwMode="auto">
          <a:xfrm>
            <a:off x="479898" y="228600"/>
            <a:ext cx="7772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fr-FR" sz="3200" dirty="0"/>
              <a:t>Intérêt des Vues</a:t>
            </a:r>
            <a:endParaRPr lang="fr-FR" sz="2400" dirty="0"/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838200" y="1501775"/>
            <a:ext cx="11353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92100" indent="-292100" defTabSz="482600">
              <a:lnSpc>
                <a:spcPct val="110000"/>
              </a:lnSpc>
              <a:buFont typeface="Wingdings" pitchFamily="2" charset="2"/>
              <a:buChar char="ü"/>
            </a:pPr>
            <a:r>
              <a:rPr lang="fr-FR" sz="2800" dirty="0"/>
              <a:t> Masquer les opérations de jointure</a:t>
            </a:r>
          </a:p>
          <a:p>
            <a:pPr marL="292100" indent="-292100" defTabSz="482600">
              <a:lnSpc>
                <a:spcPct val="110000"/>
              </a:lnSpc>
              <a:buFont typeface="Wingdings" pitchFamily="2" charset="2"/>
              <a:buChar char="ü"/>
            </a:pPr>
            <a:r>
              <a:rPr lang="fr-FR" sz="2800" dirty="0"/>
              <a:t> Sauvegarder des requêtes complexes et simplifier l’écriture d’autres requêtes</a:t>
            </a:r>
          </a:p>
          <a:p>
            <a:pPr marL="292100" indent="-292100" defTabSz="482600">
              <a:lnSpc>
                <a:spcPct val="110000"/>
              </a:lnSpc>
              <a:buFont typeface="Wingdings" pitchFamily="2" charset="2"/>
              <a:buChar char="ü"/>
            </a:pPr>
            <a:r>
              <a:rPr lang="fr-FR" sz="2800" dirty="0"/>
              <a:t> Masquer les lignes ou les colonnes confidentielles aux utilisateurs non autorisés </a:t>
            </a:r>
          </a:p>
          <a:p>
            <a:pPr marL="914400" lvl="1" indent="-457200" defTabSz="482600">
              <a:lnSpc>
                <a:spcPct val="110000"/>
              </a:lnSpc>
              <a:buFont typeface="+mj-lt"/>
              <a:buAutoNum type="arabicParenR"/>
            </a:pPr>
            <a:r>
              <a:rPr lang="fr-FR" sz="2400" dirty="0"/>
              <a:t>Je créé une vue (ou plusieurs)  sur mes tables qui contiennent ce que je veux rendre accessible aux stagiaires</a:t>
            </a:r>
          </a:p>
          <a:p>
            <a:pPr marL="914400" lvl="1" indent="-457200" defTabSz="482600">
              <a:lnSpc>
                <a:spcPct val="110000"/>
              </a:lnSpc>
              <a:buFont typeface="+mj-lt"/>
              <a:buAutoNum type="arabicParenR"/>
            </a:pPr>
            <a:r>
              <a:rPr lang="fr-FR" sz="2400" dirty="0"/>
              <a:t>Je donne le droit d’accès aux stagiaires à cette vue et non sur ma table</a:t>
            </a:r>
          </a:p>
        </p:txBody>
      </p:sp>
    </p:spTree>
    <p:extLst>
      <p:ext uri="{BB962C8B-B14F-4D97-AF65-F5344CB8AC3E}">
        <p14:creationId xmlns:p14="http://schemas.microsoft.com/office/powerpoint/2010/main" val="13166969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DF1B3-68F9-4F87-9611-3DEF10614575}" type="slidenum">
              <a:rPr lang="fr-FR"/>
              <a:pPr>
                <a:defRPr/>
              </a:pPr>
              <a:t>132</a:t>
            </a:fld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740" y="1417637"/>
            <a:ext cx="10032460" cy="530383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Modèle relationnel de données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Dépendances fonctionnelles et normalisation</a:t>
            </a:r>
            <a:r>
              <a:rPr lang="fr-FR" sz="3200" b="1" dirty="0"/>
              <a:t> 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Modèle Entité-Association (E/A)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Transformation d’un modèle E/A en modèle relationnel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LDD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b="1" dirty="0"/>
              <a:t>Algèbre relationnelle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LMD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endParaRPr lang="fr-FR" sz="3200" dirty="0"/>
          </a:p>
        </p:txBody>
      </p:sp>
      <p:sp>
        <p:nvSpPr>
          <p:cNvPr id="23556" name="Text Box 4"/>
          <p:cNvSpPr>
            <a:spLocks noGrp="1" noChangeArrowheads="1"/>
          </p:cNvSpPr>
          <p:nvPr>
            <p:ph type="title"/>
          </p:nvPr>
        </p:nvSpPr>
        <p:spPr>
          <a:xfrm>
            <a:off x="373288" y="93663"/>
            <a:ext cx="9761312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eaLnBrk="1" hangingPunct="1"/>
            <a:r>
              <a:rPr lang="fr-FR" sz="3600" b="1" dirty="0">
                <a:latin typeface="+mn-lt"/>
              </a:rPr>
              <a:t>Principaux chapitres</a:t>
            </a:r>
            <a:endParaRPr lang="fr-FR" sz="36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91916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DF1B3-68F9-4F87-9611-3DEF10614575}" type="slidenum">
              <a:rPr lang="fr-FR"/>
              <a:pPr>
                <a:defRPr/>
              </a:pPr>
              <a:t>133</a:t>
            </a:fld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740" y="1417637"/>
            <a:ext cx="10032460" cy="53038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Algèbre : ensemble avec des opérations fermées sur cet ensemble</a:t>
            </a:r>
          </a:p>
          <a:p>
            <a:pPr eaLnBrk="1" hangingPunct="1"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Algèbre relationnelle : Opérations (opérateurs) permettant de faire des requêtes sur des BD relationnelles. Un opérateur s’applique sur une ou deux relations et donne en résultat une relation</a:t>
            </a:r>
          </a:p>
          <a:p>
            <a:pPr eaLnBrk="1" hangingPunct="1">
              <a:lnSpc>
                <a:spcPct val="90000"/>
              </a:lnSpc>
              <a:buClr>
                <a:srgbClr val="FF9933"/>
              </a:buClr>
            </a:pPr>
            <a:endParaRPr lang="fr-FR" sz="2000" dirty="0"/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fr-FR" sz="2800" dirty="0"/>
              <a:t>	Restriction 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fr-FR" sz="2800" dirty="0"/>
              <a:t>	Projection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fr-FR" sz="2800" dirty="0"/>
              <a:t>	Produit cartésien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fr-FR" sz="2800" dirty="0"/>
              <a:t>	Jointure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fr-FR" sz="2800" dirty="0"/>
              <a:t>	Union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fr-FR" sz="2800" dirty="0"/>
              <a:t>  Intersection</a:t>
            </a:r>
          </a:p>
          <a:p>
            <a:pPr lvl="3">
              <a:buFont typeface="Wingdings" panose="05000000000000000000" pitchFamily="2" charset="2"/>
              <a:buChar char="Ø"/>
              <a:defRPr/>
            </a:pPr>
            <a:r>
              <a:rPr lang="fr-FR" sz="2800" dirty="0"/>
              <a:t>  Différence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endParaRPr lang="fr-FR" sz="1800" dirty="0"/>
          </a:p>
        </p:txBody>
      </p:sp>
      <p:sp>
        <p:nvSpPr>
          <p:cNvPr id="23556" name="Text Box 4"/>
          <p:cNvSpPr>
            <a:spLocks noGrp="1" noChangeArrowheads="1"/>
          </p:cNvSpPr>
          <p:nvPr>
            <p:ph type="title"/>
          </p:nvPr>
        </p:nvSpPr>
        <p:spPr>
          <a:xfrm>
            <a:off x="373288" y="93663"/>
            <a:ext cx="9761312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eaLnBrk="1" hangingPunct="1"/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Algèbre relationnelle : 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késako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fr-FR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805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134</a:t>
            </a:fld>
            <a:endParaRPr 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0249711" y="321013"/>
            <a:ext cx="1143000" cy="1371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10327531" y="2786676"/>
            <a:ext cx="1143000" cy="1371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10556131" y="2786676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Line 19"/>
          <p:cNvSpPr>
            <a:spLocks noChangeShapeType="1"/>
          </p:cNvSpPr>
          <p:nvPr/>
        </p:nvSpPr>
        <p:spPr bwMode="auto">
          <a:xfrm>
            <a:off x="10784731" y="2786676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Line 20"/>
          <p:cNvSpPr>
            <a:spLocks noChangeShapeType="1"/>
          </p:cNvSpPr>
          <p:nvPr/>
        </p:nvSpPr>
        <p:spPr bwMode="auto">
          <a:xfrm>
            <a:off x="11013331" y="2786676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Line 21"/>
          <p:cNvSpPr>
            <a:spLocks noChangeShapeType="1"/>
          </p:cNvSpPr>
          <p:nvPr/>
        </p:nvSpPr>
        <p:spPr bwMode="auto">
          <a:xfrm>
            <a:off x="11241931" y="2786676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Line 22"/>
          <p:cNvSpPr>
            <a:spLocks noChangeShapeType="1"/>
          </p:cNvSpPr>
          <p:nvPr/>
        </p:nvSpPr>
        <p:spPr bwMode="auto">
          <a:xfrm>
            <a:off x="10327531" y="301527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>
            <a:off x="10327531" y="324387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1" name="Line 24"/>
          <p:cNvSpPr>
            <a:spLocks noChangeShapeType="1"/>
          </p:cNvSpPr>
          <p:nvPr/>
        </p:nvSpPr>
        <p:spPr bwMode="auto">
          <a:xfrm>
            <a:off x="10327531" y="347247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Line 25"/>
          <p:cNvSpPr>
            <a:spLocks noChangeShapeType="1"/>
          </p:cNvSpPr>
          <p:nvPr/>
        </p:nvSpPr>
        <p:spPr bwMode="auto">
          <a:xfrm>
            <a:off x="10327531" y="370107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3" name="Line 26"/>
          <p:cNvSpPr>
            <a:spLocks noChangeShapeType="1"/>
          </p:cNvSpPr>
          <p:nvPr/>
        </p:nvSpPr>
        <p:spPr bwMode="auto">
          <a:xfrm>
            <a:off x="10327531" y="392967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4" name="Rectangle 29"/>
          <p:cNvSpPr>
            <a:spLocks noChangeArrowheads="1"/>
          </p:cNvSpPr>
          <p:nvPr/>
        </p:nvSpPr>
        <p:spPr bwMode="auto">
          <a:xfrm>
            <a:off x="10556131" y="2786676"/>
            <a:ext cx="2286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5" name="Text Box 60"/>
          <p:cNvSpPr txBox="1">
            <a:spLocks noChangeArrowheads="1"/>
          </p:cNvSpPr>
          <p:nvPr/>
        </p:nvSpPr>
        <p:spPr bwMode="auto">
          <a:xfrm>
            <a:off x="10403731" y="4234476"/>
            <a:ext cx="8386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/>
              <a:t>Project</a:t>
            </a:r>
          </a:p>
        </p:txBody>
      </p:sp>
      <p:sp>
        <p:nvSpPr>
          <p:cNvPr id="16" name="Rectangle 73"/>
          <p:cNvSpPr txBox="1">
            <a:spLocks noChangeArrowheads="1"/>
          </p:cNvSpPr>
          <p:nvPr/>
        </p:nvSpPr>
        <p:spPr bwMode="auto">
          <a:xfrm>
            <a:off x="252920" y="122301"/>
            <a:ext cx="9241276" cy="293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RESTRICT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Supprime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les tuples qui ne vérifient pas une condition</a:t>
            </a:r>
          </a:p>
          <a:p>
            <a:pPr>
              <a:lnSpc>
                <a:spcPct val="80000"/>
              </a:lnSpc>
            </a:pPr>
            <a:endParaRPr lang="fr-FR" sz="3600" dirty="0"/>
          </a:p>
          <a:p>
            <a:pPr>
              <a:lnSpc>
                <a:spcPct val="80000"/>
              </a:lnSpc>
            </a:pPr>
            <a:r>
              <a:rPr lang="fr-FR" sz="2400" dirty="0"/>
              <a:t>La </a:t>
            </a:r>
            <a:r>
              <a:rPr lang="fr-FR" sz="2400" b="1" dirty="0"/>
              <a:t>restriction</a:t>
            </a:r>
            <a:r>
              <a:rPr lang="fr-FR" sz="2400" dirty="0"/>
              <a:t> d'une relation </a:t>
            </a:r>
            <a:r>
              <a:rPr lang="fr-FR" sz="2400" b="1" dirty="0"/>
              <a:t>R</a:t>
            </a:r>
            <a:r>
              <a:rPr lang="fr-FR" sz="2400" dirty="0"/>
              <a:t> à l'aide d'une condition </a:t>
            </a:r>
            <a:r>
              <a:rPr lang="fr-FR" sz="2400" b="1" dirty="0"/>
              <a:t>C</a:t>
            </a:r>
            <a:r>
              <a:rPr lang="fr-FR" sz="2400" dirty="0"/>
              <a:t> est une relation </a:t>
            </a:r>
            <a:r>
              <a:rPr lang="fr-FR" sz="2400" b="1" dirty="0"/>
              <a:t>R'</a:t>
            </a:r>
            <a:r>
              <a:rPr lang="fr-FR" sz="2400" dirty="0"/>
              <a:t> de même schéma dont les </a:t>
            </a:r>
            <a:r>
              <a:rPr lang="fr-FR" sz="2400" dirty="0" err="1"/>
              <a:t>tuples</a:t>
            </a:r>
            <a:r>
              <a:rPr lang="fr-FR" sz="2400" dirty="0"/>
              <a:t> sont les </a:t>
            </a:r>
            <a:r>
              <a:rPr lang="fr-FR" sz="2400" dirty="0" err="1"/>
              <a:t>tuples</a:t>
            </a:r>
            <a:r>
              <a:rPr lang="fr-FR" sz="2400" dirty="0"/>
              <a:t> de R qui satisfont la condition logique C.</a:t>
            </a:r>
          </a:p>
          <a:p>
            <a:pPr lvl="0"/>
            <a:r>
              <a:rPr lang="fr-FR" sz="2400" dirty="0">
                <a:solidFill>
                  <a:srgbClr val="000000"/>
                </a:solidFill>
              </a:rPr>
              <a:t>		</a:t>
            </a:r>
          </a:p>
          <a:p>
            <a:pPr lvl="0"/>
            <a:r>
              <a:rPr lang="fr-FR" sz="2400" b="1" dirty="0">
                <a:solidFill>
                  <a:srgbClr val="000000"/>
                </a:solidFill>
              </a:rPr>
              <a:t>	RESTRICT (R , C) </a:t>
            </a:r>
            <a:r>
              <a:rPr lang="fr-FR" sz="2400" dirty="0">
                <a:solidFill>
                  <a:srgbClr val="000000"/>
                </a:solidFill>
              </a:rPr>
              <a:t>= </a:t>
            </a:r>
            <a:r>
              <a:rPr lang="pt-BR" sz="2400" dirty="0">
                <a:solidFill>
                  <a:srgbClr val="000000"/>
                </a:solidFill>
              </a:rPr>
              <a:t>{&lt;x1, x2, … xp&gt; | &lt;x1, x2…xp&gt; </a:t>
            </a:r>
            <a:r>
              <a:rPr lang="fr-FR" sz="2400" dirty="0">
                <a:cs typeface="Times New Roman" pitchFamily="18" charset="0"/>
                <a:sym typeface="Symbol" pitchFamily="18" charset="2"/>
              </a:rPr>
              <a:t></a:t>
            </a:r>
            <a:r>
              <a:rPr lang="pt-BR" sz="2400" dirty="0">
                <a:solidFill>
                  <a:srgbClr val="000000"/>
                </a:solidFill>
              </a:rPr>
              <a:t> R </a:t>
            </a:r>
            <a:r>
              <a:rPr lang="pt-BR" sz="2400" b="1" dirty="0">
                <a:solidFill>
                  <a:srgbClr val="000000"/>
                </a:solidFill>
              </a:rPr>
              <a:t>ET</a:t>
            </a:r>
            <a:r>
              <a:rPr lang="pt-BR" sz="2400" dirty="0">
                <a:solidFill>
                  <a:srgbClr val="000000"/>
                </a:solidFill>
              </a:rPr>
              <a:t>					&lt;x1,x2...,xp&gt; satisfait C}</a:t>
            </a:r>
            <a:endParaRPr lang="fr-FR" sz="3600" dirty="0">
              <a:solidFill>
                <a:srgbClr val="000000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PROJECT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Supprime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des attributs non  souhaités  (et les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doublons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!)</a:t>
            </a:r>
          </a:p>
          <a:p>
            <a:pPr>
              <a:lnSpc>
                <a:spcPct val="90000"/>
              </a:lnSpc>
            </a:pPr>
            <a:endParaRPr lang="fr-FR" sz="2400" dirty="0"/>
          </a:p>
          <a:p>
            <a:pPr>
              <a:lnSpc>
                <a:spcPct val="90000"/>
              </a:lnSpc>
            </a:pPr>
            <a:r>
              <a:rPr lang="fr-FR" sz="2400" dirty="0"/>
              <a:t>La </a:t>
            </a:r>
            <a:r>
              <a:rPr lang="fr-FR" sz="2400" b="1" dirty="0"/>
              <a:t>projection</a:t>
            </a:r>
            <a:r>
              <a:rPr lang="fr-FR" sz="2400" dirty="0"/>
              <a:t> de </a:t>
            </a:r>
            <a:r>
              <a:rPr lang="fr-FR" sz="2400" b="1" dirty="0"/>
              <a:t>R(A</a:t>
            </a:r>
            <a:r>
              <a:rPr lang="fr-FR" sz="2400" b="1" baseline="-16000" dirty="0"/>
              <a:t>1</a:t>
            </a:r>
            <a:r>
              <a:rPr lang="fr-FR" sz="2400" b="1" dirty="0"/>
              <a:t>, A</a:t>
            </a:r>
            <a:r>
              <a:rPr lang="fr-FR" sz="2400" b="1" baseline="-16000" dirty="0"/>
              <a:t>2</a:t>
            </a:r>
            <a:r>
              <a:rPr lang="fr-FR" sz="2400" b="1" dirty="0"/>
              <a:t>,...,A</a:t>
            </a:r>
            <a:r>
              <a:rPr lang="fr-FR" sz="2400" b="1" baseline="-16000" dirty="0"/>
              <a:t>n</a:t>
            </a:r>
            <a:r>
              <a:rPr lang="fr-FR" sz="2400" b="1" dirty="0"/>
              <a:t>) </a:t>
            </a:r>
            <a:r>
              <a:rPr lang="fr-FR" sz="2400" dirty="0"/>
              <a:t>sur les attributs {</a:t>
            </a:r>
            <a:r>
              <a:rPr lang="fr-FR" sz="2400" b="1" dirty="0"/>
              <a:t>A</a:t>
            </a:r>
            <a:r>
              <a:rPr lang="fr-FR" sz="2400" b="1" baseline="-16000" dirty="0"/>
              <a:t>i1</a:t>
            </a:r>
            <a:r>
              <a:rPr lang="fr-FR" sz="2400" b="1" dirty="0"/>
              <a:t>, A</a:t>
            </a:r>
            <a:r>
              <a:rPr lang="fr-FR" sz="2400" b="1" baseline="-16000" dirty="0"/>
              <a:t>i2</a:t>
            </a:r>
            <a:r>
              <a:rPr lang="fr-FR" sz="2400" b="1" dirty="0"/>
              <a:t>.. </a:t>
            </a:r>
            <a:r>
              <a:rPr lang="fr-FR" sz="2400" b="1" dirty="0" err="1"/>
              <a:t>A</a:t>
            </a:r>
            <a:r>
              <a:rPr lang="fr-FR" sz="2400" b="1" baseline="-16000" dirty="0" err="1"/>
              <a:t>ip</a:t>
            </a:r>
            <a:r>
              <a:rPr lang="fr-FR" sz="2400" dirty="0"/>
              <a:t>} est une relation </a:t>
            </a:r>
            <a:r>
              <a:rPr lang="fr-FR" sz="2400" b="1" dirty="0"/>
              <a:t>R' (A</a:t>
            </a:r>
            <a:r>
              <a:rPr lang="fr-FR" sz="2400" b="1" baseline="-16000" dirty="0"/>
              <a:t>i1</a:t>
            </a:r>
            <a:r>
              <a:rPr lang="fr-FR" sz="2400" b="1" dirty="0"/>
              <a:t>, A</a:t>
            </a:r>
            <a:r>
              <a:rPr lang="fr-FR" sz="2400" b="1" baseline="-16000" dirty="0"/>
              <a:t>i2</a:t>
            </a:r>
            <a:r>
              <a:rPr lang="fr-FR" sz="2400" b="1" dirty="0"/>
              <a:t>, ..., </a:t>
            </a:r>
            <a:r>
              <a:rPr lang="fr-FR" sz="2400" b="1" dirty="0" err="1"/>
              <a:t>A</a:t>
            </a:r>
            <a:r>
              <a:rPr lang="fr-FR" sz="2400" b="1" baseline="-16000" dirty="0" err="1"/>
              <a:t>ip</a:t>
            </a:r>
            <a:r>
              <a:rPr lang="fr-FR" sz="2400" b="1" dirty="0"/>
              <a:t>) </a:t>
            </a:r>
            <a:r>
              <a:rPr lang="fr-FR" sz="2400" dirty="0"/>
              <a:t>dont les </a:t>
            </a:r>
            <a:r>
              <a:rPr lang="fr-FR" sz="2400" dirty="0" err="1"/>
              <a:t>tuples</a:t>
            </a:r>
            <a:r>
              <a:rPr lang="fr-FR" sz="2400" dirty="0"/>
              <a:t> sont obtenus par suppression des attributs de R n'appartenant pas à {</a:t>
            </a:r>
            <a:r>
              <a:rPr lang="fr-FR" sz="2400" b="1" dirty="0"/>
              <a:t>A</a:t>
            </a:r>
            <a:r>
              <a:rPr lang="fr-FR" sz="2400" b="1" baseline="-16000" dirty="0"/>
              <a:t>i1</a:t>
            </a:r>
            <a:r>
              <a:rPr lang="fr-FR" sz="2400" b="1" dirty="0"/>
              <a:t>, A</a:t>
            </a:r>
            <a:r>
              <a:rPr lang="fr-FR" sz="2400" b="1" baseline="-16000" dirty="0"/>
              <a:t>i2</a:t>
            </a:r>
            <a:r>
              <a:rPr lang="fr-FR" sz="2400" b="1" dirty="0"/>
              <a:t>.. </a:t>
            </a:r>
            <a:r>
              <a:rPr lang="fr-FR" sz="2400" b="1" dirty="0" err="1"/>
              <a:t>A</a:t>
            </a:r>
            <a:r>
              <a:rPr lang="fr-FR" sz="2400" b="1" baseline="-16000" dirty="0" err="1"/>
              <a:t>ip</a:t>
            </a:r>
            <a:r>
              <a:rPr lang="fr-FR" sz="2400" dirty="0"/>
              <a:t>} et par suppression des </a:t>
            </a:r>
            <a:r>
              <a:rPr lang="fr-FR" sz="2400" dirty="0" err="1"/>
              <a:t>tuples</a:t>
            </a:r>
            <a:r>
              <a:rPr lang="fr-FR" sz="2400" dirty="0"/>
              <a:t> en double.</a:t>
            </a:r>
          </a:p>
          <a:p>
            <a:endParaRPr lang="fr-FR" sz="2400" dirty="0"/>
          </a:p>
          <a:p>
            <a:r>
              <a:rPr lang="fr-FR" sz="2400" b="1" dirty="0"/>
              <a:t>	PROJECT (R , {A</a:t>
            </a:r>
            <a:r>
              <a:rPr lang="fr-FR" sz="2400" b="1" baseline="-16000" dirty="0"/>
              <a:t>i1</a:t>
            </a:r>
            <a:r>
              <a:rPr lang="fr-FR" sz="2400" b="1" dirty="0"/>
              <a:t>, A</a:t>
            </a:r>
            <a:r>
              <a:rPr lang="fr-FR" sz="2400" b="1" baseline="-16000" dirty="0"/>
              <a:t>i2</a:t>
            </a:r>
            <a:r>
              <a:rPr lang="fr-FR" sz="2400" b="1" dirty="0"/>
              <a:t>, ..., </a:t>
            </a:r>
            <a:r>
              <a:rPr lang="fr-FR" sz="2400" b="1" dirty="0" err="1"/>
              <a:t>A</a:t>
            </a:r>
            <a:r>
              <a:rPr lang="fr-FR" sz="2400" b="1" baseline="-16000" dirty="0" err="1"/>
              <a:t>ip</a:t>
            </a:r>
            <a:r>
              <a:rPr lang="fr-FR" sz="2400" b="1" dirty="0"/>
              <a:t>})</a:t>
            </a:r>
            <a:endParaRPr lang="fr-FR" sz="3600" b="1" dirty="0"/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0249711" y="321013"/>
            <a:ext cx="1143000" cy="13716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10478311" y="321013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10706911" y="321013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10935511" y="321013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11164111" y="321013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>
            <a:off x="10249711" y="5496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10249711" y="7782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>
            <a:off x="10249711" y="10068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10249711" y="12354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10249711" y="14640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10249711" y="549613"/>
            <a:ext cx="1143000" cy="228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10249711" y="1006813"/>
            <a:ext cx="1143000" cy="228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10478311" y="1735471"/>
            <a:ext cx="9028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/>
              <a:t>Restrict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1261003" y="2786690"/>
            <a:ext cx="2286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6174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135</a:t>
            </a:fld>
            <a:endParaRPr 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9823321" y="847929"/>
            <a:ext cx="685800" cy="9144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9875727" y="1424187"/>
            <a:ext cx="685800" cy="9144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1118721" y="1973417"/>
            <a:ext cx="6858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1161611" y="2506817"/>
            <a:ext cx="6858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0066933" y="3845625"/>
            <a:ext cx="685800" cy="9144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0119339" y="4379025"/>
            <a:ext cx="6858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1175921" y="2506817"/>
            <a:ext cx="671490" cy="381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9847147" y="1381329"/>
            <a:ext cx="661974" cy="3810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0090759" y="4379025"/>
            <a:ext cx="661974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9880471" y="2295729"/>
            <a:ext cx="7617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 dirty="0"/>
              <a:t>Union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10820271" y="3421217"/>
            <a:ext cx="12747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/>
              <a:t>Intersection</a:t>
            </a: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9990733" y="5293425"/>
            <a:ext cx="1167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800"/>
              <a:t>Difference</a:t>
            </a:r>
          </a:p>
        </p:txBody>
      </p:sp>
      <p:sp>
        <p:nvSpPr>
          <p:cNvPr id="15" name="Rectangle 18"/>
          <p:cNvSpPr txBox="1">
            <a:spLocks noChangeArrowheads="1"/>
          </p:cNvSpPr>
          <p:nvPr/>
        </p:nvSpPr>
        <p:spPr bwMode="auto">
          <a:xfrm>
            <a:off x="152238" y="1068391"/>
            <a:ext cx="9588327" cy="565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UNION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: réunir les tuples de deux tables (sans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</a:rPr>
              <a:t>doublon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)</a:t>
            </a:r>
          </a:p>
          <a:p>
            <a:pPr marL="177800" indent="-177800" defTabSz="266700">
              <a:lnSpc>
                <a:spcPct val="90000"/>
              </a:lnSpc>
            </a:pPr>
            <a:endParaRPr lang="fr-FR" sz="2400" dirty="0"/>
          </a:p>
          <a:p>
            <a:pPr marL="177800" indent="-177800" defTabSz="266700">
              <a:lnSpc>
                <a:spcPct val="90000"/>
              </a:lnSpc>
            </a:pPr>
            <a:r>
              <a:rPr lang="fr-FR" sz="2400" dirty="0"/>
              <a:t>L'</a:t>
            </a:r>
            <a:r>
              <a:rPr lang="fr-FR" sz="2400" b="1" dirty="0"/>
              <a:t>union</a:t>
            </a:r>
            <a:r>
              <a:rPr lang="fr-FR" sz="2400" dirty="0"/>
              <a:t> de deux relations R et S de même schéma (à des renommages près) est une relation T de même schéma contenant l'ensemble des </a:t>
            </a:r>
            <a:r>
              <a:rPr lang="fr-FR" sz="2400" dirty="0" err="1"/>
              <a:t>tuples</a:t>
            </a:r>
            <a:r>
              <a:rPr lang="fr-FR" sz="2400" dirty="0"/>
              <a:t> de R et S.</a:t>
            </a:r>
          </a:p>
          <a:p>
            <a:pPr lvl="1">
              <a:lnSpc>
                <a:spcPct val="90000"/>
              </a:lnSpc>
            </a:pPr>
            <a:endParaRPr lang="fr-FR" sz="2400" b="1" dirty="0"/>
          </a:p>
          <a:p>
            <a:pPr lvl="1">
              <a:lnSpc>
                <a:spcPct val="90000"/>
              </a:lnSpc>
            </a:pPr>
            <a:r>
              <a:rPr lang="fr-FR" sz="2400" b="1" dirty="0"/>
              <a:t>UNION(R,S)</a:t>
            </a:r>
            <a:r>
              <a:rPr lang="fr-FR" sz="2400" dirty="0"/>
              <a:t> = {&lt;x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, … 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&gt; | &lt;x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…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&gt; </a:t>
            </a:r>
            <a:r>
              <a:rPr lang="fr-FR" sz="2400" dirty="0">
                <a:cs typeface="Times New Roman" pitchFamily="18" charset="0"/>
                <a:sym typeface="Symbol" pitchFamily="18" charset="2"/>
              </a:rPr>
              <a:t></a:t>
            </a:r>
            <a:r>
              <a:rPr lang="fr-FR" sz="2400" dirty="0"/>
              <a:t> R </a:t>
            </a:r>
            <a:r>
              <a:rPr lang="fr-FR" sz="2400" dirty="0">
                <a:sym typeface="Symbol" pitchFamily="18" charset="2"/>
              </a:rPr>
              <a:t>OU  &lt;</a:t>
            </a:r>
            <a:r>
              <a:rPr lang="fr-FR" sz="2400" dirty="0"/>
              <a:t>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…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)&gt; </a:t>
            </a:r>
            <a:r>
              <a:rPr lang="fr-FR" sz="2400" dirty="0">
                <a:cs typeface="Times New Roman" pitchFamily="18" charset="0"/>
                <a:sym typeface="Symbol" pitchFamily="18" charset="2"/>
              </a:rPr>
              <a:t></a:t>
            </a:r>
            <a:r>
              <a:rPr lang="fr-FR" sz="2400" dirty="0"/>
              <a:t> S}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INTERSECTION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tuples présents dans les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deux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tables</a:t>
            </a:r>
          </a:p>
          <a:p>
            <a:pPr marL="177800" lvl="1">
              <a:lnSpc>
                <a:spcPct val="90000"/>
              </a:lnSpc>
              <a:buNone/>
              <a:defRPr/>
            </a:pPr>
            <a:endParaRPr lang="en-US" kern="0" dirty="0"/>
          </a:p>
          <a:p>
            <a:pPr lvl="1">
              <a:lnSpc>
                <a:spcPct val="90000"/>
              </a:lnSpc>
              <a:defRPr/>
            </a:pPr>
            <a:r>
              <a:rPr lang="fr-FR" sz="2400" b="1" dirty="0"/>
              <a:t>INTERSECT(R,S)</a:t>
            </a:r>
            <a:r>
              <a:rPr lang="fr-FR" sz="2400" dirty="0"/>
              <a:t> = {&lt;x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, … 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&gt; | &lt;x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…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&gt; </a:t>
            </a:r>
            <a:r>
              <a:rPr lang="fr-FR" sz="2400" dirty="0">
                <a:cs typeface="Times New Roman" pitchFamily="18" charset="0"/>
                <a:sym typeface="Symbol" pitchFamily="18" charset="2"/>
              </a:rPr>
              <a:t></a:t>
            </a:r>
            <a:r>
              <a:rPr lang="fr-FR" sz="2400" dirty="0"/>
              <a:t> R  </a:t>
            </a:r>
            <a:r>
              <a:rPr lang="fr-FR" sz="2400" dirty="0">
                <a:latin typeface="Times New Roman" pitchFamily="18" charset="0"/>
                <a:sym typeface="Symbol" pitchFamily="18" charset="2"/>
              </a:rPr>
              <a:t>ET </a:t>
            </a:r>
            <a:r>
              <a:rPr lang="fr-FR" sz="2400" dirty="0">
                <a:sym typeface="Symbol"/>
              </a:rPr>
              <a:t>&lt;</a:t>
            </a:r>
            <a:r>
              <a:rPr lang="fr-FR" sz="2400" dirty="0"/>
              <a:t>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…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&gt; </a:t>
            </a:r>
            <a:r>
              <a:rPr lang="fr-FR" sz="2400" dirty="0">
                <a:cs typeface="Times New Roman" pitchFamily="18" charset="0"/>
                <a:sym typeface="Symbol" pitchFamily="18" charset="2"/>
              </a:rPr>
              <a:t></a:t>
            </a:r>
            <a:r>
              <a:rPr lang="fr-FR" sz="2400" dirty="0"/>
              <a:t> S}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DIFFERENCE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: tuples de la première table qui ne sont pas dans la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</a:rPr>
              <a:t>seconde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 table</a:t>
            </a:r>
          </a:p>
          <a:p>
            <a:pPr lvl="1">
              <a:lnSpc>
                <a:spcPct val="90000"/>
              </a:lnSpc>
            </a:pPr>
            <a:endParaRPr lang="fr-FR" sz="2000" b="1" dirty="0"/>
          </a:p>
          <a:p>
            <a:pPr lvl="1">
              <a:lnSpc>
                <a:spcPct val="90000"/>
              </a:lnSpc>
            </a:pPr>
            <a:r>
              <a:rPr lang="fr-FR" sz="2400" b="1" dirty="0"/>
              <a:t>DIFF (R,S) </a:t>
            </a:r>
            <a:r>
              <a:rPr lang="fr-FR" sz="2400" dirty="0"/>
              <a:t>= {&lt;x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… 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&gt; | &lt;x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…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&gt; </a:t>
            </a:r>
            <a:r>
              <a:rPr lang="fr-FR" sz="2400" dirty="0">
                <a:cs typeface="Times New Roman" pitchFamily="18" charset="0"/>
                <a:sym typeface="Symbol" pitchFamily="18" charset="2"/>
              </a:rPr>
              <a:t></a:t>
            </a:r>
            <a:r>
              <a:rPr lang="fr-FR" sz="2400" dirty="0"/>
              <a:t> R  </a:t>
            </a:r>
            <a:r>
              <a:rPr lang="fr-FR" sz="2400" dirty="0">
                <a:latin typeface="Times New Roman" pitchFamily="18" charset="0"/>
                <a:sym typeface="Symbol" pitchFamily="18" charset="2"/>
              </a:rPr>
              <a:t>ET  </a:t>
            </a:r>
            <a:r>
              <a:rPr lang="fr-FR" sz="2400" dirty="0">
                <a:sym typeface="Symbol" pitchFamily="18" charset="2"/>
              </a:rPr>
              <a:t>&lt;</a:t>
            </a:r>
            <a:r>
              <a:rPr lang="fr-FR" sz="2400" dirty="0"/>
              <a:t>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…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&gt; </a:t>
            </a:r>
            <a:r>
              <a:rPr lang="fr-FR" sz="2400" dirty="0">
                <a:cs typeface="Times New Roman" pitchFamily="18" charset="0"/>
                <a:sym typeface="Symbol"/>
              </a:rPr>
              <a:t></a:t>
            </a:r>
            <a:r>
              <a:rPr lang="fr-FR" sz="2400" dirty="0"/>
              <a:t> S}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sp>
        <p:nvSpPr>
          <p:cNvPr id="16" name="Interdiction 15"/>
          <p:cNvSpPr/>
          <p:nvPr/>
        </p:nvSpPr>
        <p:spPr bwMode="auto">
          <a:xfrm>
            <a:off x="479783" y="38910"/>
            <a:ext cx="720080" cy="718066"/>
          </a:xfrm>
          <a:prstGeom prst="noSmoking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1340983" y="84866"/>
            <a:ext cx="877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dirty="0">
                <a:latin typeface="+mj-lt"/>
              </a:rPr>
              <a:t>Interdit d'appliquer ces 3 opérations sur des relations qui n'ont pas des schémas compatibles (nombre et type des attributs)</a:t>
            </a:r>
          </a:p>
        </p:txBody>
      </p:sp>
    </p:spTree>
    <p:extLst>
      <p:ext uri="{BB962C8B-B14F-4D97-AF65-F5344CB8AC3E}">
        <p14:creationId xmlns:p14="http://schemas.microsoft.com/office/powerpoint/2010/main" val="26087530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119957" y="230364"/>
            <a:ext cx="8759321" cy="350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buFont typeface="Wingdings" pitchFamily="2" charset="2"/>
              <a:buChar char="§"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PRODUCT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Fusionner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les tuples des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deux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tables de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toutes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les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façons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possibles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6700" indent="-88900" defTabSz="266700">
              <a:tabLst>
                <a:tab pos="266700" algn="l"/>
              </a:tabLst>
            </a:pPr>
            <a:r>
              <a:rPr lang="fr-FR" sz="2400" dirty="0"/>
              <a:t>Le </a:t>
            </a:r>
            <a:r>
              <a:rPr lang="fr-FR" sz="2400" b="1" dirty="0"/>
              <a:t>produit cartésien </a:t>
            </a:r>
            <a:r>
              <a:rPr lang="fr-FR" sz="2400" dirty="0"/>
              <a:t>de deux relations </a:t>
            </a:r>
            <a:r>
              <a:rPr lang="fr-FR" sz="2400" b="1" dirty="0"/>
              <a:t>R</a:t>
            </a:r>
            <a:r>
              <a:rPr lang="fr-FR" sz="2400" dirty="0"/>
              <a:t> et </a:t>
            </a:r>
            <a:r>
              <a:rPr lang="fr-FR" sz="2400" b="1" dirty="0"/>
              <a:t>S</a:t>
            </a:r>
            <a:r>
              <a:rPr lang="fr-FR" sz="2400" dirty="0"/>
              <a:t> (de schémas quelconques) est une relation </a:t>
            </a:r>
            <a:r>
              <a:rPr lang="fr-FR" sz="2400" b="1" dirty="0"/>
              <a:t>T</a:t>
            </a:r>
            <a:r>
              <a:rPr lang="fr-FR" sz="2400" dirty="0"/>
              <a:t> ayant pour attributs la concaténation de ceux de R et de S et dont les </a:t>
            </a:r>
            <a:r>
              <a:rPr lang="fr-FR" sz="2400" dirty="0" err="1"/>
              <a:t>tuples</a:t>
            </a:r>
            <a:r>
              <a:rPr lang="fr-FR" sz="2400" dirty="0"/>
              <a:t> sont toutes les concaténations d'un </a:t>
            </a:r>
            <a:r>
              <a:rPr lang="fr-FR" sz="2400" dirty="0" err="1"/>
              <a:t>tuple</a:t>
            </a:r>
            <a:r>
              <a:rPr lang="fr-FR" sz="2400" dirty="0"/>
              <a:t> de R à  un </a:t>
            </a:r>
            <a:r>
              <a:rPr lang="fr-FR" sz="2400" dirty="0" err="1"/>
              <a:t>tuple</a:t>
            </a:r>
            <a:r>
              <a:rPr lang="fr-FR" sz="2400" dirty="0"/>
              <a:t> de S (renommage des attributs de même nom). </a:t>
            </a:r>
          </a:p>
          <a:p>
            <a:pPr lvl="1"/>
            <a:r>
              <a:rPr lang="fr-FR" sz="3200" dirty="0"/>
              <a:t>	</a:t>
            </a:r>
            <a:r>
              <a:rPr lang="fr-FR" sz="2400" b="1" dirty="0"/>
              <a:t>PRODUCT(R,S)</a:t>
            </a:r>
            <a:r>
              <a:rPr lang="fr-FR" sz="2400" dirty="0"/>
              <a:t> = {&lt;x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… x</a:t>
            </a:r>
            <a:r>
              <a:rPr lang="fr-FR" sz="2400" baseline="-25000" dirty="0"/>
              <a:t>p,</a:t>
            </a:r>
            <a:r>
              <a:rPr lang="fr-FR" sz="2400" dirty="0"/>
              <a:t>x</a:t>
            </a:r>
            <a:r>
              <a:rPr lang="fr-FR" sz="2400" baseline="-25000" dirty="0"/>
              <a:t>p+1</a:t>
            </a:r>
            <a:r>
              <a:rPr lang="fr-FR" sz="2400" dirty="0"/>
              <a:t>, x</a:t>
            </a:r>
            <a:r>
              <a:rPr lang="fr-FR" sz="2400" baseline="-25000" dirty="0"/>
              <a:t>p+2</a:t>
            </a:r>
            <a:r>
              <a:rPr lang="fr-FR" sz="2400" dirty="0"/>
              <a:t>… </a:t>
            </a:r>
            <a:r>
              <a:rPr lang="fr-FR" sz="2400" dirty="0" err="1"/>
              <a:t>x</a:t>
            </a:r>
            <a:r>
              <a:rPr lang="fr-FR" sz="2400" baseline="-25000" dirty="0" err="1"/>
              <a:t>p+k</a:t>
            </a:r>
            <a:r>
              <a:rPr lang="fr-FR" sz="2400" dirty="0"/>
              <a:t>&gt; | </a:t>
            </a:r>
          </a:p>
          <a:p>
            <a:pPr lvl="1"/>
            <a:r>
              <a:rPr lang="fr-FR" sz="2400" dirty="0"/>
              <a:t>			&lt;x</a:t>
            </a:r>
            <a:r>
              <a:rPr lang="fr-FR" sz="2400" baseline="-25000" dirty="0"/>
              <a:t>1</a:t>
            </a:r>
            <a:r>
              <a:rPr lang="fr-FR" sz="2400" dirty="0"/>
              <a:t>, x</a:t>
            </a:r>
            <a:r>
              <a:rPr lang="fr-FR" sz="2400" baseline="-25000" dirty="0"/>
              <a:t>2</a:t>
            </a:r>
            <a:r>
              <a:rPr lang="fr-FR" sz="2400" dirty="0"/>
              <a:t>…</a:t>
            </a:r>
            <a:r>
              <a:rPr lang="fr-FR" sz="2400" dirty="0" err="1"/>
              <a:t>x</a:t>
            </a:r>
            <a:r>
              <a:rPr lang="fr-FR" sz="2400" baseline="-25000" dirty="0" err="1"/>
              <a:t>p</a:t>
            </a:r>
            <a:r>
              <a:rPr lang="fr-FR" sz="2400" dirty="0"/>
              <a:t>&gt; </a:t>
            </a:r>
            <a:r>
              <a:rPr lang="fr-FR" sz="2400" dirty="0">
                <a:cs typeface="Times New Roman" pitchFamily="18" charset="0"/>
                <a:sym typeface="Symbol" pitchFamily="18" charset="2"/>
              </a:rPr>
              <a:t></a:t>
            </a:r>
            <a:r>
              <a:rPr lang="fr-FR" sz="2400" dirty="0"/>
              <a:t> R   </a:t>
            </a:r>
            <a:r>
              <a:rPr lang="fr-FR" sz="2400" dirty="0">
                <a:sym typeface="Symbol" pitchFamily="18" charset="2"/>
              </a:rPr>
              <a:t>ET    &lt;</a:t>
            </a:r>
            <a:r>
              <a:rPr lang="fr-FR" sz="2400" dirty="0"/>
              <a:t>x</a:t>
            </a:r>
            <a:r>
              <a:rPr lang="fr-FR" sz="2400" baseline="-25000" dirty="0"/>
              <a:t>p+1</a:t>
            </a:r>
            <a:r>
              <a:rPr lang="fr-FR" sz="2400" dirty="0"/>
              <a:t>, x</a:t>
            </a:r>
            <a:r>
              <a:rPr lang="fr-FR" sz="2400" baseline="-25000" dirty="0"/>
              <a:t>p+2</a:t>
            </a:r>
            <a:r>
              <a:rPr lang="fr-FR" sz="2400" dirty="0"/>
              <a:t>… </a:t>
            </a:r>
            <a:r>
              <a:rPr lang="fr-FR" sz="2400" dirty="0" err="1"/>
              <a:t>x</a:t>
            </a:r>
            <a:r>
              <a:rPr lang="fr-FR" sz="2400" baseline="-25000" dirty="0" err="1"/>
              <a:t>p+k</a:t>
            </a:r>
            <a:r>
              <a:rPr lang="fr-FR" sz="2400" dirty="0"/>
              <a:t>&gt; </a:t>
            </a:r>
            <a:r>
              <a:rPr lang="fr-FR" sz="2400" dirty="0">
                <a:cs typeface="Times New Roman" pitchFamily="18" charset="0"/>
                <a:sym typeface="Symbol" pitchFamily="18" charset="2"/>
              </a:rPr>
              <a:t></a:t>
            </a:r>
            <a:r>
              <a:rPr lang="fr-FR" sz="2400" dirty="0"/>
              <a:t> S}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</a:endParaRPr>
          </a:p>
          <a:p>
            <a:pPr marL="342900" indent="-342900" eaLnBrk="1" hangingPunct="1">
              <a:buFont typeface="Wingdings" pitchFamily="2" charset="2"/>
              <a:buChar char="§"/>
            </a:pPr>
            <a:r>
              <a:rPr lang="en-US" sz="2000" b="1" dirty="0"/>
              <a:t>JOIN</a:t>
            </a:r>
            <a:r>
              <a:rPr lang="en-US" sz="2000" dirty="0"/>
              <a:t> : </a:t>
            </a:r>
            <a:r>
              <a:rPr lang="en-US" sz="2000" dirty="0" err="1"/>
              <a:t>similaire</a:t>
            </a:r>
            <a:r>
              <a:rPr lang="en-US" sz="2000" dirty="0"/>
              <a:t> à PRODUCT </a:t>
            </a:r>
            <a:r>
              <a:rPr lang="en-US" sz="2000" dirty="0" err="1"/>
              <a:t>sauf</a:t>
            </a:r>
            <a:r>
              <a:rPr lang="en-US" sz="2000" dirty="0"/>
              <a:t> que les tuples </a:t>
            </a:r>
            <a:r>
              <a:rPr lang="en-US" sz="2000" dirty="0" err="1"/>
              <a:t>fusionnés</a:t>
            </a:r>
            <a:r>
              <a:rPr lang="en-US" sz="2000" dirty="0"/>
              <a:t> </a:t>
            </a:r>
            <a:r>
              <a:rPr lang="en-US" sz="2000" dirty="0" err="1"/>
              <a:t>doivent</a:t>
            </a:r>
            <a:r>
              <a:rPr lang="en-US" sz="2000" dirty="0"/>
              <a:t> </a:t>
            </a:r>
            <a:r>
              <a:rPr lang="en-US" sz="2000" dirty="0" err="1"/>
              <a:t>satisfaire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condition </a:t>
            </a:r>
            <a:endParaRPr lang="en-US" kern="0" dirty="0"/>
          </a:p>
          <a:p>
            <a:pPr>
              <a:defRPr/>
            </a:pPr>
            <a:endParaRPr lang="fr-FR" sz="2000" dirty="0"/>
          </a:p>
          <a:p>
            <a:pPr>
              <a:defRPr/>
            </a:pPr>
            <a:r>
              <a:rPr lang="fr-FR" sz="2400" dirty="0"/>
              <a:t>La </a:t>
            </a:r>
            <a:r>
              <a:rPr lang="fr-FR" sz="2400" b="1" dirty="0"/>
              <a:t>jointure</a:t>
            </a:r>
            <a:r>
              <a:rPr lang="fr-FR" sz="2400" dirty="0"/>
              <a:t> de deux relations </a:t>
            </a:r>
            <a:r>
              <a:rPr lang="fr-FR" sz="2400" b="1" dirty="0"/>
              <a:t>R</a:t>
            </a:r>
            <a:r>
              <a:rPr lang="fr-FR" sz="2400" dirty="0"/>
              <a:t> et </a:t>
            </a:r>
            <a:r>
              <a:rPr lang="fr-FR" sz="2400" b="1" dirty="0"/>
              <a:t>S </a:t>
            </a:r>
            <a:r>
              <a:rPr lang="fr-FR" sz="2400" dirty="0"/>
              <a:t>selon une condition </a:t>
            </a:r>
            <a:r>
              <a:rPr lang="fr-FR" sz="2400" b="1" dirty="0"/>
              <a:t>C</a:t>
            </a:r>
            <a:r>
              <a:rPr lang="fr-FR" sz="2400" dirty="0"/>
              <a:t> est l'ensemble des </a:t>
            </a:r>
            <a:r>
              <a:rPr lang="fr-FR" sz="2400" dirty="0" err="1"/>
              <a:t>tuples</a:t>
            </a:r>
            <a:r>
              <a:rPr lang="fr-FR" sz="2400" dirty="0"/>
              <a:t> du produit cartésien de </a:t>
            </a:r>
            <a:r>
              <a:rPr lang="fr-FR" sz="2400" b="1" dirty="0"/>
              <a:t>R  et S </a:t>
            </a:r>
            <a:r>
              <a:rPr lang="fr-FR" sz="2400" dirty="0"/>
              <a:t>qui satisfont la condition de jointure </a:t>
            </a:r>
            <a:r>
              <a:rPr lang="fr-FR" sz="2400" b="1" dirty="0"/>
              <a:t>C</a:t>
            </a:r>
            <a:r>
              <a:rPr lang="fr-FR" sz="2400" dirty="0"/>
              <a:t>.</a:t>
            </a:r>
          </a:p>
          <a:p>
            <a:pPr>
              <a:defRPr/>
            </a:pPr>
            <a:r>
              <a:rPr lang="fr-FR" sz="2400" i="1" dirty="0"/>
              <a:t>		</a:t>
            </a:r>
            <a:r>
              <a:rPr lang="fr-FR" sz="2400" b="1" dirty="0"/>
              <a:t>JOIN(R,S , C) = RESTRICT(PRODUCT(R,S) , C)</a:t>
            </a:r>
            <a:endParaRPr lang="fr-FR" sz="1600" b="1" dirty="0"/>
          </a:p>
          <a:p>
            <a:pPr eaLnBrk="1" hangingPunct="1">
              <a:buNone/>
            </a:pPr>
            <a:endParaRPr lang="en-US" sz="2000" dirty="0"/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8894726" y="190896"/>
            <a:ext cx="554071" cy="8382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None/>
            </a:pPr>
            <a:r>
              <a:rPr lang="en-US" sz="1600" dirty="0"/>
              <a:t>A</a:t>
            </a:r>
          </a:p>
          <a:p>
            <a:pPr algn="ctr">
              <a:buNone/>
            </a:pPr>
            <a:r>
              <a:rPr lang="en-US" sz="1600" dirty="0"/>
              <a:t>B</a:t>
            </a:r>
          </a:p>
          <a:p>
            <a:pPr algn="ctr">
              <a:buNone/>
            </a:pPr>
            <a:r>
              <a:rPr lang="en-US" sz="1600" dirty="0"/>
              <a:t>C</a:t>
            </a: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10342526" y="252794"/>
            <a:ext cx="554071" cy="64294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None/>
            </a:pPr>
            <a:r>
              <a:rPr lang="en-US" sz="1600" dirty="0"/>
              <a:t>X</a:t>
            </a:r>
          </a:p>
          <a:p>
            <a:pPr algn="ctr">
              <a:buNone/>
            </a:pPr>
            <a:r>
              <a:rPr lang="en-US" sz="1600" dirty="0"/>
              <a:t>Y</a:t>
            </a: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9250779" y="1330484"/>
            <a:ext cx="1350582" cy="174308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None/>
            </a:pPr>
            <a:r>
              <a:rPr lang="en-US" sz="1600" dirty="0"/>
              <a:t>A   X  X’</a:t>
            </a:r>
          </a:p>
          <a:p>
            <a:pPr algn="ctr">
              <a:buNone/>
            </a:pPr>
            <a:r>
              <a:rPr lang="en-US" sz="1600" dirty="0"/>
              <a:t>A   Y  Y’</a:t>
            </a:r>
          </a:p>
          <a:p>
            <a:pPr algn="ctr">
              <a:buNone/>
            </a:pPr>
            <a:r>
              <a:rPr lang="en-US" sz="1600" dirty="0"/>
              <a:t>B   X  X’</a:t>
            </a:r>
          </a:p>
          <a:p>
            <a:pPr algn="ctr">
              <a:buNone/>
            </a:pPr>
            <a:r>
              <a:rPr lang="en-US" sz="1600" dirty="0"/>
              <a:t>B   Y  Y’</a:t>
            </a:r>
          </a:p>
          <a:p>
            <a:pPr algn="ctr">
              <a:buNone/>
            </a:pPr>
            <a:r>
              <a:rPr lang="en-US" sz="1600" dirty="0"/>
              <a:t>C   X  X’</a:t>
            </a:r>
          </a:p>
          <a:p>
            <a:pPr algn="ctr">
              <a:buNone/>
            </a:pPr>
            <a:r>
              <a:rPr lang="en-US" sz="1600" dirty="0"/>
              <a:t>C  Y  Y’</a:t>
            </a: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9417922" y="541644"/>
            <a:ext cx="13129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/>
              <a:t>Product</a:t>
            </a: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10714026" y="252794"/>
            <a:ext cx="554071" cy="64294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None/>
            </a:pPr>
            <a:r>
              <a:rPr lang="en-US" sz="1600" dirty="0"/>
              <a:t>X’</a:t>
            </a:r>
          </a:p>
          <a:p>
            <a:pPr algn="ctr">
              <a:buNone/>
            </a:pPr>
            <a:r>
              <a:rPr lang="en-US" sz="1600" dirty="0"/>
              <a:t>Y’</a:t>
            </a:r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>
            <a:off x="10029841" y="895736"/>
            <a:ext cx="0" cy="40120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buNone/>
            </a:pPr>
            <a:endParaRPr lang="fr-FR"/>
          </a:p>
        </p:txBody>
      </p:sp>
      <p:grpSp>
        <p:nvGrpSpPr>
          <p:cNvPr id="51" name="Groupe 50"/>
          <p:cNvGrpSpPr/>
          <p:nvPr/>
        </p:nvGrpSpPr>
        <p:grpSpPr>
          <a:xfrm>
            <a:off x="9926070" y="4068455"/>
            <a:ext cx="2362208" cy="2428892"/>
            <a:chOff x="5666176" y="4286256"/>
            <a:chExt cx="2362208" cy="2428892"/>
          </a:xfrm>
        </p:grpSpPr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7223514" y="4302147"/>
              <a:ext cx="804870" cy="912819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fr-FR"/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>
              <a:off x="7604514" y="4302148"/>
              <a:ext cx="0" cy="8382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fr-FR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5670930" y="4286273"/>
              <a:ext cx="785818" cy="92869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fr-FR"/>
            </a:p>
          </p:txBody>
        </p:sp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5666176" y="4286273"/>
              <a:ext cx="776175" cy="92948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600" dirty="0"/>
                <a:t>A1  B1</a:t>
              </a:r>
            </a:p>
            <a:p>
              <a:pPr>
                <a:buNone/>
              </a:pPr>
              <a:r>
                <a:rPr lang="en-US" sz="1600" dirty="0"/>
                <a:t>A2  B2</a:t>
              </a:r>
            </a:p>
            <a:p>
              <a:pPr>
                <a:buNone/>
              </a:pPr>
              <a:r>
                <a:rPr lang="en-US" sz="1600" dirty="0"/>
                <a:t>A3  B3</a:t>
              </a:r>
            </a:p>
          </p:txBody>
        </p:sp>
        <p:sp>
          <p:nvSpPr>
            <p:cNvPr id="56" name="Text Box 9"/>
            <p:cNvSpPr txBox="1">
              <a:spLocks noChangeArrowheads="1"/>
            </p:cNvSpPr>
            <p:nvPr/>
          </p:nvSpPr>
          <p:spPr bwMode="auto">
            <a:xfrm>
              <a:off x="7237813" y="4286256"/>
              <a:ext cx="785818" cy="92948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600" dirty="0"/>
                <a:t>B1  C1</a:t>
              </a:r>
            </a:p>
            <a:p>
              <a:pPr>
                <a:buNone/>
              </a:pPr>
              <a:r>
                <a:rPr lang="en-US" sz="1600" dirty="0"/>
                <a:t>B2  C2</a:t>
              </a:r>
            </a:p>
            <a:p>
              <a:pPr>
                <a:buNone/>
              </a:pPr>
              <a:r>
                <a:rPr lang="en-US" sz="1600" dirty="0"/>
                <a:t>B3  C3</a:t>
              </a:r>
            </a:p>
          </p:txBody>
        </p:sp>
        <p:sp>
          <p:nvSpPr>
            <p:cNvPr id="57" name="Line 11"/>
            <p:cNvSpPr>
              <a:spLocks noChangeShapeType="1"/>
            </p:cNvSpPr>
            <p:nvPr/>
          </p:nvSpPr>
          <p:spPr bwMode="auto">
            <a:xfrm>
              <a:off x="6000760" y="4286256"/>
              <a:ext cx="0" cy="83820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fr-FR"/>
            </a:p>
          </p:txBody>
        </p:sp>
        <p:grpSp>
          <p:nvGrpSpPr>
            <p:cNvPr id="58" name="Group 16"/>
            <p:cNvGrpSpPr>
              <a:grpSpLocks/>
            </p:cNvGrpSpPr>
            <p:nvPr/>
          </p:nvGrpSpPr>
          <p:grpSpPr bwMode="auto">
            <a:xfrm>
              <a:off x="6251966" y="5749948"/>
              <a:ext cx="1143000" cy="965200"/>
              <a:chOff x="2481" y="3082"/>
              <a:chExt cx="720" cy="608"/>
            </a:xfrm>
          </p:grpSpPr>
          <p:sp>
            <p:nvSpPr>
              <p:cNvPr id="61" name="Rectangle 4"/>
              <p:cNvSpPr>
                <a:spLocks noChangeArrowheads="1"/>
              </p:cNvSpPr>
              <p:nvPr/>
            </p:nvSpPr>
            <p:spPr bwMode="auto">
              <a:xfrm>
                <a:off x="2481" y="3082"/>
                <a:ext cx="720" cy="608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buNone/>
                </a:pPr>
                <a:endParaRPr lang="fr-FR"/>
              </a:p>
            </p:txBody>
          </p:sp>
          <p:sp>
            <p:nvSpPr>
              <p:cNvPr id="62" name="Text Box 10"/>
              <p:cNvSpPr txBox="1">
                <a:spLocks noChangeArrowheads="1"/>
              </p:cNvSpPr>
              <p:nvPr/>
            </p:nvSpPr>
            <p:spPr bwMode="auto">
              <a:xfrm>
                <a:off x="2481" y="3082"/>
                <a:ext cx="704" cy="586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sz="1600"/>
                  <a:t>A1  B1  C1</a:t>
                </a:r>
              </a:p>
              <a:p>
                <a:pPr>
                  <a:buNone/>
                </a:pPr>
                <a:r>
                  <a:rPr lang="en-US" sz="1600"/>
                  <a:t>A2  B2  C2</a:t>
                </a:r>
              </a:p>
              <a:p>
                <a:pPr>
                  <a:buNone/>
                </a:pPr>
                <a:r>
                  <a:rPr lang="en-US" sz="1600"/>
                  <a:t>A3  B3  C2</a:t>
                </a:r>
              </a:p>
            </p:txBody>
          </p:sp>
          <p:sp>
            <p:nvSpPr>
              <p:cNvPr id="63" name="Line 12"/>
              <p:cNvSpPr>
                <a:spLocks noChangeShapeType="1"/>
              </p:cNvSpPr>
              <p:nvPr/>
            </p:nvSpPr>
            <p:spPr bwMode="auto">
              <a:xfrm>
                <a:off x="2721" y="3082"/>
                <a:ext cx="0" cy="528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buNone/>
                </a:pPr>
                <a:endParaRPr lang="fr-FR"/>
              </a:p>
            </p:txBody>
          </p:sp>
          <p:sp>
            <p:nvSpPr>
              <p:cNvPr id="64" name="Line 13"/>
              <p:cNvSpPr>
                <a:spLocks noChangeShapeType="1"/>
              </p:cNvSpPr>
              <p:nvPr/>
            </p:nvSpPr>
            <p:spPr bwMode="auto">
              <a:xfrm>
                <a:off x="2920" y="3082"/>
                <a:ext cx="0" cy="528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buNone/>
                </a:pPr>
                <a:endParaRPr lang="fr-FR"/>
              </a:p>
            </p:txBody>
          </p:sp>
        </p:grpSp>
        <p:sp>
          <p:nvSpPr>
            <p:cNvPr id="59" name="Line 14"/>
            <p:cNvSpPr>
              <a:spLocks noChangeShapeType="1"/>
            </p:cNvSpPr>
            <p:nvPr/>
          </p:nvSpPr>
          <p:spPr bwMode="auto">
            <a:xfrm>
              <a:off x="6809176" y="5110178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buNone/>
              </a:pPr>
              <a:endParaRPr lang="fr-FR"/>
            </a:p>
          </p:txBody>
        </p:sp>
        <p:sp>
          <p:nvSpPr>
            <p:cNvPr id="60" name="Text Box 15"/>
            <p:cNvSpPr txBox="1">
              <a:spLocks noChangeArrowheads="1"/>
            </p:cNvSpPr>
            <p:nvPr/>
          </p:nvSpPr>
          <p:spPr bwMode="auto">
            <a:xfrm>
              <a:off x="6525549" y="4702742"/>
              <a:ext cx="569387" cy="369332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en-US" sz="1800"/>
                <a:t>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8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1222144" presetClass="entr" presetSubtype="257256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 autoUpdateAnimBg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137</a:t>
            </a:fld>
            <a:endParaRPr lang="en-US"/>
          </a:p>
        </p:txBody>
      </p:sp>
      <p:sp>
        <p:nvSpPr>
          <p:cNvPr id="31" name="Titre 2"/>
          <p:cNvSpPr txBox="1">
            <a:spLocks/>
          </p:cNvSpPr>
          <p:nvPr/>
        </p:nvSpPr>
        <p:spPr>
          <a:xfrm>
            <a:off x="457199" y="274638"/>
            <a:ext cx="11382911" cy="5616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/>
              <a:t>A vous : écrire des requêtes algébriques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9551" y="1031132"/>
            <a:ext cx="10814249" cy="557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Monotype Sorts" pitchFamily="2" charset="2"/>
              <a:buNone/>
              <a:defRPr/>
            </a:pPr>
            <a:r>
              <a:rPr lang="fr-FR" sz="2400" dirty="0"/>
              <a:t>Base de données de Vente par Correspondance </a:t>
            </a:r>
          </a:p>
          <a:p>
            <a:pPr marL="0" indent="0" defTabSz="355600" eaLnBrk="1" hangingPunct="1">
              <a:lnSpc>
                <a:spcPct val="150000"/>
              </a:lnSpc>
              <a:buClr>
                <a:srgbClr val="FF9933"/>
              </a:buClr>
              <a:buNone/>
              <a:defRPr/>
            </a:pPr>
            <a:r>
              <a:rPr lang="fr-FR" sz="1400" dirty="0">
                <a:latin typeface="Comic Sans MS" pitchFamily="66" charset="0"/>
              </a:rPr>
              <a:t>	</a:t>
            </a:r>
            <a:r>
              <a:rPr lang="fr-FR" sz="2400" b="1" dirty="0">
                <a:latin typeface="Courier New" pitchFamily="49" charset="0"/>
                <a:cs typeface="Times New Roman" pitchFamily="18" charset="0"/>
              </a:rPr>
              <a:t>Client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400" u="sng" dirty="0" err="1">
                <a:latin typeface="Courier New" pitchFamily="49" charset="0"/>
                <a:cs typeface="Times New Roman" pitchFamily="18" charset="0"/>
              </a:rPr>
              <a:t>noClient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nom, prénom, adresse)</a:t>
            </a:r>
          </a:p>
          <a:p>
            <a:pPr marL="0" indent="0" defTabSz="355600" eaLnBrk="1" hangingPunct="1">
              <a:lnSpc>
                <a:spcPct val="150000"/>
              </a:lnSpc>
              <a:buClr>
                <a:srgbClr val="FF9933"/>
              </a:buClr>
              <a:buNone/>
              <a:defRPr/>
            </a:pPr>
            <a:r>
              <a:rPr lang="fr-FR" sz="2400" b="1" dirty="0">
                <a:latin typeface="Courier New" pitchFamily="49" charset="0"/>
                <a:cs typeface="Times New Roman" pitchFamily="18" charset="0"/>
              </a:rPr>
              <a:t>	Produit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400" u="sng" dirty="0" err="1">
                <a:latin typeface="Courier New" pitchFamily="49" charset="0"/>
                <a:cs typeface="Times New Roman" pitchFamily="18" charset="0"/>
              </a:rPr>
              <a:t>noProduit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libellé, </a:t>
            </a:r>
            <a:r>
              <a:rPr lang="fr-FR" sz="2400" dirty="0" err="1">
                <a:latin typeface="Courier New" pitchFamily="49" charset="0"/>
                <a:cs typeface="Times New Roman" pitchFamily="18" charset="0"/>
              </a:rPr>
              <a:t>prixUnitaire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400" b="1" dirty="0">
                <a:latin typeface="Courier New" pitchFamily="49" charset="0"/>
                <a:cs typeface="Times New Roman" pitchFamily="18" charset="0"/>
              </a:rPr>
              <a:t>  Commande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400" u="sng" dirty="0" err="1">
                <a:latin typeface="Courier New" pitchFamily="49" charset="0"/>
                <a:cs typeface="Times New Roman" pitchFamily="18" charset="0"/>
              </a:rPr>
              <a:t>noCommande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</a:t>
            </a:r>
            <a:r>
              <a:rPr lang="fr-FR" sz="2400" i="1" dirty="0" err="1">
                <a:latin typeface="Courier New" pitchFamily="49" charset="0"/>
                <a:cs typeface="Times New Roman" pitchFamily="18" charset="0"/>
              </a:rPr>
              <a:t>noClient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</a:t>
            </a:r>
            <a:r>
              <a:rPr lang="fr-FR" sz="2400" dirty="0" err="1">
                <a:latin typeface="Courier New" pitchFamily="49" charset="0"/>
                <a:cs typeface="Times New Roman" pitchFamily="18" charset="0"/>
              </a:rPr>
              <a:t>dateCde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montant)</a:t>
            </a:r>
          </a:p>
          <a:p>
            <a:pPr eaLnBrk="1" hangingPunct="1">
              <a:lnSpc>
                <a:spcPct val="15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400" b="1" dirty="0">
                <a:latin typeface="Courier New" pitchFamily="49" charset="0"/>
                <a:cs typeface="Times New Roman" pitchFamily="18" charset="0"/>
              </a:rPr>
              <a:t>  </a:t>
            </a:r>
            <a:r>
              <a:rPr lang="fr-FR" sz="2400" b="1" dirty="0" err="1">
                <a:latin typeface="Courier New" pitchFamily="49" charset="0"/>
                <a:cs typeface="Times New Roman" pitchFamily="18" charset="0"/>
              </a:rPr>
              <a:t>LigneCommande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400" i="1" u="sng" dirty="0" err="1">
                <a:latin typeface="Courier New" pitchFamily="49" charset="0"/>
                <a:cs typeface="Times New Roman" pitchFamily="18" charset="0"/>
              </a:rPr>
              <a:t>NoCommande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</a:t>
            </a:r>
            <a:r>
              <a:rPr lang="fr-FR" sz="2400" i="1" u="sng" dirty="0" err="1">
                <a:latin typeface="Courier New" pitchFamily="49" charset="0"/>
                <a:cs typeface="Times New Roman" pitchFamily="18" charset="0"/>
              </a:rPr>
              <a:t>noProduit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quantité)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12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fr-FR" sz="1000" dirty="0">
              <a:latin typeface="Comic Sans MS" pitchFamily="66" charset="0"/>
            </a:endParaRP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2400" dirty="0"/>
              <a:t>1) Libellé et prix unitaire de chaque produit.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2400" dirty="0"/>
              <a:t>2) Libellé des produits dont le prix est inférieur à 50</a:t>
            </a:r>
            <a:r>
              <a:rPr lang="fr-FR" sz="2400" dirty="0">
                <a:cs typeface="Times New Roman" pitchFamily="18" charset="0"/>
              </a:rPr>
              <a:t>€.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2400" dirty="0">
                <a:cs typeface="Times New Roman" pitchFamily="18" charset="0"/>
              </a:rPr>
              <a:t>3) </a:t>
            </a:r>
            <a:r>
              <a:rPr lang="fr-FR" sz="2400" dirty="0"/>
              <a:t>Trouver les produits commandés en quantité supérieure à 10 (en une commande) et dont le prix dépasse 100</a:t>
            </a:r>
            <a:r>
              <a:rPr lang="fr-FR" sz="2400" dirty="0">
                <a:cs typeface="Times New Roman" pitchFamily="18" charset="0"/>
              </a:rPr>
              <a:t>€</a:t>
            </a:r>
            <a:r>
              <a:rPr lang="fr-FR" sz="2400" dirty="0"/>
              <a:t>. Afficher le numéro de chaque produit, son libellé ainsi que le numéro de la commande.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lang="fr-FR" sz="2400" dirty="0"/>
              <a:t>4) Numéro des produits qui n'ont pas été commandés.</a:t>
            </a:r>
          </a:p>
        </p:txBody>
      </p:sp>
    </p:spTree>
    <p:extLst>
      <p:ext uri="{BB962C8B-B14F-4D97-AF65-F5344CB8AC3E}">
        <p14:creationId xmlns:p14="http://schemas.microsoft.com/office/powerpoint/2010/main" val="2598684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53608" y="6435445"/>
            <a:ext cx="2743200" cy="365125"/>
          </a:xfrm>
        </p:spPr>
        <p:txBody>
          <a:bodyPr/>
          <a:lstStyle/>
          <a:p>
            <a:pPr>
              <a:defRPr/>
            </a:pPr>
            <a:fld id="{675AE082-66A5-45B0-AF4F-5FBB541CE0A3}" type="slidenum">
              <a:rPr lang="fr-FR"/>
              <a:pPr>
                <a:defRPr/>
              </a:pPr>
              <a:t>138</a:t>
            </a:fld>
            <a:endParaRPr lang="fr-FR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734" y="1267816"/>
            <a:ext cx="7882851" cy="5249715"/>
          </a:xfrm>
        </p:spPr>
        <p:txBody>
          <a:bodyPr>
            <a:noAutofit/>
          </a:bodyPr>
          <a:lstStyle/>
          <a:p>
            <a:pPr marL="381000" indent="-381000">
              <a:lnSpc>
                <a:spcPct val="130000"/>
              </a:lnSpc>
              <a:buNone/>
            </a:pPr>
            <a:r>
              <a:rPr lang="fr-FR" sz="1800" dirty="0"/>
              <a:t>Question 3 :  Trouver les produits commandés en quantité supérieure à 10 (en une commande) et dont le prix dépasse 100</a:t>
            </a:r>
            <a:r>
              <a:rPr lang="fr-FR" sz="1800" dirty="0">
                <a:cs typeface="Times New Roman" pitchFamily="18" charset="0"/>
              </a:rPr>
              <a:t>€</a:t>
            </a:r>
            <a:r>
              <a:rPr lang="fr-FR" sz="1800" dirty="0"/>
              <a:t>. Afficher le numéro de chaque produit, son libellé ainsi que le numéro de la commande.</a:t>
            </a:r>
            <a:endParaRPr lang="fr-FR" dirty="0"/>
          </a:p>
          <a:p>
            <a:pPr marL="381000" indent="-381000">
              <a:lnSpc>
                <a:spcPct val="130000"/>
              </a:lnSpc>
              <a:buNone/>
            </a:pPr>
            <a:r>
              <a:rPr lang="fr-FR" sz="2000" dirty="0"/>
              <a:t>Notons </a:t>
            </a:r>
            <a:r>
              <a:rPr lang="fr-FR" sz="2000" b="1" dirty="0"/>
              <a:t>Res</a:t>
            </a:r>
            <a:r>
              <a:rPr lang="fr-FR" sz="2000" dirty="0"/>
              <a:t> la relation résultat  </a:t>
            </a:r>
          </a:p>
          <a:p>
            <a:pPr marL="381000" indent="-381000">
              <a:lnSpc>
                <a:spcPct val="130000"/>
              </a:lnSpc>
              <a:buNone/>
            </a:pPr>
            <a:r>
              <a:rPr lang="fr-FR" sz="2000" dirty="0"/>
              <a:t>et R</a:t>
            </a:r>
            <a:r>
              <a:rPr lang="fr-FR" sz="2000" baseline="-25000" dirty="0"/>
              <a:t>1</a:t>
            </a:r>
            <a:r>
              <a:rPr lang="fr-FR" sz="2000" dirty="0"/>
              <a:t>, R</a:t>
            </a:r>
            <a:r>
              <a:rPr lang="fr-FR" sz="2000" baseline="-25000" dirty="0"/>
              <a:t>2</a:t>
            </a:r>
            <a:r>
              <a:rPr lang="fr-FR" sz="2000" dirty="0"/>
              <a:t>, R</a:t>
            </a:r>
            <a:r>
              <a:rPr lang="fr-FR" sz="2000" baseline="-25000" dirty="0"/>
              <a:t>3</a:t>
            </a:r>
            <a:r>
              <a:rPr lang="fr-FR" sz="2000" dirty="0"/>
              <a:t> des  relations intermédiaires</a:t>
            </a:r>
            <a:endParaRPr lang="fr-FR" dirty="0">
              <a:latin typeface="Times New Roman" pitchFamily="18" charset="0"/>
              <a:sym typeface="Symbol" pitchFamily="18" charset="2"/>
            </a:endParaRPr>
          </a:p>
          <a:p>
            <a:pPr marL="381000" indent="-381000">
              <a:lnSpc>
                <a:spcPct val="130000"/>
              </a:lnSpc>
              <a:buNone/>
            </a:pPr>
            <a:r>
              <a:rPr lang="fr-FR" sz="2400" dirty="0">
                <a:latin typeface="Times New Roman" pitchFamily="18" charset="0"/>
                <a:sym typeface="Symbol" pitchFamily="18" charset="2"/>
              </a:rPr>
              <a:t>R</a:t>
            </a:r>
            <a:r>
              <a:rPr lang="fr-FR" sz="2400" baseline="-25000" dirty="0">
                <a:latin typeface="Times New Roman" pitchFamily="18" charset="0"/>
                <a:sym typeface="Symbol" pitchFamily="18" charset="2"/>
              </a:rPr>
              <a:t>1</a:t>
            </a:r>
            <a:r>
              <a:rPr lang="fr-FR" sz="2400" dirty="0">
                <a:latin typeface="Times New Roman" pitchFamily="18" charset="0"/>
                <a:sym typeface="Symbol" pitchFamily="18" charset="2"/>
              </a:rPr>
              <a:t> = RESTRICT(</a:t>
            </a:r>
            <a:r>
              <a:rPr lang="fr-FR" sz="2400" dirty="0">
                <a:latin typeface="Times New Roman" pitchFamily="18" charset="0"/>
              </a:rPr>
              <a:t>Produit, prixUnitaire &gt; 100) </a:t>
            </a:r>
          </a:p>
          <a:p>
            <a:pPr marL="381000" indent="-381000">
              <a:lnSpc>
                <a:spcPct val="130000"/>
              </a:lnSpc>
              <a:buNone/>
            </a:pPr>
            <a:r>
              <a:rPr lang="fr-FR" sz="2400" dirty="0">
                <a:latin typeface="Times New Roman" pitchFamily="18" charset="0"/>
              </a:rPr>
              <a:t>R</a:t>
            </a:r>
            <a:r>
              <a:rPr lang="fr-FR" sz="2400" baseline="-25000" dirty="0">
                <a:latin typeface="Times New Roman" pitchFamily="18" charset="0"/>
              </a:rPr>
              <a:t>2</a:t>
            </a:r>
            <a:r>
              <a:rPr lang="fr-FR" sz="2400" dirty="0">
                <a:latin typeface="Times New Roman" pitchFamily="18" charset="0"/>
              </a:rPr>
              <a:t> = RESTRICT (</a:t>
            </a:r>
            <a:r>
              <a:rPr lang="fr-FR" sz="2400" dirty="0" err="1">
                <a:latin typeface="Times New Roman" pitchFamily="18" charset="0"/>
              </a:rPr>
              <a:t>LigneCommande</a:t>
            </a:r>
            <a:r>
              <a:rPr lang="fr-FR" sz="2400" dirty="0">
                <a:latin typeface="Times New Roman" pitchFamily="18" charset="0"/>
              </a:rPr>
              <a:t> , quantité &gt; 10)</a:t>
            </a:r>
          </a:p>
          <a:p>
            <a:pPr marL="381000" indent="-381000">
              <a:lnSpc>
                <a:spcPct val="130000"/>
              </a:lnSpc>
              <a:buNone/>
            </a:pPr>
            <a:r>
              <a:rPr lang="fr-FR" sz="2400" dirty="0">
                <a:latin typeface="Times New Roman" pitchFamily="18" charset="0"/>
                <a:sym typeface="Symbol" pitchFamily="18" charset="2"/>
              </a:rPr>
              <a:t>R</a:t>
            </a:r>
            <a:r>
              <a:rPr lang="fr-FR" sz="2400" baseline="-25000" dirty="0">
                <a:latin typeface="Times New Roman" pitchFamily="18" charset="0"/>
                <a:sym typeface="Symbol" pitchFamily="18" charset="2"/>
              </a:rPr>
              <a:t>3</a:t>
            </a:r>
            <a:r>
              <a:rPr lang="fr-FR" sz="2400" dirty="0">
                <a:latin typeface="Times New Roman" pitchFamily="18" charset="0"/>
                <a:sym typeface="Symbol" pitchFamily="18" charset="2"/>
              </a:rPr>
              <a:t> = JOIN(R1,R2)   %</a:t>
            </a:r>
            <a:r>
              <a:rPr lang="fr-FR" sz="1800" i="1" dirty="0">
                <a:latin typeface="Times New Roman" pitchFamily="18" charset="0"/>
                <a:sym typeface="Symbol" pitchFamily="18" charset="2"/>
              </a:rPr>
              <a:t>Condition implicite : R1.noProduit=R2.noProduit</a:t>
            </a:r>
            <a:endParaRPr lang="fr-FR" sz="2400" i="1" dirty="0">
              <a:latin typeface="Times New Roman" pitchFamily="18" charset="0"/>
              <a:sym typeface="Symbol" pitchFamily="18" charset="2"/>
            </a:endParaRPr>
          </a:p>
          <a:p>
            <a:pPr marL="381000" indent="-381000">
              <a:lnSpc>
                <a:spcPct val="130000"/>
              </a:lnSpc>
              <a:buNone/>
            </a:pPr>
            <a:r>
              <a:rPr lang="fr-FR" sz="2400" dirty="0">
                <a:latin typeface="Times New Roman" pitchFamily="18" charset="0"/>
              </a:rPr>
              <a:t>Res = PROJECT (R3 , noProduit,libellé,noCommande)</a:t>
            </a:r>
            <a:endParaRPr lang="fr-FR" sz="2400" b="1" u="sng" dirty="0"/>
          </a:p>
        </p:txBody>
      </p:sp>
      <p:grpSp>
        <p:nvGrpSpPr>
          <p:cNvPr id="63492" name="Group 4"/>
          <p:cNvGrpSpPr>
            <a:grpSpLocks/>
          </p:cNvGrpSpPr>
          <p:nvPr/>
        </p:nvGrpSpPr>
        <p:grpSpPr bwMode="auto">
          <a:xfrm>
            <a:off x="7965529" y="845939"/>
            <a:ext cx="3253894" cy="5026091"/>
            <a:chOff x="1776" y="1069"/>
            <a:chExt cx="1780" cy="2832"/>
          </a:xfrm>
        </p:grpSpPr>
        <p:sp>
          <p:nvSpPr>
            <p:cNvPr id="63494" name="Line 5"/>
            <p:cNvSpPr>
              <a:spLocks noChangeShapeType="1"/>
            </p:cNvSpPr>
            <p:nvPr/>
          </p:nvSpPr>
          <p:spPr bwMode="auto">
            <a:xfrm flipV="1">
              <a:off x="2455" y="2246"/>
              <a:ext cx="0" cy="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495" name="Line 6"/>
            <p:cNvSpPr>
              <a:spLocks noChangeShapeType="1"/>
            </p:cNvSpPr>
            <p:nvPr/>
          </p:nvSpPr>
          <p:spPr bwMode="auto">
            <a:xfrm flipV="1">
              <a:off x="2141" y="2559"/>
              <a:ext cx="125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496" name="Line 7"/>
            <p:cNvSpPr>
              <a:spLocks noChangeShapeType="1"/>
            </p:cNvSpPr>
            <p:nvPr/>
          </p:nvSpPr>
          <p:spPr bwMode="auto">
            <a:xfrm flipH="1" flipV="1">
              <a:off x="2643" y="2559"/>
              <a:ext cx="95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497" name="Text Box 8"/>
            <p:cNvSpPr txBox="1">
              <a:spLocks noChangeArrowheads="1"/>
            </p:cNvSpPr>
            <p:nvPr/>
          </p:nvSpPr>
          <p:spPr bwMode="auto">
            <a:xfrm>
              <a:off x="1968" y="2721"/>
              <a:ext cx="22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2000"/>
                <a:t>R</a:t>
              </a:r>
              <a:r>
                <a:rPr lang="fr-FR" sz="2000" baseline="-25000"/>
                <a:t>1</a:t>
              </a:r>
              <a:endParaRPr lang="fr-FR" sz="2000"/>
            </a:p>
          </p:txBody>
        </p:sp>
        <p:sp>
          <p:nvSpPr>
            <p:cNvPr id="63498" name="Text Box 9"/>
            <p:cNvSpPr txBox="1">
              <a:spLocks noChangeArrowheads="1"/>
            </p:cNvSpPr>
            <p:nvPr/>
          </p:nvSpPr>
          <p:spPr bwMode="auto">
            <a:xfrm>
              <a:off x="2776" y="2667"/>
              <a:ext cx="22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2000"/>
                <a:t>R</a:t>
              </a:r>
              <a:r>
                <a:rPr lang="fr-FR" sz="2000" baseline="-25000"/>
                <a:t>2</a:t>
              </a:r>
              <a:endParaRPr lang="fr-FR" sz="2000"/>
            </a:p>
          </p:txBody>
        </p:sp>
        <p:sp>
          <p:nvSpPr>
            <p:cNvPr id="63499" name="Text Box 10"/>
            <p:cNvSpPr txBox="1">
              <a:spLocks noChangeArrowheads="1"/>
            </p:cNvSpPr>
            <p:nvPr/>
          </p:nvSpPr>
          <p:spPr bwMode="auto">
            <a:xfrm>
              <a:off x="2347" y="1981"/>
              <a:ext cx="22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2000"/>
                <a:t>R</a:t>
              </a:r>
              <a:r>
                <a:rPr lang="fr-FR" sz="2000" baseline="-25000"/>
                <a:t>3</a:t>
              </a:r>
              <a:endParaRPr lang="fr-FR" sz="2000"/>
            </a:p>
          </p:txBody>
        </p:sp>
        <p:sp>
          <p:nvSpPr>
            <p:cNvPr id="63500" name="AutoShape 11"/>
            <p:cNvSpPr>
              <a:spLocks noChangeArrowheads="1"/>
            </p:cNvSpPr>
            <p:nvPr/>
          </p:nvSpPr>
          <p:spPr bwMode="auto">
            <a:xfrm rot="-5400000">
              <a:off x="2361" y="2277"/>
              <a:ext cx="187" cy="377"/>
            </a:xfrm>
            <a:prstGeom prst="flowChartCollat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01" name="Line 12"/>
            <p:cNvSpPr>
              <a:spLocks noChangeShapeType="1"/>
            </p:cNvSpPr>
            <p:nvPr/>
          </p:nvSpPr>
          <p:spPr bwMode="auto">
            <a:xfrm flipH="1" flipV="1">
              <a:off x="2861" y="3342"/>
              <a:ext cx="0" cy="3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02" name="Line 13"/>
            <p:cNvSpPr>
              <a:spLocks noChangeShapeType="1"/>
            </p:cNvSpPr>
            <p:nvPr/>
          </p:nvSpPr>
          <p:spPr bwMode="auto">
            <a:xfrm>
              <a:off x="2592" y="3017"/>
              <a:ext cx="576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03" name="Line 14"/>
            <p:cNvSpPr>
              <a:spLocks noChangeShapeType="1"/>
            </p:cNvSpPr>
            <p:nvPr/>
          </p:nvSpPr>
          <p:spPr bwMode="auto">
            <a:xfrm flipH="1">
              <a:off x="2587" y="3283"/>
              <a:ext cx="547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04" name="Line 15"/>
            <p:cNvSpPr>
              <a:spLocks noChangeShapeType="1"/>
            </p:cNvSpPr>
            <p:nvPr/>
          </p:nvSpPr>
          <p:spPr bwMode="auto">
            <a:xfrm>
              <a:off x="2579" y="3017"/>
              <a:ext cx="6" cy="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05" name="Line 16"/>
            <p:cNvSpPr>
              <a:spLocks noChangeShapeType="1"/>
            </p:cNvSpPr>
            <p:nvPr/>
          </p:nvSpPr>
          <p:spPr bwMode="auto">
            <a:xfrm>
              <a:off x="3163" y="3101"/>
              <a:ext cx="5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06" name="Line 17"/>
            <p:cNvSpPr>
              <a:spLocks noChangeShapeType="1"/>
            </p:cNvSpPr>
            <p:nvPr/>
          </p:nvSpPr>
          <p:spPr bwMode="auto">
            <a:xfrm flipV="1">
              <a:off x="2880" y="287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07" name="Text Box 18"/>
            <p:cNvSpPr txBox="1">
              <a:spLocks noChangeArrowheads="1"/>
            </p:cNvSpPr>
            <p:nvPr/>
          </p:nvSpPr>
          <p:spPr bwMode="auto">
            <a:xfrm>
              <a:off x="2479" y="3676"/>
              <a:ext cx="1077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2000" b="1" dirty="0"/>
                <a:t>LigneCommande</a:t>
              </a:r>
            </a:p>
          </p:txBody>
        </p:sp>
        <p:sp>
          <p:nvSpPr>
            <p:cNvPr id="63508" name="Text Box 19"/>
            <p:cNvSpPr txBox="1">
              <a:spLocks noChangeArrowheads="1"/>
            </p:cNvSpPr>
            <p:nvPr/>
          </p:nvSpPr>
          <p:spPr bwMode="auto">
            <a:xfrm>
              <a:off x="1776" y="3103"/>
              <a:ext cx="7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ym typeface="Symbol" pitchFamily="18" charset="2"/>
                </a:rPr>
                <a:t>prixU &gt; 100</a:t>
              </a:r>
            </a:p>
          </p:txBody>
        </p:sp>
        <p:sp>
          <p:nvSpPr>
            <p:cNvPr id="63509" name="Line 20"/>
            <p:cNvSpPr>
              <a:spLocks noChangeShapeType="1"/>
            </p:cNvSpPr>
            <p:nvPr/>
          </p:nvSpPr>
          <p:spPr bwMode="auto">
            <a:xfrm flipH="1" flipV="1">
              <a:off x="2045" y="3322"/>
              <a:ext cx="0" cy="3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10" name="Line 21"/>
            <p:cNvSpPr>
              <a:spLocks noChangeShapeType="1"/>
            </p:cNvSpPr>
            <p:nvPr/>
          </p:nvSpPr>
          <p:spPr bwMode="auto">
            <a:xfrm>
              <a:off x="1776" y="3072"/>
              <a:ext cx="576" cy="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11" name="Line 22"/>
            <p:cNvSpPr>
              <a:spLocks noChangeShapeType="1"/>
            </p:cNvSpPr>
            <p:nvPr/>
          </p:nvSpPr>
          <p:spPr bwMode="auto">
            <a:xfrm flipH="1">
              <a:off x="1776" y="3283"/>
              <a:ext cx="576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12" name="Line 23"/>
            <p:cNvSpPr>
              <a:spLocks noChangeShapeType="1"/>
            </p:cNvSpPr>
            <p:nvPr/>
          </p:nvSpPr>
          <p:spPr bwMode="auto">
            <a:xfrm>
              <a:off x="1776" y="307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13" name="Line 24"/>
            <p:cNvSpPr>
              <a:spLocks noChangeShapeType="1"/>
            </p:cNvSpPr>
            <p:nvPr/>
          </p:nvSpPr>
          <p:spPr bwMode="auto">
            <a:xfrm>
              <a:off x="2352" y="312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14" name="Line 25"/>
            <p:cNvSpPr>
              <a:spLocks noChangeShapeType="1"/>
            </p:cNvSpPr>
            <p:nvPr/>
          </p:nvSpPr>
          <p:spPr bwMode="auto">
            <a:xfrm flipV="1">
              <a:off x="2064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15" name="Text Box 26"/>
            <p:cNvSpPr txBox="1">
              <a:spLocks noChangeArrowheads="1"/>
            </p:cNvSpPr>
            <p:nvPr/>
          </p:nvSpPr>
          <p:spPr bwMode="auto">
            <a:xfrm>
              <a:off x="1776" y="3676"/>
              <a:ext cx="532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2000" b="1"/>
                <a:t>Produit</a:t>
              </a:r>
            </a:p>
          </p:txBody>
        </p:sp>
        <p:sp>
          <p:nvSpPr>
            <p:cNvPr id="63516" name="Line 27"/>
            <p:cNvSpPr>
              <a:spLocks noChangeShapeType="1"/>
            </p:cNvSpPr>
            <p:nvPr/>
          </p:nvSpPr>
          <p:spPr bwMode="auto">
            <a:xfrm flipV="1">
              <a:off x="2446" y="129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17" name="Line 28"/>
            <p:cNvSpPr>
              <a:spLocks noChangeShapeType="1"/>
            </p:cNvSpPr>
            <p:nvPr/>
          </p:nvSpPr>
          <p:spPr bwMode="auto">
            <a:xfrm flipH="1" flipV="1">
              <a:off x="2448" y="172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3518" name="Text Box 29"/>
            <p:cNvSpPr txBox="1">
              <a:spLocks noChangeArrowheads="1"/>
            </p:cNvSpPr>
            <p:nvPr/>
          </p:nvSpPr>
          <p:spPr bwMode="auto">
            <a:xfrm>
              <a:off x="1872" y="1516"/>
              <a:ext cx="144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dirty="0" err="1">
                  <a:sym typeface="Symbol" pitchFamily="18" charset="2"/>
                </a:rPr>
                <a:t>numProd,libellé,pu,date</a:t>
              </a:r>
              <a:endParaRPr lang="fr-FR" dirty="0">
                <a:sym typeface="Symbol" pitchFamily="18" charset="2"/>
              </a:endParaRPr>
            </a:p>
          </p:txBody>
        </p:sp>
        <p:sp>
          <p:nvSpPr>
            <p:cNvPr id="63519" name="Text Box 30"/>
            <p:cNvSpPr txBox="1">
              <a:spLocks noChangeArrowheads="1"/>
            </p:cNvSpPr>
            <p:nvPr/>
          </p:nvSpPr>
          <p:spPr bwMode="auto">
            <a:xfrm>
              <a:off x="2350" y="1069"/>
              <a:ext cx="305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2000" b="1"/>
                <a:t>Res</a:t>
              </a:r>
              <a:endParaRPr lang="fr-FR" sz="3200" b="1"/>
            </a:p>
          </p:txBody>
        </p:sp>
        <p:grpSp>
          <p:nvGrpSpPr>
            <p:cNvPr id="63520" name="Group 31"/>
            <p:cNvGrpSpPr>
              <a:grpSpLocks/>
            </p:cNvGrpSpPr>
            <p:nvPr/>
          </p:nvGrpSpPr>
          <p:grpSpPr bwMode="auto">
            <a:xfrm>
              <a:off x="1776" y="1488"/>
              <a:ext cx="1584" cy="240"/>
              <a:chOff x="2976" y="3216"/>
              <a:chExt cx="672" cy="240"/>
            </a:xfrm>
          </p:grpSpPr>
          <p:sp>
            <p:nvSpPr>
              <p:cNvPr id="63522" name="Line 32"/>
              <p:cNvSpPr>
                <a:spLocks noChangeShapeType="1"/>
              </p:cNvSpPr>
              <p:nvPr/>
            </p:nvSpPr>
            <p:spPr bwMode="auto">
              <a:xfrm>
                <a:off x="3072" y="3216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3523" name="Line 33"/>
              <p:cNvSpPr>
                <a:spLocks noChangeShapeType="1"/>
              </p:cNvSpPr>
              <p:nvPr/>
            </p:nvSpPr>
            <p:spPr bwMode="auto">
              <a:xfrm>
                <a:off x="2976" y="3456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3524" name="Line 34"/>
              <p:cNvSpPr>
                <a:spLocks noChangeShapeType="1"/>
              </p:cNvSpPr>
              <p:nvPr/>
            </p:nvSpPr>
            <p:spPr bwMode="auto">
              <a:xfrm flipH="1">
                <a:off x="2976" y="3216"/>
                <a:ext cx="9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3525" name="Line 35"/>
              <p:cNvSpPr>
                <a:spLocks noChangeShapeType="1"/>
              </p:cNvSpPr>
              <p:nvPr/>
            </p:nvSpPr>
            <p:spPr bwMode="auto">
              <a:xfrm>
                <a:off x="3552" y="3216"/>
                <a:ext cx="9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63521" name="Text Box 36"/>
            <p:cNvSpPr txBox="1">
              <a:spLocks noChangeArrowheads="1"/>
            </p:cNvSpPr>
            <p:nvPr/>
          </p:nvSpPr>
          <p:spPr bwMode="auto">
            <a:xfrm>
              <a:off x="2569" y="3113"/>
              <a:ext cx="72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/>
              <a:r>
                <a:rPr lang="fr-FR" sz="1400">
                  <a:sym typeface="Symbol" pitchFamily="18" charset="2"/>
                </a:rPr>
                <a:t>quantité &gt; 10</a:t>
              </a:r>
            </a:p>
          </p:txBody>
        </p:sp>
      </p:grpSp>
      <p:sp>
        <p:nvSpPr>
          <p:cNvPr id="63493" name="Text Box 38"/>
          <p:cNvSpPr txBox="1">
            <a:spLocks noChangeArrowheads="1"/>
          </p:cNvSpPr>
          <p:nvPr/>
        </p:nvSpPr>
        <p:spPr bwMode="auto">
          <a:xfrm>
            <a:off x="440683" y="386320"/>
            <a:ext cx="6485878" cy="6463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3600" b="1">
                <a:latin typeface="Garamond" pitchFamily="18" charset="0"/>
              </a:rPr>
              <a:t>Exemple de requête algébrique</a:t>
            </a:r>
          </a:p>
        </p:txBody>
      </p:sp>
    </p:spTree>
    <p:extLst>
      <p:ext uri="{BB962C8B-B14F-4D97-AF65-F5344CB8AC3E}">
        <p14:creationId xmlns:p14="http://schemas.microsoft.com/office/powerpoint/2010/main" val="32896530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671676" y="1052736"/>
            <a:ext cx="10806962" cy="5904656"/>
          </a:xfrm>
        </p:spPr>
        <p:txBody>
          <a:bodyPr>
            <a:normAutofit/>
          </a:bodyPr>
          <a:lstStyle/>
          <a:p>
            <a:pPr eaLnBrk="1" hangingPunct="1">
              <a:lnSpc>
                <a:spcPct val="140000"/>
              </a:lnSpc>
            </a:pPr>
            <a:r>
              <a:rPr lang="fr-FR" sz="2400" dirty="0"/>
              <a:t>Les requêtes SQL dans les SGBDR sont transformées en requêtes algébriques </a:t>
            </a:r>
          </a:p>
          <a:p>
            <a:pPr eaLnBrk="1" hangingPunct="1">
              <a:lnSpc>
                <a:spcPct val="140000"/>
              </a:lnSpc>
              <a:buFontTx/>
              <a:buChar char="•"/>
            </a:pPr>
            <a:r>
              <a:rPr lang="fr-FR" sz="2400" dirty="0"/>
              <a:t>Il suffit de programmer 5 opérateurs : </a:t>
            </a:r>
            <a:r>
              <a:rPr lang="fr-FR" cap="small" dirty="0" err="1"/>
              <a:t>project</a:t>
            </a:r>
            <a:r>
              <a:rPr lang="fr-FR" cap="small" dirty="0"/>
              <a:t>, </a:t>
            </a:r>
            <a:r>
              <a:rPr lang="fr-FR" cap="small" dirty="0" err="1"/>
              <a:t>restrict</a:t>
            </a:r>
            <a:r>
              <a:rPr lang="fr-FR" cap="small" dirty="0"/>
              <a:t>, </a:t>
            </a:r>
            <a:r>
              <a:rPr lang="fr-FR" cap="small" dirty="0" err="1"/>
              <a:t>product</a:t>
            </a:r>
            <a:r>
              <a:rPr lang="fr-FR" cap="small" dirty="0"/>
              <a:t>, union, </a:t>
            </a:r>
            <a:r>
              <a:rPr lang="fr-FR" cap="small" dirty="0" err="1"/>
              <a:t>diff</a:t>
            </a:r>
            <a:endParaRPr lang="fr-FR" sz="2400" cap="small" dirty="0"/>
          </a:p>
          <a:p>
            <a:pPr lvl="1" eaLnBrk="1" hangingPunct="1">
              <a:lnSpc>
                <a:spcPct val="140000"/>
              </a:lnSpc>
              <a:buFontTx/>
              <a:buChar char="•"/>
            </a:pPr>
            <a:r>
              <a:rPr lang="fr-FR" sz="2000" dirty="0"/>
              <a:t>Les autres peuvent se définir en fonction de ces cinq opérateurs </a:t>
            </a:r>
            <a:r>
              <a:rPr lang="fr-FR" sz="2000" cap="small" dirty="0"/>
              <a:t>(INTERSECT, JOIN)</a:t>
            </a:r>
          </a:p>
          <a:p>
            <a:pPr eaLnBrk="1" hangingPunct="1">
              <a:lnSpc>
                <a:spcPct val="140000"/>
              </a:lnSpc>
            </a:pPr>
            <a:r>
              <a:rPr lang="fr-FR" sz="2400" dirty="0">
                <a:cs typeface="Times New Roman" pitchFamily="18" charset="0"/>
              </a:rPr>
              <a:t>Quelques propriétés utiles pour l’</a:t>
            </a:r>
            <a:r>
              <a:rPr lang="fr-FR" sz="2400" b="1" dirty="0">
                <a:cs typeface="Times New Roman" pitchFamily="18" charset="0"/>
              </a:rPr>
              <a:t>optimisation</a:t>
            </a:r>
            <a:r>
              <a:rPr lang="fr-FR" sz="2400" dirty="0">
                <a:cs typeface="Times New Roman" pitchFamily="18" charset="0"/>
              </a:rPr>
              <a:t> de requêtes </a:t>
            </a:r>
          </a:p>
          <a:p>
            <a:pPr marL="800100" lvl="2" indent="0">
              <a:lnSpc>
                <a:spcPct val="140000"/>
              </a:lnSpc>
              <a:buNone/>
            </a:pPr>
            <a:r>
              <a:rPr lang="fr-FR" sz="2400" dirty="0">
                <a:latin typeface="Garamond" pitchFamily="18" charset="0"/>
                <a:cs typeface="Times New Roman" pitchFamily="18" charset="0"/>
                <a:sym typeface="Symbol" pitchFamily="18" charset="2"/>
              </a:rPr>
              <a:t>RESTRICT(R, c1 ET c2) =RESTRICT(RESTRICT(R,c2), c1))</a:t>
            </a:r>
          </a:p>
          <a:p>
            <a:pPr marL="800100" lvl="2" indent="0">
              <a:lnSpc>
                <a:spcPct val="140000"/>
              </a:lnSpc>
              <a:buNone/>
            </a:pPr>
            <a:r>
              <a:rPr lang="fr-FR" sz="2400" dirty="0">
                <a:latin typeface="Garamond" pitchFamily="18" charset="0"/>
                <a:cs typeface="Times New Roman" pitchFamily="18" charset="0"/>
                <a:sym typeface="Symbol" pitchFamily="18" charset="2"/>
              </a:rPr>
              <a:t>RESTRICT(RESTRICT(R,c2), c1)) </a:t>
            </a:r>
            <a:r>
              <a:rPr lang="fr-FR" sz="2400" dirty="0">
                <a:latin typeface="Garamond" pitchFamily="18" charset="0"/>
                <a:sym typeface="Symbol" pitchFamily="18" charset="2"/>
              </a:rPr>
              <a:t>= </a:t>
            </a:r>
            <a:r>
              <a:rPr lang="fr-FR" sz="2400" dirty="0">
                <a:latin typeface="Garamond" pitchFamily="18" charset="0"/>
                <a:cs typeface="Times New Roman" pitchFamily="18" charset="0"/>
                <a:sym typeface="Symbol" pitchFamily="18" charset="2"/>
              </a:rPr>
              <a:t>RESTRICT(RESTRICT(R,c1), c2))</a:t>
            </a:r>
            <a:endParaRPr lang="fr-FR" sz="2400" dirty="0">
              <a:latin typeface="Garamond" pitchFamily="18" charset="0"/>
            </a:endParaRPr>
          </a:p>
          <a:p>
            <a:pPr marL="800100" lvl="2" indent="0">
              <a:lnSpc>
                <a:spcPct val="140000"/>
              </a:lnSpc>
              <a:buNone/>
            </a:pPr>
            <a:r>
              <a:rPr lang="fr-FR" sz="2400" dirty="0">
                <a:latin typeface="Garamond" pitchFamily="18" charset="0"/>
                <a:sym typeface="Symbol" pitchFamily="18" charset="2"/>
              </a:rPr>
              <a:t>PROJECT(PROJECT(R,liste1),liste2) = PROJECT(R,liste2) si liste2  liste1</a:t>
            </a:r>
          </a:p>
          <a:p>
            <a:pPr marL="800100" lvl="2" indent="0">
              <a:lnSpc>
                <a:spcPct val="140000"/>
              </a:lnSpc>
              <a:buNone/>
            </a:pPr>
            <a:r>
              <a:rPr lang="fr-FR" sz="2400" dirty="0">
                <a:latin typeface="Garamond" pitchFamily="18" charset="0"/>
                <a:sym typeface="Symbol" pitchFamily="18" charset="2"/>
              </a:rPr>
              <a:t>JOIN(</a:t>
            </a:r>
            <a:r>
              <a:rPr lang="fr-FR" sz="2400" dirty="0" err="1">
                <a:latin typeface="Garamond" pitchFamily="18" charset="0"/>
                <a:sym typeface="Symbol" pitchFamily="18" charset="2"/>
              </a:rPr>
              <a:t>R,S,c</a:t>
            </a:r>
            <a:r>
              <a:rPr lang="fr-FR" sz="2400" dirty="0">
                <a:latin typeface="Garamond" pitchFamily="18" charset="0"/>
                <a:sym typeface="Symbol" pitchFamily="18" charset="2"/>
              </a:rPr>
              <a:t>) = JOIN(</a:t>
            </a:r>
            <a:r>
              <a:rPr lang="fr-FR" sz="2400" dirty="0" err="1">
                <a:latin typeface="Garamond" pitchFamily="18" charset="0"/>
                <a:sym typeface="Symbol" pitchFamily="18" charset="2"/>
              </a:rPr>
              <a:t>S,R,c</a:t>
            </a:r>
            <a:r>
              <a:rPr lang="fr-FR" sz="2400" dirty="0">
                <a:latin typeface="Garamond" pitchFamily="18" charset="0"/>
                <a:sym typeface="Symbol" pitchFamily="18" charset="2"/>
              </a:rPr>
              <a:t>)</a:t>
            </a:r>
          </a:p>
          <a:p>
            <a:pPr marL="800100" lvl="2" indent="0">
              <a:lnSpc>
                <a:spcPct val="140000"/>
              </a:lnSpc>
              <a:buNone/>
            </a:pPr>
            <a:r>
              <a:rPr lang="fr-FR" sz="2400" dirty="0">
                <a:latin typeface="Garamond" pitchFamily="18" charset="0"/>
                <a:sym typeface="Symbol" pitchFamily="18" charset="2"/>
              </a:rPr>
              <a:t>JOIN(JOIN(R,S,c1),T,c2) = JOIN(R,JOIN(S,T,c2),c1)</a:t>
            </a:r>
          </a:p>
          <a:p>
            <a:pPr>
              <a:lnSpc>
                <a:spcPct val="130000"/>
              </a:lnSpc>
              <a:buClr>
                <a:schemeClr val="bg2"/>
              </a:buClr>
              <a:buSzPct val="75000"/>
              <a:buNone/>
            </a:pPr>
            <a:endParaRPr lang="fr-FR" dirty="0">
              <a:cs typeface="Times New Roman" pitchFamily="18" charset="0"/>
            </a:endParaRPr>
          </a:p>
          <a:p>
            <a:pPr eaLnBrk="1" hangingPunct="1">
              <a:lnSpc>
                <a:spcPct val="140000"/>
              </a:lnSpc>
              <a:buFontTx/>
              <a:buChar char="•"/>
            </a:pPr>
            <a:endParaRPr lang="fr-FR" dirty="0">
              <a:cs typeface="Times New Roman" pitchFamily="18" charset="0"/>
            </a:endParaRPr>
          </a:p>
          <a:p>
            <a:endParaRPr lang="fr-FR" sz="32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505837" y="116632"/>
            <a:ext cx="10564239" cy="922114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Algèbre relationnelle et évaluation de requêtes dans les SGBD</a:t>
            </a:r>
          </a:p>
        </p:txBody>
      </p:sp>
    </p:spTree>
    <p:extLst>
      <p:ext uri="{BB962C8B-B14F-4D97-AF65-F5344CB8AC3E}">
        <p14:creationId xmlns:p14="http://schemas.microsoft.com/office/powerpoint/2010/main" val="90387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D3189F-81E4-42FC-A340-A5F7721B81D2}" type="slidenum">
              <a:rPr lang="fr-FR"/>
              <a:pPr>
                <a:defRPr/>
              </a:pPr>
              <a:t>14</a:t>
            </a:fld>
            <a:endParaRPr lang="fr-FR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12944" y="228600"/>
            <a:ext cx="8064896" cy="762000"/>
          </a:xfrm>
          <a:ln>
            <a:solidFill>
              <a:schemeClr val="tx1"/>
            </a:solidFill>
          </a:ln>
        </p:spPr>
        <p:txBody>
          <a:bodyPr/>
          <a:lstStyle/>
          <a:p>
            <a:pPr algn="l" eaLnBrk="1" hangingPunct="1"/>
            <a:r>
              <a:rPr lang="fr-FR" sz="2800" dirty="0">
                <a:latin typeface="Times New Roman" pitchFamily="18" charset="0"/>
                <a:cs typeface="Times New Roman" pitchFamily="18" charset="0"/>
              </a:rPr>
              <a:t>BD Vente Par Correspondance</a:t>
            </a:r>
            <a:endParaRPr lang="fr-FR" sz="2800" dirty="0">
              <a:solidFill>
                <a:schemeClr val="accent2"/>
              </a:solidFill>
              <a:latin typeface="Garamond" pitchFamily="18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400" y="1524000"/>
            <a:ext cx="8458200" cy="5029200"/>
          </a:xfrm>
        </p:spPr>
        <p:txBody>
          <a:bodyPr/>
          <a:lstStyle/>
          <a:p>
            <a:pPr marL="0" indent="0">
              <a:lnSpc>
                <a:spcPct val="150000"/>
              </a:lnSpc>
              <a:buClr>
                <a:srgbClr val="FF9933"/>
              </a:buClr>
              <a:buNone/>
              <a:defRPr/>
            </a:pPr>
            <a:r>
              <a:rPr lang="fr-FR" sz="2000" b="1" dirty="0">
                <a:latin typeface="Courier New" pitchFamily="49" charset="0"/>
                <a:cs typeface="Times New Roman" pitchFamily="18" charset="0"/>
              </a:rPr>
              <a:t>Client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noClient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, nom, prénom, adresse)</a:t>
            </a:r>
          </a:p>
          <a:p>
            <a:pPr marL="0" indent="0">
              <a:lnSpc>
                <a:spcPct val="150000"/>
              </a:lnSpc>
              <a:buClr>
                <a:srgbClr val="FF9933"/>
              </a:buClr>
              <a:buNone/>
              <a:defRPr/>
            </a:pPr>
            <a:r>
              <a:rPr lang="fr-FR" sz="2000" b="1" dirty="0">
                <a:latin typeface="Courier New" pitchFamily="49" charset="0"/>
                <a:cs typeface="Times New Roman" pitchFamily="18" charset="0"/>
              </a:rPr>
              <a:t>Produit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noProduit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, libellé, 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prixUnitaire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b="1" dirty="0">
                <a:latin typeface="Courier New" pitchFamily="49" charset="0"/>
                <a:cs typeface="Times New Roman" pitchFamily="18" charset="0"/>
              </a:rPr>
              <a:t>Commande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noCommande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, 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noClient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, date, montant)</a:t>
            </a:r>
          </a:p>
          <a:p>
            <a:pPr eaLnBrk="1" hangingPunct="1">
              <a:lnSpc>
                <a:spcPct val="15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b="1" dirty="0" err="1">
                <a:latin typeface="Courier New" pitchFamily="49" charset="0"/>
                <a:cs typeface="Times New Roman" pitchFamily="18" charset="0"/>
              </a:rPr>
              <a:t>LigneCommande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 (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noCommande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, </a:t>
            </a:r>
            <a:r>
              <a:rPr lang="fr-FR" sz="2000" dirty="0" err="1">
                <a:latin typeface="Courier New" pitchFamily="49" charset="0"/>
                <a:cs typeface="Times New Roman" pitchFamily="18" charset="0"/>
              </a:rPr>
              <a:t>noProduit</a:t>
            </a:r>
            <a:r>
              <a:rPr lang="fr-FR" sz="2000" dirty="0">
                <a:latin typeface="Courier New" pitchFamily="49" charset="0"/>
                <a:cs typeface="Times New Roman" pitchFamily="18" charset="0"/>
              </a:rPr>
              <a:t>, quantité)</a:t>
            </a:r>
            <a:endParaRPr lang="fr-FR" sz="20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eaLnBrk="1" hangingPunct="1">
              <a:lnSpc>
                <a:spcPct val="7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dirty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lvl="1" eaLnBrk="1" hangingPunct="1">
              <a:lnSpc>
                <a:spcPct val="70000"/>
              </a:lnSpc>
              <a:buClr>
                <a:srgbClr val="FF9933"/>
              </a:buClr>
              <a:defRPr/>
            </a:pPr>
            <a:r>
              <a:rPr lang="fr-FR" i="1" dirty="0">
                <a:latin typeface="Times New Roman" pitchFamily="18" charset="0"/>
                <a:cs typeface="Times New Roman" pitchFamily="18" charset="0"/>
              </a:rPr>
              <a:t>Quelle est la clé (primaire) de chaque relation ?</a:t>
            </a:r>
          </a:p>
          <a:p>
            <a:pPr lvl="1" eaLnBrk="1" hangingPunct="1">
              <a:lnSpc>
                <a:spcPct val="70000"/>
              </a:lnSpc>
              <a:buClr>
                <a:srgbClr val="FF9933"/>
              </a:buClr>
              <a:defRPr/>
            </a:pPr>
            <a:r>
              <a:rPr lang="fr-FR" i="1" dirty="0">
                <a:latin typeface="Times New Roman" pitchFamily="18" charset="0"/>
                <a:cs typeface="Times New Roman" pitchFamily="18" charset="0"/>
              </a:rPr>
              <a:t>Quelles sont les clés étrangères ?</a:t>
            </a:r>
          </a:p>
          <a:p>
            <a:pPr lvl="1" eaLnBrk="1" hangingPunct="1">
              <a:lnSpc>
                <a:spcPct val="70000"/>
              </a:lnSpc>
              <a:buClr>
                <a:srgbClr val="FF9933"/>
              </a:buClr>
              <a:defRPr/>
            </a:pPr>
            <a:r>
              <a:rPr lang="fr-FR" i="1" dirty="0">
                <a:latin typeface="Times New Roman" pitchFamily="18" charset="0"/>
                <a:cs typeface="Times New Roman" pitchFamily="18" charset="0"/>
              </a:rPr>
              <a:t>Représentation </a:t>
            </a:r>
            <a:r>
              <a:rPr lang="fr-FR" b="1" i="1" dirty="0">
                <a:latin typeface="Times New Roman" pitchFamily="18" charset="0"/>
                <a:cs typeface="Times New Roman" pitchFamily="18" charset="0"/>
              </a:rPr>
              <a:t>graphique</a:t>
            </a:r>
            <a:r>
              <a:rPr lang="fr-FR" i="1" dirty="0">
                <a:latin typeface="Times New Roman" pitchFamily="18" charset="0"/>
                <a:cs typeface="Times New Roman" pitchFamily="18" charset="0"/>
              </a:rPr>
              <a:t> du schéma des relations </a:t>
            </a:r>
          </a:p>
        </p:txBody>
      </p:sp>
    </p:spTree>
    <p:extLst>
      <p:ext uri="{BB962C8B-B14F-4D97-AF65-F5344CB8AC3E}">
        <p14:creationId xmlns:p14="http://schemas.microsoft.com/office/powerpoint/2010/main" val="2457811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71276" y="365125"/>
            <a:ext cx="10515600" cy="88001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Retour sur les clés de relations</a:t>
            </a:r>
          </a:p>
        </p:txBody>
      </p:sp>
      <p:sp>
        <p:nvSpPr>
          <p:cNvPr id="5" name="Espace réservé du contenu 1"/>
          <p:cNvSpPr>
            <a:spLocks noGrp="1"/>
          </p:cNvSpPr>
          <p:nvPr>
            <p:ph idx="1"/>
          </p:nvPr>
        </p:nvSpPr>
        <p:spPr>
          <a:xfrm>
            <a:off x="371276" y="1581785"/>
            <a:ext cx="9809044" cy="4351338"/>
          </a:xfrm>
        </p:spPr>
        <p:txBody>
          <a:bodyPr/>
          <a:lstStyle/>
          <a:p>
            <a:r>
              <a:rPr lang="fr-FR" dirty="0"/>
              <a:t>Rappeler la définition d'une clé de relation</a:t>
            </a:r>
          </a:p>
          <a:p>
            <a:r>
              <a:rPr lang="fr-FR" dirty="0"/>
              <a:t>Soit </a:t>
            </a:r>
            <a:r>
              <a:rPr lang="fr-FR" b="1" dirty="0"/>
              <a:t>R</a:t>
            </a:r>
            <a:r>
              <a:rPr lang="fr-FR" dirty="0"/>
              <a:t> et </a:t>
            </a:r>
            <a:r>
              <a:rPr lang="fr-FR" b="1" dirty="0"/>
              <a:t>S</a:t>
            </a:r>
            <a:r>
              <a:rPr lang="fr-FR" dirty="0"/>
              <a:t> deux relations de schéma identique (à un renommage d'attributs près) ayant l'attribut </a:t>
            </a:r>
            <a:r>
              <a:rPr lang="fr-FR" b="1" dirty="0"/>
              <a:t>k</a:t>
            </a:r>
            <a:r>
              <a:rPr lang="fr-FR" dirty="0"/>
              <a:t> comme clé atomique. </a:t>
            </a:r>
            <a:r>
              <a:rPr lang="fr-FR" i="1" dirty="0"/>
              <a:t>Parmi les relations suivantes, lesquelles ont </a:t>
            </a:r>
            <a:r>
              <a:rPr lang="fr-FR" b="1" i="1" dirty="0"/>
              <a:t>k</a:t>
            </a:r>
            <a:r>
              <a:rPr lang="fr-FR" i="1" dirty="0"/>
              <a:t> comme clé ? Démontrez-le ou trouvez des contre-exemples</a:t>
            </a:r>
          </a:p>
          <a:p>
            <a:pPr lvl="3" indent="-342900">
              <a:buFont typeface="Wingdings" panose="05000000000000000000" pitchFamily="2" charset="2"/>
              <a:buChar char="Ø"/>
            </a:pPr>
            <a:r>
              <a:rPr lang="en-GB" sz="2400" dirty="0"/>
              <a:t>INTERSECTION(R </a:t>
            </a:r>
            <a:r>
              <a:rPr lang="fr-FR" sz="2400" dirty="0"/>
              <a:t>,</a:t>
            </a:r>
            <a:r>
              <a:rPr lang="en-GB" sz="2400" dirty="0"/>
              <a:t>S)    </a:t>
            </a:r>
            <a:r>
              <a:rPr lang="en-GB" sz="2400" dirty="0" err="1"/>
              <a:t>oui</a:t>
            </a:r>
            <a:r>
              <a:rPr lang="en-GB" sz="2400" dirty="0"/>
              <a:t>, k </a:t>
            </a:r>
            <a:r>
              <a:rPr lang="en-GB" sz="2400" dirty="0" err="1"/>
              <a:t>est</a:t>
            </a:r>
            <a:r>
              <a:rPr lang="en-GB" sz="2400" dirty="0"/>
              <a:t> la </a:t>
            </a:r>
            <a:r>
              <a:rPr lang="en-GB" sz="2400" dirty="0" err="1"/>
              <a:t>clé</a:t>
            </a:r>
            <a:endParaRPr lang="en-GB" sz="2400" dirty="0"/>
          </a:p>
          <a:p>
            <a:pPr lvl="3" indent="-342900">
              <a:buFont typeface="Wingdings" panose="05000000000000000000" pitchFamily="2" charset="2"/>
              <a:buChar char="Ø"/>
            </a:pPr>
            <a:r>
              <a:rPr lang="en-GB" sz="2400" dirty="0"/>
              <a:t>UNION (R ,S)</a:t>
            </a:r>
          </a:p>
          <a:p>
            <a:pPr lvl="3" indent="-342900">
              <a:buFont typeface="Wingdings" panose="05000000000000000000" pitchFamily="2" charset="2"/>
              <a:buChar char="Ø"/>
            </a:pPr>
            <a:r>
              <a:rPr lang="en-GB" sz="2400" dirty="0"/>
              <a:t>DIFFERENCE (R , S)</a:t>
            </a:r>
          </a:p>
          <a:p>
            <a:pPr lvl="3" indent="-342900">
              <a:buFont typeface="Wingdings" panose="05000000000000000000" pitchFamily="2" charset="2"/>
              <a:buChar char="Ø"/>
            </a:pPr>
            <a:r>
              <a:rPr lang="fr-FR" sz="2400" dirty="0"/>
              <a:t>PROJECT</a:t>
            </a:r>
            <a:r>
              <a:rPr lang="en-GB" sz="2400" dirty="0"/>
              <a:t>(R,K)</a:t>
            </a:r>
            <a:endParaRPr lang="fr-FR" sz="2400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72762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3C3042-E42C-2B4F-9628-0C311213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141</a:t>
            </a:fld>
            <a:endParaRPr lang="en-US"/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49E53A77-BBD9-A541-B34D-F321A6B9F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737527"/>
              </p:ext>
            </p:extLst>
          </p:nvPr>
        </p:nvGraphicFramePr>
        <p:xfrm>
          <a:off x="605536" y="805010"/>
          <a:ext cx="46469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34419223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0894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Att1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7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56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TYFG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49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JHDE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396285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6C7449E2-13AA-3042-A592-840C252B4A41}"/>
              </a:ext>
            </a:extLst>
          </p:cNvPr>
          <p:cNvSpPr txBox="1"/>
          <p:nvPr/>
        </p:nvSpPr>
        <p:spPr>
          <a:xfrm>
            <a:off x="1146048" y="32918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</a:t>
            </a:r>
          </a:p>
        </p:txBody>
      </p:sp>
      <p:graphicFrame>
        <p:nvGraphicFramePr>
          <p:cNvPr id="5" name="Tableau 3">
            <a:extLst>
              <a:ext uri="{FF2B5EF4-FFF2-40B4-BE49-F238E27FC236}">
                <a16:creationId xmlns:a16="http://schemas.microsoft.com/office/drawing/2014/main" id="{DD69F5E0-F042-D242-95D8-306F4289D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951339"/>
              </p:ext>
            </p:extLst>
          </p:nvPr>
        </p:nvGraphicFramePr>
        <p:xfrm>
          <a:off x="2257552" y="297654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19223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0894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Att1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7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JHTP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56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TYFG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49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YHML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396285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2BC18A65-8FA4-2845-B423-5567980C4C27}"/>
              </a:ext>
            </a:extLst>
          </p:cNvPr>
          <p:cNvSpPr txBox="1"/>
          <p:nvPr/>
        </p:nvSpPr>
        <p:spPr>
          <a:xfrm>
            <a:off x="2798064" y="250071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</a:p>
        </p:txBody>
      </p:sp>
      <p:graphicFrame>
        <p:nvGraphicFramePr>
          <p:cNvPr id="7" name="Tableau 3">
            <a:extLst>
              <a:ext uri="{FF2B5EF4-FFF2-40B4-BE49-F238E27FC236}">
                <a16:creationId xmlns:a16="http://schemas.microsoft.com/office/drawing/2014/main" id="{E07D5C5A-682F-8142-9EEE-052E920B5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469366"/>
              </p:ext>
            </p:extLst>
          </p:nvPr>
        </p:nvGraphicFramePr>
        <p:xfrm>
          <a:off x="838200" y="498142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419223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60894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Att1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7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56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TYFG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497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JHTP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396285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FD4F4024-B637-CE45-ABBF-6B0D485EFBDF}"/>
              </a:ext>
            </a:extLst>
          </p:cNvPr>
          <p:cNvSpPr txBox="1"/>
          <p:nvPr/>
        </p:nvSpPr>
        <p:spPr>
          <a:xfrm>
            <a:off x="838200" y="454007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UNION(R,S)</a:t>
            </a:r>
          </a:p>
        </p:txBody>
      </p:sp>
    </p:spTree>
    <p:extLst>
      <p:ext uri="{BB962C8B-B14F-4D97-AF65-F5344CB8AC3E}">
        <p14:creationId xmlns:p14="http://schemas.microsoft.com/office/powerpoint/2010/main" val="12644742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DF1B3-68F9-4F87-9611-3DEF10614575}" type="slidenum">
              <a:rPr lang="fr-FR"/>
              <a:pPr>
                <a:defRPr/>
              </a:pPr>
              <a:t>142</a:t>
            </a:fld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740" y="1417637"/>
            <a:ext cx="10032460" cy="530383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Modèle relationnel de données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Dépendances fonctionnelles et normalisation</a:t>
            </a:r>
            <a:r>
              <a:rPr lang="fr-FR" sz="3200" b="1" dirty="0"/>
              <a:t> 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Modèle Entité-Association (E/A)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Transformation d’un modèle E/A en modèle relationnel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LDD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Algèbre relationnelle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b="1" dirty="0"/>
              <a:t>SQL LMD (système </a:t>
            </a:r>
            <a:r>
              <a:rPr lang="fr-FR" sz="3200" b="1" dirty="0" err="1"/>
              <a:t>mySQL</a:t>
            </a:r>
            <a:r>
              <a:rPr lang="fr-FR" sz="3200" b="1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endParaRPr lang="fr-FR" sz="3200" dirty="0"/>
          </a:p>
        </p:txBody>
      </p:sp>
      <p:sp>
        <p:nvSpPr>
          <p:cNvPr id="23556" name="Text Box 4"/>
          <p:cNvSpPr>
            <a:spLocks noGrp="1" noChangeArrowheads="1"/>
          </p:cNvSpPr>
          <p:nvPr>
            <p:ph type="title"/>
          </p:nvPr>
        </p:nvSpPr>
        <p:spPr>
          <a:xfrm>
            <a:off x="373288" y="93663"/>
            <a:ext cx="9761312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eaLnBrk="1" hangingPunct="1"/>
            <a:r>
              <a:rPr lang="fr-FR" sz="3600" b="1" dirty="0">
                <a:latin typeface="+mn-lt"/>
              </a:rPr>
              <a:t>Principaux chapitres</a:t>
            </a:r>
            <a:endParaRPr lang="fr-FR" sz="36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17757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75C60F0-E9A0-4790-9DA4-80D5F5C306C7}" type="slidenum">
              <a:rPr lang="fr-FR"/>
              <a:pPr eaLnBrk="1" hangingPunct="1"/>
              <a:t>143</a:t>
            </a:fld>
            <a:endParaRPr lang="fr-FR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1303" y="709966"/>
            <a:ext cx="8882306" cy="564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800" kern="0" dirty="0"/>
              <a:t>SQL comporte trois parties :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fr-FR" sz="2800" b="1" kern="0" dirty="0">
                <a:solidFill>
                  <a:schemeClr val="bg1">
                    <a:lumMod val="75000"/>
                  </a:schemeClr>
                </a:solidFill>
              </a:rPr>
              <a:t>LDD</a:t>
            </a:r>
            <a:r>
              <a:rPr lang="fr-FR" sz="2800" kern="0" dirty="0">
                <a:solidFill>
                  <a:schemeClr val="bg1">
                    <a:lumMod val="75000"/>
                  </a:schemeClr>
                </a:solidFill>
              </a:rPr>
              <a:t> (Langage de Définition de Données) pour créer, modifier et supprimer des définitions de tables (schémas)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fr-FR" sz="2400" i="1" kern="0" dirty="0">
                <a:solidFill>
                  <a:schemeClr val="bg1">
                    <a:lumMod val="75000"/>
                  </a:schemeClr>
                </a:solidFill>
              </a:rPr>
              <a:t>create table, drop table, alter table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fr-FR" sz="2800" b="1" kern="0" dirty="0"/>
              <a:t>LMD</a:t>
            </a:r>
            <a:r>
              <a:rPr lang="fr-FR" sz="2800" kern="0" dirty="0"/>
              <a:t> (Langage de Manipulation de Données) pour</a:t>
            </a:r>
            <a:endParaRPr lang="fr-FR" sz="2400" kern="0" dirty="0"/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b="1" kern="0" dirty="0"/>
              <a:t>Interrogation des données : SELECT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Mise à jour des données : INSERT, UPDATE, DELETE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fr-FR" sz="2800" b="1" kern="0" dirty="0">
                <a:solidFill>
                  <a:schemeClr val="bg1">
                    <a:lumMod val="75000"/>
                  </a:schemeClr>
                </a:solidFill>
              </a:rPr>
              <a:t> LCD</a:t>
            </a:r>
            <a:r>
              <a:rPr lang="fr-FR" sz="2800" kern="0" dirty="0">
                <a:solidFill>
                  <a:schemeClr val="bg1">
                    <a:lumMod val="75000"/>
                  </a:schemeClr>
                </a:solidFill>
              </a:rPr>
              <a:t> (Langage de Contrôle de Données) pour gérer les protections d’accès.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fr-FR" sz="2400" i="1" kern="0" dirty="0">
                <a:solidFill>
                  <a:schemeClr val="bg1">
                    <a:lumMod val="75000"/>
                  </a:schemeClr>
                </a:solidFill>
              </a:rPr>
              <a:t>grant, revoke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lang="fr-FR" sz="2400" i="1" kern="0" dirty="0"/>
          </a:p>
        </p:txBody>
      </p:sp>
    </p:spTree>
    <p:extLst>
      <p:ext uri="{BB962C8B-B14F-4D97-AF65-F5344CB8AC3E}">
        <p14:creationId xmlns:p14="http://schemas.microsoft.com/office/powerpoint/2010/main" val="124943273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1933" y="188640"/>
            <a:ext cx="8060432" cy="792088"/>
          </a:xfrm>
          <a:ln>
            <a:solidFill>
              <a:schemeClr val="tx1"/>
            </a:solidFill>
          </a:ln>
        </p:spPr>
        <p:txBody>
          <a:bodyPr/>
          <a:lstStyle/>
          <a:p>
            <a:pPr lvl="1"/>
            <a:r>
              <a:rPr lang="fr-FR" sz="2800" dirty="0"/>
              <a:t>De l’algèbre relationnelle à SQL : exemple (1/2)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4024" y="2837237"/>
            <a:ext cx="8096294" cy="1214446"/>
          </a:xfrm>
          <a:ln>
            <a:solidFill>
              <a:schemeClr val="tx1"/>
            </a:solidFill>
          </a:ln>
        </p:spPr>
        <p:txBody>
          <a:bodyPr/>
          <a:lstStyle/>
          <a:p>
            <a:pPr>
              <a:buNone/>
            </a:pPr>
            <a:r>
              <a:rPr lang="en-US" sz="1800" dirty="0"/>
              <a:t>1. Jointure de </a:t>
            </a:r>
            <a:r>
              <a:rPr lang="en-US" sz="1800" b="1" dirty="0"/>
              <a:t>Species</a:t>
            </a:r>
            <a:r>
              <a:rPr lang="en-US" sz="1800" dirty="0"/>
              <a:t> et </a:t>
            </a:r>
            <a:r>
              <a:rPr lang="en-US" sz="1800" b="1" dirty="0"/>
              <a:t>Protein</a:t>
            </a:r>
            <a:r>
              <a:rPr lang="en-US" sz="1800" dirty="0"/>
              <a:t> sur </a:t>
            </a:r>
            <a:r>
              <a:rPr lang="en-US" sz="1800" dirty="0" err="1"/>
              <a:t>égalité</a:t>
            </a:r>
            <a:r>
              <a:rPr lang="en-US" sz="1800" dirty="0"/>
              <a:t> de </a:t>
            </a:r>
            <a:r>
              <a:rPr lang="en-US" sz="1800" b="1" dirty="0" err="1"/>
              <a:t>speciesID</a:t>
            </a:r>
            <a:endParaRPr lang="en-US" sz="1800" b="1" dirty="0"/>
          </a:p>
          <a:p>
            <a:pPr>
              <a:buNone/>
            </a:pPr>
            <a:r>
              <a:rPr lang="en-US" sz="1800" dirty="0"/>
              <a:t>2. Restriction du </a:t>
            </a:r>
            <a:r>
              <a:rPr lang="en-US" sz="1800" dirty="0" err="1"/>
              <a:t>résultat</a:t>
            </a:r>
            <a:r>
              <a:rPr lang="en-US" sz="1800" dirty="0"/>
              <a:t> sur  </a:t>
            </a:r>
            <a:r>
              <a:rPr lang="en-US" sz="1800" b="1" dirty="0"/>
              <a:t>species.name='human'</a:t>
            </a:r>
          </a:p>
          <a:p>
            <a:pPr>
              <a:buNone/>
            </a:pPr>
            <a:r>
              <a:rPr lang="en-US" sz="1800" dirty="0"/>
              <a:t>3. Projection du </a:t>
            </a:r>
            <a:r>
              <a:rPr lang="en-US" sz="1800" dirty="0" err="1"/>
              <a:t>résultat</a:t>
            </a:r>
            <a:r>
              <a:rPr lang="en-US" sz="1800" dirty="0"/>
              <a:t> sur les </a:t>
            </a:r>
            <a:r>
              <a:rPr lang="en-US" sz="1800" dirty="0" err="1"/>
              <a:t>attributs</a:t>
            </a:r>
            <a:r>
              <a:rPr lang="en-US" sz="1800" dirty="0"/>
              <a:t> </a:t>
            </a:r>
            <a:r>
              <a:rPr lang="en-US" sz="1800" b="1" dirty="0" err="1"/>
              <a:t>proteinName</a:t>
            </a:r>
            <a:r>
              <a:rPr lang="en-US" sz="1800" dirty="0"/>
              <a:t> et </a:t>
            </a:r>
            <a:r>
              <a:rPr lang="en-US" sz="1800" b="1" dirty="0"/>
              <a:t>sequence</a:t>
            </a:r>
          </a:p>
          <a:p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DE0C4C-777F-4397-A61F-9C5BF553CF08}" type="slidenum">
              <a:rPr lang="fr-FR" smtClean="0"/>
              <a:pPr>
                <a:defRPr/>
              </a:pPr>
              <a:t>144</a:t>
            </a:fld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577654" y="4095003"/>
            <a:ext cx="8062664" cy="2500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kern="0" dirty="0"/>
              <a:t>1. Restriction de </a:t>
            </a:r>
            <a:r>
              <a:rPr lang="en-US" b="1" kern="0" dirty="0"/>
              <a:t>Species</a:t>
            </a:r>
            <a:r>
              <a:rPr lang="en-US" kern="0" dirty="0"/>
              <a:t> sur </a:t>
            </a:r>
            <a:r>
              <a:rPr lang="en-US" b="1" kern="0" dirty="0"/>
              <a:t>name='human'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kern="0" dirty="0"/>
              <a:t>2. Projection du </a:t>
            </a:r>
            <a:r>
              <a:rPr lang="en-US" kern="0" dirty="0" err="1"/>
              <a:t>resultat</a:t>
            </a:r>
            <a:r>
              <a:rPr lang="en-US" kern="0" dirty="0"/>
              <a:t> sur </a:t>
            </a:r>
            <a:r>
              <a:rPr lang="en-US" kern="0" dirty="0" err="1"/>
              <a:t>l'attribut</a:t>
            </a:r>
            <a:r>
              <a:rPr lang="en-US" kern="0" dirty="0"/>
              <a:t> </a:t>
            </a:r>
            <a:r>
              <a:rPr lang="en-US" b="1" kern="0" dirty="0" err="1"/>
              <a:t>speciesID</a:t>
            </a:r>
            <a:endParaRPr lang="en-US" b="1" kern="0" dirty="0"/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kern="0" dirty="0"/>
              <a:t>3. Projection de </a:t>
            </a:r>
            <a:r>
              <a:rPr lang="en-US" b="1" kern="0" dirty="0"/>
              <a:t>Protein</a:t>
            </a:r>
            <a:r>
              <a:rPr lang="en-US" kern="0" dirty="0"/>
              <a:t> sur les </a:t>
            </a:r>
            <a:r>
              <a:rPr lang="en-US" kern="0" dirty="0" err="1"/>
              <a:t>attributs</a:t>
            </a:r>
            <a:r>
              <a:rPr lang="en-US" kern="0" dirty="0"/>
              <a:t> </a:t>
            </a:r>
            <a:r>
              <a:rPr lang="en-US" b="1" kern="0" dirty="0" err="1"/>
              <a:t>proteinID</a:t>
            </a:r>
            <a:r>
              <a:rPr lang="en-US" kern="0" dirty="0"/>
              <a:t> et </a:t>
            </a:r>
            <a:r>
              <a:rPr lang="fr-FR" b="1" kern="0" dirty="0" err="1"/>
              <a:t>speciesID</a:t>
            </a:r>
            <a:endParaRPr lang="fr-FR" b="1" kern="0" dirty="0"/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kern="0" dirty="0"/>
              <a:t>4. Jointure des </a:t>
            </a:r>
            <a:r>
              <a:rPr lang="en-US" kern="0" dirty="0" err="1"/>
              <a:t>deux</a:t>
            </a:r>
            <a:r>
              <a:rPr lang="en-US" kern="0" dirty="0"/>
              <a:t> projections sur </a:t>
            </a:r>
            <a:r>
              <a:rPr lang="en-US" kern="0" dirty="0" err="1"/>
              <a:t>égalité</a:t>
            </a:r>
            <a:r>
              <a:rPr lang="en-US" kern="0" dirty="0"/>
              <a:t> de </a:t>
            </a:r>
            <a:r>
              <a:rPr lang="en-US" b="1" kern="0" dirty="0" err="1"/>
              <a:t>speciesID</a:t>
            </a:r>
            <a:endParaRPr lang="en-US" b="1" kern="0" dirty="0"/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kern="0" dirty="0"/>
              <a:t>5. Projection du </a:t>
            </a:r>
            <a:r>
              <a:rPr lang="en-US" kern="0" dirty="0" err="1"/>
              <a:t>résultat</a:t>
            </a:r>
            <a:r>
              <a:rPr lang="en-US" kern="0" dirty="0"/>
              <a:t> sur </a:t>
            </a:r>
            <a:r>
              <a:rPr lang="en-US" kern="0" dirty="0" err="1"/>
              <a:t>l'attribut</a:t>
            </a:r>
            <a:r>
              <a:rPr lang="en-US" kern="0" dirty="0"/>
              <a:t> </a:t>
            </a:r>
            <a:r>
              <a:rPr lang="en-US" b="1" kern="0" dirty="0" err="1"/>
              <a:t>proteinID</a:t>
            </a:r>
            <a:endParaRPr lang="en-US" b="1" kern="0" dirty="0"/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kern="0" dirty="0"/>
              <a:t>6. Jointure du </a:t>
            </a:r>
            <a:r>
              <a:rPr lang="en-US" kern="0" dirty="0" err="1"/>
              <a:t>résultat</a:t>
            </a:r>
            <a:r>
              <a:rPr lang="en-US" kern="0" dirty="0"/>
              <a:t> avec </a:t>
            </a:r>
            <a:r>
              <a:rPr lang="en-US" b="1" kern="0" dirty="0"/>
              <a:t>Protein</a:t>
            </a:r>
            <a:r>
              <a:rPr lang="en-US" kern="0" dirty="0"/>
              <a:t> sur </a:t>
            </a:r>
            <a:r>
              <a:rPr lang="en-US" kern="0" dirty="0" err="1"/>
              <a:t>égalité</a:t>
            </a:r>
            <a:r>
              <a:rPr lang="en-US" kern="0" dirty="0"/>
              <a:t> de </a:t>
            </a:r>
            <a:r>
              <a:rPr lang="en-US" b="1" kern="0" dirty="0" err="1"/>
              <a:t>proteinID</a:t>
            </a:r>
            <a:endParaRPr lang="en-US" b="1" kern="0" dirty="0"/>
          </a:p>
          <a:p>
            <a:pPr>
              <a:buNone/>
            </a:pPr>
            <a:r>
              <a:rPr lang="en-US" kern="0" dirty="0"/>
              <a:t>7. </a:t>
            </a:r>
            <a:r>
              <a:rPr lang="en-US" dirty="0"/>
              <a:t>Projection du </a:t>
            </a:r>
            <a:r>
              <a:rPr lang="en-US" dirty="0" err="1"/>
              <a:t>résultat</a:t>
            </a:r>
            <a:r>
              <a:rPr lang="en-US" dirty="0"/>
              <a:t> sur les </a:t>
            </a:r>
            <a:r>
              <a:rPr lang="en-US" dirty="0" err="1"/>
              <a:t>attributs</a:t>
            </a:r>
            <a:r>
              <a:rPr lang="en-US" dirty="0"/>
              <a:t> </a:t>
            </a:r>
            <a:r>
              <a:rPr lang="en-US" b="1" dirty="0" err="1"/>
              <a:t>proteinName</a:t>
            </a:r>
            <a:r>
              <a:rPr lang="en-US" dirty="0"/>
              <a:t> et </a:t>
            </a:r>
            <a:r>
              <a:rPr lang="en-US" b="1" dirty="0"/>
              <a:t>sequence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2016" y="119473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000" i="1" dirty="0">
                <a:latin typeface="Arial" pitchFamily="34" charset="0"/>
                <a:cs typeface="Arial" pitchFamily="34" charset="0"/>
              </a:rPr>
              <a:t>Nom et séquence des protéines humaines.</a:t>
            </a:r>
            <a:br>
              <a:rPr lang="fr-FR" sz="2000" i="1" dirty="0">
                <a:latin typeface="Arial" pitchFamily="34" charset="0"/>
                <a:cs typeface="Arial" pitchFamily="34" charset="0"/>
              </a:rPr>
            </a:br>
            <a:r>
              <a:rPr lang="fr-FR" sz="2000" i="1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Species (</a:t>
            </a:r>
            <a:r>
              <a:rPr lang="en-US" sz="2000" u="sng" dirty="0" err="1">
                <a:latin typeface="Arial" pitchFamily="34" charset="0"/>
                <a:cs typeface="Arial" pitchFamily="34" charset="0"/>
              </a:rPr>
              <a:t>speciesID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name,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scientificName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	Protein (</a:t>
            </a:r>
            <a:r>
              <a:rPr lang="en-US" sz="2000" u="sng" dirty="0" err="1">
                <a:latin typeface="Arial" pitchFamily="34" charset="0"/>
                <a:cs typeface="Arial" pitchFamily="34" charset="0"/>
              </a:rPr>
              <a:t>proteinID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proteinName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sequence, length, </a:t>
            </a:r>
            <a:r>
              <a:rPr lang="en-US" sz="2000" i="1" dirty="0" err="1">
                <a:latin typeface="Arial" pitchFamily="34" charset="0"/>
                <a:cs typeface="Arial" pitchFamily="34" charset="0"/>
              </a:rPr>
              <a:t>speciesID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77655" y="2265561"/>
            <a:ext cx="744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FR" dirty="0"/>
              <a:t>Avec l'algèbre : Deux procédures possibles pour répondre à la question posée</a:t>
            </a:r>
          </a:p>
        </p:txBody>
      </p:sp>
    </p:spTree>
    <p:extLst>
      <p:ext uri="{BB962C8B-B14F-4D97-AF65-F5344CB8AC3E}">
        <p14:creationId xmlns:p14="http://schemas.microsoft.com/office/powerpoint/2010/main" val="13783559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4658" y="404664"/>
            <a:ext cx="9505376" cy="88290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lvl="1"/>
            <a:r>
              <a:rPr lang="fr-FR" sz="2800" dirty="0"/>
              <a:t>De l’algèbre relationnelle à SQL : exemple (2/2)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DE0C4C-777F-4397-A61F-9C5BF553CF08}" type="slidenum">
              <a:rPr lang="fr-FR" smtClean="0"/>
              <a:pPr>
                <a:defRPr/>
              </a:pPr>
              <a:t>145</a:t>
            </a:fld>
            <a:endParaRPr lang="fr-FR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494658" y="1700808"/>
            <a:ext cx="10113011" cy="422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400" kern="0" dirty="0"/>
              <a:t>SQL est un langage </a:t>
            </a:r>
            <a:r>
              <a:rPr lang="en-US" sz="2400" b="1" kern="0" dirty="0"/>
              <a:t>declaratif</a:t>
            </a:r>
            <a:r>
              <a:rPr lang="en-US" sz="2400" kern="0" dirty="0"/>
              <a:t> : on écrit ce qu’on </a:t>
            </a:r>
            <a:r>
              <a:rPr lang="en-US" sz="2400" kern="0" dirty="0" err="1"/>
              <a:t>veut</a:t>
            </a:r>
            <a:r>
              <a:rPr lang="en-US" sz="2400" kern="0" dirty="0"/>
              <a:t> </a:t>
            </a:r>
            <a:r>
              <a:rPr lang="en-US" sz="2400" kern="0" dirty="0" err="1"/>
              <a:t>obtenir</a:t>
            </a:r>
            <a:r>
              <a:rPr lang="en-US" sz="2400" kern="0" dirty="0"/>
              <a:t> </a:t>
            </a:r>
            <a:r>
              <a:rPr lang="en-US" sz="2400" kern="0" dirty="0" err="1"/>
              <a:t>mais</a:t>
            </a:r>
            <a:r>
              <a:rPr lang="en-US" sz="2400" kern="0" dirty="0"/>
              <a:t> pas la façon de l’obtenir </a:t>
            </a:r>
          </a:p>
          <a:p>
            <a:pPr lvl="2">
              <a:buNone/>
            </a:pPr>
            <a:endParaRPr lang="fr-FR" sz="2400" dirty="0">
              <a:latin typeface="Courier New" pitchFamily="49" charset="0"/>
              <a:cs typeface="Courier New" pitchFamily="49" charset="0"/>
            </a:endParaRPr>
          </a:p>
          <a:p>
            <a:pPr lvl="2">
              <a:buNone/>
            </a:pPr>
            <a:r>
              <a:rPr lang="fr-FR" sz="2400" b="1" dirty="0">
                <a:latin typeface="Courier New" pitchFamily="49" charset="0"/>
                <a:cs typeface="Courier New" pitchFamily="49" charset="0"/>
              </a:rPr>
              <a:t>SELECT	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proteinName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, sequence</a:t>
            </a:r>
          </a:p>
          <a:p>
            <a:pPr lvl="2">
              <a:buNone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FROM		Protein JOIN Species USING (speciesID)</a:t>
            </a:r>
          </a:p>
          <a:p>
            <a:pPr lvl="2">
              <a:buNone/>
            </a:pPr>
            <a:r>
              <a:rPr lang="fr-FR" sz="2400" dirty="0">
                <a:latin typeface="Courier New" pitchFamily="49" charset="0"/>
                <a:cs typeface="Courier New" pitchFamily="49" charset="0"/>
              </a:rPr>
              <a:t>WHERE		species.name = '</a:t>
            </a:r>
            <a:r>
              <a:rPr lang="fr-FR" sz="2400" dirty="0" err="1">
                <a:latin typeface="Courier New" pitchFamily="49" charset="0"/>
                <a:cs typeface="Courier New" pitchFamily="49" charset="0"/>
              </a:rPr>
              <a:t>human</a:t>
            </a:r>
            <a:r>
              <a:rPr lang="fr-FR" sz="2400" dirty="0">
                <a:latin typeface="Courier New" pitchFamily="49" charset="0"/>
                <a:cs typeface="Courier New" pitchFamily="49" charset="0"/>
              </a:rPr>
              <a:t>‘ ;</a:t>
            </a:r>
          </a:p>
          <a:p>
            <a:pPr lvl="2">
              <a:buNone/>
            </a:pPr>
            <a:endParaRPr lang="fr-FR" sz="2400" kern="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2400" kern="0" dirty="0">
                <a:solidFill>
                  <a:srgbClr val="FF0000"/>
                </a:solidFill>
                <a:cs typeface="Courier New" pitchFamily="49" charset="0"/>
              </a:rPr>
              <a:t>…et  ce sont les opérations de l'algèbre qui sont utilisées pour  évaluer les requêtes SQL </a:t>
            </a:r>
          </a:p>
          <a:p>
            <a:pPr lvl="1">
              <a:buFont typeface="Wingdings" pitchFamily="2" charset="2"/>
              <a:buChar char="Ø"/>
            </a:pPr>
            <a:r>
              <a:rPr lang="fr-FR" sz="2400" kern="0" dirty="0">
                <a:solidFill>
                  <a:srgbClr val="FF0000"/>
                </a:solidFill>
                <a:cs typeface="Courier New" pitchFamily="49" charset="0"/>
              </a:rPr>
              <a:t>	Le SGBD choisit  la meilleure requête algébrique pour une requête SQL</a:t>
            </a:r>
          </a:p>
        </p:txBody>
      </p:sp>
    </p:spTree>
    <p:extLst>
      <p:ext uri="{BB962C8B-B14F-4D97-AF65-F5344CB8AC3E}">
        <p14:creationId xmlns:p14="http://schemas.microsoft.com/office/powerpoint/2010/main" val="34075397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174" y="170573"/>
            <a:ext cx="10515600" cy="109110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3600" b="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LMD</a:t>
            </a:r>
            <a:b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Commande 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(syntaxe globale)</a:t>
            </a:r>
            <a:endParaRPr lang="fr-FR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422045"/>
            <a:ext cx="9844118" cy="3500462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r-FR" sz="2200" dirty="0">
                <a:latin typeface="Courier New" pitchFamily="49" charset="0"/>
                <a:cs typeface="Courier New" pitchFamily="49" charset="0"/>
              </a:rPr>
              <a:t>SELECT [DISTINCT] </a:t>
            </a:r>
            <a:r>
              <a:rPr lang="fr-FR" sz="2200" i="1" dirty="0">
                <a:latin typeface="Courier New" pitchFamily="49" charset="0"/>
                <a:cs typeface="Courier New" pitchFamily="49" charset="0"/>
              </a:rPr>
              <a:t>expr1</a:t>
            </a:r>
            <a:r>
              <a:rPr lang="fr-FR" sz="2200" dirty="0">
                <a:latin typeface="Courier New" pitchFamily="49" charset="0"/>
                <a:cs typeface="Courier New" pitchFamily="49" charset="0"/>
              </a:rPr>
              <a:t> [, </a:t>
            </a:r>
            <a:r>
              <a:rPr lang="fr-FR" sz="2200" i="1" dirty="0">
                <a:latin typeface="Courier New" pitchFamily="49" charset="0"/>
                <a:cs typeface="Courier New" pitchFamily="49" charset="0"/>
              </a:rPr>
              <a:t>expr2</a:t>
            </a:r>
            <a:r>
              <a:rPr lang="fr-FR" sz="2200" dirty="0">
                <a:latin typeface="Courier New" pitchFamily="49" charset="0"/>
                <a:cs typeface="Courier New" pitchFamily="49" charset="0"/>
              </a:rPr>
              <a:t> ...] </a:t>
            </a:r>
          </a:p>
          <a:p>
            <a:pPr marL="0" indent="0">
              <a:buNone/>
            </a:pPr>
            <a:r>
              <a:rPr lang="fr-FR" sz="2200" dirty="0">
                <a:latin typeface="Courier New" pitchFamily="49" charset="0"/>
                <a:cs typeface="Courier New" pitchFamily="49" charset="0"/>
              </a:rPr>
              <a:t>[FROM </a:t>
            </a:r>
            <a:r>
              <a:rPr lang="fr-FR" sz="2200" i="1" dirty="0">
                <a:latin typeface="Courier New" pitchFamily="49" charset="0"/>
                <a:cs typeface="Courier New" pitchFamily="49" charset="0"/>
              </a:rPr>
              <a:t>table_references</a:t>
            </a:r>
            <a:r>
              <a:rPr lang="fr-FR" sz="2200" dirty="0">
                <a:latin typeface="Courier New" pitchFamily="49" charset="0"/>
                <a:cs typeface="Courier New" pitchFamily="49" charset="0"/>
              </a:rPr>
              <a:t> ]</a:t>
            </a:r>
          </a:p>
          <a:p>
            <a:pPr marL="0" indent="0">
              <a:buNone/>
            </a:pPr>
            <a:r>
              <a:rPr lang="fr-FR" sz="2200" dirty="0">
                <a:latin typeface="Courier New" pitchFamily="49" charset="0"/>
                <a:cs typeface="Courier New" pitchFamily="49" charset="0"/>
              </a:rPr>
              <a:t>[WHERE </a:t>
            </a:r>
            <a:r>
              <a:rPr lang="fr-FR" sz="2200" i="1" dirty="0">
                <a:latin typeface="Courier New" pitchFamily="49" charset="0"/>
                <a:cs typeface="Courier New" pitchFamily="49" charset="0"/>
              </a:rPr>
              <a:t>condition </a:t>
            </a:r>
            <a:r>
              <a:rPr lang="fr-FR" sz="2200" dirty="0">
                <a:latin typeface="Courier New" pitchFamily="49" charset="0"/>
                <a:cs typeface="Courier New" pitchFamily="49" charset="0"/>
              </a:rPr>
              <a:t>] </a:t>
            </a:r>
          </a:p>
          <a:p>
            <a:pPr marL="0" indent="0">
              <a:buNone/>
            </a:pPr>
            <a:r>
              <a:rPr lang="fr-FR" sz="2200" dirty="0">
                <a:latin typeface="Courier New" pitchFamily="49" charset="0"/>
                <a:cs typeface="Courier New" pitchFamily="49" charset="0"/>
              </a:rPr>
              <a:t>[GROUP BY 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fr-FR" sz="2000" i="1" dirty="0">
                <a:latin typeface="Courier New" pitchFamily="49" charset="0"/>
                <a:cs typeface="Courier New" pitchFamily="49" charset="0"/>
              </a:rPr>
              <a:t>col_name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fr-FR" sz="2000" i="1" dirty="0">
                <a:latin typeface="Courier New" pitchFamily="49" charset="0"/>
                <a:cs typeface="Courier New" pitchFamily="49" charset="0"/>
              </a:rPr>
              <a:t>expr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fr-FR" sz="2000" i="1" dirty="0">
                <a:latin typeface="Courier New" pitchFamily="49" charset="0"/>
                <a:cs typeface="Courier New" pitchFamily="49" charset="0"/>
              </a:rPr>
              <a:t>position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} [ASC|DESC],…] </a:t>
            </a:r>
            <a:endParaRPr lang="fr-FR" sz="2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fr-FR" sz="2200" dirty="0">
                <a:latin typeface="Courier New" pitchFamily="49" charset="0"/>
                <a:cs typeface="Courier New" pitchFamily="49" charset="0"/>
              </a:rPr>
              <a:t>[HAVING group_</a:t>
            </a:r>
            <a:r>
              <a:rPr lang="fr-FR" sz="2200" i="1" dirty="0">
                <a:latin typeface="Courier New" pitchFamily="49" charset="0"/>
                <a:cs typeface="Courier New" pitchFamily="49" charset="0"/>
              </a:rPr>
              <a:t>condition</a:t>
            </a:r>
            <a:r>
              <a:rPr lang="fr-FR" sz="2200" dirty="0">
                <a:latin typeface="Courier New" pitchFamily="49" charset="0"/>
                <a:cs typeface="Courier New" pitchFamily="49" charset="0"/>
              </a:rPr>
              <a:t>] </a:t>
            </a:r>
          </a:p>
          <a:p>
            <a:pPr marL="0" indent="0">
              <a:buNone/>
            </a:pPr>
            <a:r>
              <a:rPr lang="fr-FR" sz="2200" dirty="0">
                <a:latin typeface="Courier New" pitchFamily="49" charset="0"/>
                <a:cs typeface="Courier New" pitchFamily="49" charset="0"/>
              </a:rPr>
              <a:t>[ORDER BY 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{</a:t>
            </a:r>
            <a:r>
              <a:rPr lang="fr-FR" sz="2000" i="1" dirty="0">
                <a:latin typeface="Courier New" pitchFamily="49" charset="0"/>
                <a:cs typeface="Courier New" pitchFamily="49" charset="0"/>
              </a:rPr>
              <a:t>col_name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fr-FR" sz="2000" i="1" dirty="0">
                <a:latin typeface="Courier New" pitchFamily="49" charset="0"/>
                <a:cs typeface="Courier New" pitchFamily="49" charset="0"/>
              </a:rPr>
              <a:t>expr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| </a:t>
            </a:r>
            <a:r>
              <a:rPr lang="fr-FR" sz="2000" i="1" dirty="0">
                <a:latin typeface="Courier New" pitchFamily="49" charset="0"/>
                <a:cs typeface="Courier New" pitchFamily="49" charset="0"/>
              </a:rPr>
              <a:t>position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} [ASC|DESC],…] </a:t>
            </a:r>
            <a:endParaRPr lang="fr-FR" sz="2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fr-FR" sz="2200" dirty="0">
                <a:latin typeface="Courier New" pitchFamily="49" charset="0"/>
                <a:cs typeface="Courier New" pitchFamily="49" charset="0"/>
              </a:rPr>
              <a:t>[LIMIT </a:t>
            </a:r>
            <a:r>
              <a:rPr lang="fr-FR" sz="2200" i="1" dirty="0">
                <a:latin typeface="Courier New" pitchFamily="49" charset="0"/>
                <a:cs typeface="Courier New" pitchFamily="49" charset="0"/>
              </a:rPr>
              <a:t>tuple_number</a:t>
            </a:r>
            <a:r>
              <a:rPr lang="fr-FR" sz="2200" dirty="0">
                <a:latin typeface="Courier New" pitchFamily="49" charset="0"/>
                <a:cs typeface="Courier New" pitchFamily="49" charset="0"/>
              </a:rPr>
              <a:t> OFFSET </a:t>
            </a:r>
            <a:r>
              <a:rPr lang="fr-FR" sz="2200" i="1" dirty="0">
                <a:latin typeface="Courier New" pitchFamily="49" charset="0"/>
                <a:cs typeface="Courier New" pitchFamily="49" charset="0"/>
              </a:rPr>
              <a:t>offset</a:t>
            </a:r>
            <a:r>
              <a:rPr lang="fr-FR" sz="2200" dirty="0">
                <a:latin typeface="Courier New" pitchFamily="49" charset="0"/>
                <a:cs typeface="Courier New" pitchFamily="49" charset="0"/>
              </a:rPr>
              <a:t>}]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DE0C4C-777F-4397-A61F-9C5BF553CF08}" type="slidenum">
              <a:rPr lang="fr-FR" smtClean="0"/>
              <a:pPr>
                <a:defRPr/>
              </a:pPr>
              <a:t>146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145225" y="5045801"/>
            <a:ext cx="7086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000" dirty="0"/>
              <a:t>Mots majuscules : mots réservés du langage</a:t>
            </a:r>
          </a:p>
          <a:p>
            <a:pPr>
              <a:buNone/>
            </a:pPr>
            <a:r>
              <a:rPr lang="fr-FR" sz="2000" dirty="0"/>
              <a:t>[A] 	signifie que  A est optionnel (facultatif)</a:t>
            </a:r>
          </a:p>
          <a:p>
            <a:pPr>
              <a:buNone/>
            </a:pPr>
            <a:r>
              <a:rPr lang="fr-FR" sz="2000" dirty="0"/>
              <a:t>{A  | B} 	signifie qu'on a le choix entre A et B</a:t>
            </a:r>
          </a:p>
          <a:p>
            <a:pPr>
              <a:buNone/>
            </a:pPr>
            <a:r>
              <a:rPr lang="fr-FR" sz="2000" dirty="0"/>
              <a:t>commande SELECT sans ligne FROM : Mode calculatrice </a:t>
            </a:r>
          </a:p>
        </p:txBody>
      </p:sp>
    </p:spTree>
    <p:extLst>
      <p:ext uri="{BB962C8B-B14F-4D97-AF65-F5344CB8AC3E}">
        <p14:creationId xmlns:p14="http://schemas.microsoft.com/office/powerpoint/2010/main" val="32828004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03E763-B1D9-4FAD-905D-ECF8DA2BA5A4}" type="slidenum">
              <a:rPr lang="fr-FR" smtClean="0"/>
              <a:pPr>
                <a:defRPr/>
              </a:pPr>
              <a:t>147</a:t>
            </a:fld>
            <a:endParaRPr lang="fr-FR"/>
          </a:p>
        </p:txBody>
      </p:sp>
      <p:sp>
        <p:nvSpPr>
          <p:cNvPr id="3" name="Espace réservé du numéro de diapositive 5"/>
          <p:cNvSpPr txBox="1">
            <a:spLocks/>
          </p:cNvSpPr>
          <p:nvPr/>
        </p:nvSpPr>
        <p:spPr bwMode="auto">
          <a:xfrm>
            <a:off x="8077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 sz="14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pPr eaLnBrk="1" hangingPunct="1"/>
            <a:fld id="{14859AA3-E21D-45FB-9D47-5976951FFC8D}" type="slidenum">
              <a:rPr lang="fr-FR"/>
              <a:pPr eaLnBrk="1" hangingPunct="1"/>
              <a:t>147</a:t>
            </a:fld>
            <a:endParaRPr lang="fr-FR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26952" y="228600"/>
            <a:ext cx="7772400" cy="8961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CC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CC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CC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CC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CC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CC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CC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CC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CC"/>
                </a:solidFill>
                <a:latin typeface="Comic Sans MS" pitchFamily="66" charset="0"/>
              </a:defRPr>
            </a:lvl9pPr>
          </a:lstStyle>
          <a:p>
            <a:pPr algn="l" eaLnBrk="1" hangingPunct="1">
              <a:buNone/>
            </a:pPr>
            <a:r>
              <a:rPr lang="fr-FR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 exemple</a:t>
            </a:r>
            <a:endParaRPr lang="fr-FR" sz="3600" b="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160455"/>
            <a:ext cx="8458200" cy="2460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92100" indent="-292100" defTabSz="482600" eaLnBrk="1" hangingPunct="1">
              <a:lnSpc>
                <a:spcPct val="120000"/>
              </a:lnSpc>
              <a:buNone/>
            </a:pPr>
            <a:r>
              <a:rPr lang="fr-FR" sz="2400" b="1" kern="0" dirty="0"/>
              <a:t>Client</a:t>
            </a:r>
            <a:r>
              <a:rPr lang="fr-FR" sz="2400" kern="0" dirty="0"/>
              <a:t> (</a:t>
            </a:r>
            <a:r>
              <a:rPr lang="fr-FR" sz="2400" u="sng" kern="0" dirty="0" err="1"/>
              <a:t>noClient</a:t>
            </a:r>
            <a:r>
              <a:rPr lang="fr-FR" sz="2400" kern="0" dirty="0"/>
              <a:t>, nom, prénom, </a:t>
            </a:r>
            <a:r>
              <a:rPr lang="fr-FR" sz="2400" kern="0" dirty="0" err="1"/>
              <a:t>ddn</a:t>
            </a:r>
            <a:r>
              <a:rPr lang="fr-FR" sz="2400" kern="0" dirty="0"/>
              <a:t>, rue, CP, ville)</a:t>
            </a:r>
          </a:p>
          <a:p>
            <a:pPr marL="292100" indent="-292100" defTabSz="482600" eaLnBrk="1" hangingPunct="1">
              <a:lnSpc>
                <a:spcPct val="120000"/>
              </a:lnSpc>
              <a:buNone/>
            </a:pPr>
            <a:r>
              <a:rPr lang="fr-FR" sz="2400" b="1" kern="0" dirty="0"/>
              <a:t>Fournisseur</a:t>
            </a:r>
            <a:r>
              <a:rPr lang="fr-FR" sz="2400" kern="0" dirty="0"/>
              <a:t> (</a:t>
            </a:r>
            <a:r>
              <a:rPr lang="fr-FR" sz="2400" kern="0" dirty="0" err="1"/>
              <a:t>n</a:t>
            </a:r>
            <a:r>
              <a:rPr lang="fr-FR" sz="2400" u="sng" kern="0" dirty="0" err="1"/>
              <a:t>oFournisseur</a:t>
            </a:r>
            <a:r>
              <a:rPr lang="fr-FR" sz="2400" kern="0" dirty="0"/>
              <a:t>, </a:t>
            </a:r>
            <a:r>
              <a:rPr lang="fr-FR" sz="2400" kern="0" dirty="0" err="1"/>
              <a:t>raisonSociale</a:t>
            </a:r>
            <a:r>
              <a:rPr lang="fr-FR" sz="2400" kern="0" dirty="0"/>
              <a:t>, </a:t>
            </a:r>
            <a:r>
              <a:rPr lang="fr-FR" sz="2400" kern="0" dirty="0" err="1"/>
              <a:t>villeFournisseur</a:t>
            </a:r>
            <a:r>
              <a:rPr lang="fr-FR" sz="2400" kern="0" dirty="0"/>
              <a:t>)</a:t>
            </a:r>
          </a:p>
          <a:p>
            <a:pPr marL="292100" indent="-292100" defTabSz="482600" eaLnBrk="1" hangingPunct="1">
              <a:lnSpc>
                <a:spcPct val="120000"/>
              </a:lnSpc>
              <a:buNone/>
            </a:pPr>
            <a:r>
              <a:rPr lang="fr-FR" sz="2400" b="1" kern="0" dirty="0"/>
              <a:t>Produit</a:t>
            </a:r>
            <a:r>
              <a:rPr lang="fr-FR" sz="2400" kern="0" dirty="0"/>
              <a:t> (</a:t>
            </a:r>
            <a:r>
              <a:rPr lang="fr-FR" sz="2400" u="sng" kern="0" dirty="0" err="1"/>
              <a:t>noProd</a:t>
            </a:r>
            <a:r>
              <a:rPr lang="fr-FR" sz="2400" kern="0" dirty="0" err="1"/>
              <a:t>uit</a:t>
            </a:r>
            <a:r>
              <a:rPr lang="fr-FR" sz="2400" kern="0" dirty="0"/>
              <a:t>, libellé, </a:t>
            </a:r>
            <a:r>
              <a:rPr lang="fr-FR" sz="2400" kern="0" dirty="0" err="1"/>
              <a:t>prixUnitaire</a:t>
            </a:r>
            <a:r>
              <a:rPr lang="fr-FR" sz="2400" kern="0" dirty="0"/>
              <a:t>, </a:t>
            </a:r>
            <a:r>
              <a:rPr lang="fr-FR" sz="2400" i="1" kern="0" dirty="0" err="1"/>
              <a:t>noFournisseur</a:t>
            </a:r>
            <a:r>
              <a:rPr lang="fr-FR" sz="2400" kern="0" dirty="0"/>
              <a:t>)</a:t>
            </a:r>
          </a:p>
          <a:p>
            <a:pPr marL="292100" indent="-292100" defTabSz="482600" eaLnBrk="1" hangingPunct="1">
              <a:lnSpc>
                <a:spcPct val="120000"/>
              </a:lnSpc>
              <a:buNone/>
            </a:pPr>
            <a:r>
              <a:rPr lang="fr-FR" sz="2400" b="1" kern="0" dirty="0"/>
              <a:t>Commande</a:t>
            </a:r>
            <a:r>
              <a:rPr lang="fr-FR" sz="2400" kern="0" dirty="0"/>
              <a:t> (</a:t>
            </a:r>
            <a:r>
              <a:rPr lang="fr-FR" sz="2400" i="1" u="sng" kern="0" dirty="0" err="1"/>
              <a:t>noClient</a:t>
            </a:r>
            <a:r>
              <a:rPr lang="fr-FR" sz="2400" u="sng" kern="0" dirty="0"/>
              <a:t>, </a:t>
            </a:r>
            <a:r>
              <a:rPr lang="fr-FR" sz="2400" i="1" u="sng" kern="0" dirty="0" err="1"/>
              <a:t>noProduit</a:t>
            </a:r>
            <a:r>
              <a:rPr lang="fr-FR" sz="2400" i="1" u="sng" kern="0" dirty="0"/>
              <a:t>, </a:t>
            </a:r>
            <a:r>
              <a:rPr lang="fr-FR" sz="2400" u="sng" kern="0" dirty="0" err="1"/>
              <a:t>dateCde</a:t>
            </a:r>
            <a:r>
              <a:rPr lang="fr-FR" sz="2400" kern="0" dirty="0"/>
              <a:t>, quantité)</a:t>
            </a:r>
            <a:r>
              <a:rPr lang="fr-FR" sz="2000" kern="0" dirty="0"/>
              <a:t>	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2711624" y="3717033"/>
            <a:ext cx="6572200" cy="2880319"/>
            <a:chOff x="1600200" y="1556793"/>
            <a:chExt cx="6572200" cy="3168351"/>
          </a:xfrm>
        </p:grpSpPr>
        <p:grpSp>
          <p:nvGrpSpPr>
            <p:cNvPr id="7" name="Group 2"/>
            <p:cNvGrpSpPr>
              <a:grpSpLocks/>
            </p:cNvGrpSpPr>
            <p:nvPr/>
          </p:nvGrpSpPr>
          <p:grpSpPr bwMode="auto">
            <a:xfrm>
              <a:off x="1600200" y="1790700"/>
              <a:ext cx="1392784" cy="2432727"/>
              <a:chOff x="1104" y="1152"/>
              <a:chExt cx="816" cy="1526"/>
            </a:xfrm>
          </p:grpSpPr>
          <p:sp>
            <p:nvSpPr>
              <p:cNvPr id="24" name="Rectangle 3"/>
              <p:cNvSpPr>
                <a:spLocks noChangeArrowheads="1"/>
              </p:cNvSpPr>
              <p:nvPr/>
            </p:nvSpPr>
            <p:spPr bwMode="auto">
              <a:xfrm>
                <a:off x="1104" y="1152"/>
                <a:ext cx="816" cy="14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600"/>
              </a:p>
            </p:txBody>
          </p:sp>
          <p:sp>
            <p:nvSpPr>
              <p:cNvPr id="25" name="Line 4"/>
              <p:cNvSpPr>
                <a:spLocks noChangeShapeType="1"/>
              </p:cNvSpPr>
              <p:nvPr/>
            </p:nvSpPr>
            <p:spPr bwMode="auto">
              <a:xfrm>
                <a:off x="1104" y="144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 sz="1600"/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1252" y="1190"/>
                <a:ext cx="4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fr-FR" b="1"/>
                  <a:t>Client</a:t>
                </a:r>
              </a:p>
            </p:txBody>
          </p:sp>
          <p:sp>
            <p:nvSpPr>
              <p:cNvPr id="27" name="Text Box 6"/>
              <p:cNvSpPr txBox="1">
                <a:spLocks noChangeArrowheads="1"/>
              </p:cNvSpPr>
              <p:nvPr/>
            </p:nvSpPr>
            <p:spPr bwMode="auto">
              <a:xfrm>
                <a:off x="1248" y="1425"/>
                <a:ext cx="523" cy="1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 u="sng"/>
                  <a:t>noClient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/>
                  <a:t>nom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/>
                  <a:t>prénom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/>
                  <a:t>ddn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/>
                  <a:t>rue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/>
                  <a:t>CP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/>
                  <a:t>ville</a:t>
                </a:r>
              </a:p>
            </p:txBody>
          </p:sp>
        </p:grp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6088060" y="1556793"/>
              <a:ext cx="2084340" cy="1696216"/>
              <a:chOff x="4272" y="1104"/>
              <a:chExt cx="816" cy="1056"/>
            </a:xfrm>
          </p:grpSpPr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4272" y="1104"/>
                <a:ext cx="816" cy="10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 sz="1600"/>
              </a:p>
            </p:txBody>
          </p:sp>
          <p:sp>
            <p:nvSpPr>
              <p:cNvPr id="21" name="Line 9"/>
              <p:cNvSpPr>
                <a:spLocks noChangeShapeType="1"/>
              </p:cNvSpPr>
              <p:nvPr/>
            </p:nvSpPr>
            <p:spPr bwMode="auto">
              <a:xfrm>
                <a:off x="4272" y="139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 sz="1600"/>
              </a:p>
            </p:txBody>
          </p:sp>
          <p:sp>
            <p:nvSpPr>
              <p:cNvPr id="22" name="Text Box 10"/>
              <p:cNvSpPr txBox="1">
                <a:spLocks noChangeArrowheads="1"/>
              </p:cNvSpPr>
              <p:nvPr/>
            </p:nvSpPr>
            <p:spPr bwMode="auto">
              <a:xfrm>
                <a:off x="4466" y="1142"/>
                <a:ext cx="367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fr-FR" b="1"/>
                  <a:t>Produit</a:t>
                </a:r>
              </a:p>
            </p:txBody>
          </p:sp>
          <p:sp>
            <p:nvSpPr>
              <p:cNvPr id="23" name="Text Box 11"/>
              <p:cNvSpPr txBox="1">
                <a:spLocks noChangeArrowheads="1"/>
              </p:cNvSpPr>
              <p:nvPr/>
            </p:nvSpPr>
            <p:spPr bwMode="auto">
              <a:xfrm>
                <a:off x="4416" y="1377"/>
                <a:ext cx="546" cy="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 u="sng"/>
                  <a:t>noProduit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/>
                  <a:t>libellé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/>
                  <a:t>pu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fr-FR" sz="1600" i="1"/>
                  <a:t>noFournisseur</a:t>
                </a:r>
              </a:p>
            </p:txBody>
          </p:sp>
        </p:grpSp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3534622" y="2289065"/>
              <a:ext cx="17796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3510442" y="1869389"/>
              <a:ext cx="1803848" cy="16929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11" name="Text Box 14"/>
            <p:cNvSpPr txBox="1">
              <a:spLocks noChangeArrowheads="1"/>
            </p:cNvSpPr>
            <p:nvPr/>
          </p:nvSpPr>
          <p:spPr bwMode="auto">
            <a:xfrm>
              <a:off x="3688108" y="1873628"/>
              <a:ext cx="1326004" cy="406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/>
                <a:t>Commande</a:t>
              </a:r>
            </a:p>
          </p:txBody>
        </p:sp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3611999" y="2361197"/>
              <a:ext cx="1010598" cy="1184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i="1" u="sng" dirty="0" err="1"/>
                <a:t>noClient</a:t>
              </a:r>
              <a:endParaRPr lang="fr-FR" sz="1600" i="1" u="sng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i="1" u="sng" dirty="0" err="1"/>
                <a:t>noProduit</a:t>
              </a:r>
              <a:endParaRPr lang="fr-FR" sz="1600" i="1" u="sng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u="sng" dirty="0" err="1"/>
                <a:t>dateCde</a:t>
              </a:r>
              <a:endParaRPr lang="fr-FR" sz="1600" u="sng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dirty="0"/>
                <a:t>quantité</a:t>
              </a:r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6247636" y="3600552"/>
              <a:ext cx="1708740" cy="11245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6247636" y="3967769"/>
              <a:ext cx="17087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6308328" y="3648640"/>
              <a:ext cx="1377300" cy="406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/>
                <a:t>Fournisseur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6309452" y="4020228"/>
              <a:ext cx="1361270" cy="643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u="sng"/>
                <a:t>noFournisseur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/>
                <a:t>raisonSociale</a:t>
              </a:r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7020272" y="3233336"/>
              <a:ext cx="0" cy="367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>
              <a:off x="5314291" y="2551363"/>
              <a:ext cx="7737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>
              <a:off x="2992984" y="2603822"/>
              <a:ext cx="5416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</p:grpSp>
    </p:spTree>
    <p:extLst>
      <p:ext uri="{BB962C8B-B14F-4D97-AF65-F5344CB8AC3E}">
        <p14:creationId xmlns:p14="http://schemas.microsoft.com/office/powerpoint/2010/main" val="24872017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8266026-9386-4713-ADC9-E1FA6E092E04}" type="slidenum">
              <a:rPr lang="fr-FR"/>
              <a:pPr eaLnBrk="1" hangingPunct="1"/>
              <a:t>148</a:t>
            </a:fld>
            <a:endParaRPr lang="fr-FR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80421" y="1071546"/>
            <a:ext cx="8001000" cy="685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fr-FR" sz="2000" i="1" dirty="0"/>
              <a:t>Trouver les </a:t>
            </a:r>
            <a:r>
              <a:rPr lang="fr-FR" sz="2000" i="1" dirty="0" err="1"/>
              <a:t>noClient</a:t>
            </a:r>
            <a:r>
              <a:rPr lang="fr-FR" sz="2000" i="1" dirty="0"/>
              <a:t> et </a:t>
            </a:r>
            <a:r>
              <a:rPr lang="fr-FR" sz="2000" i="1" dirty="0" err="1"/>
              <a:t>dateCde</a:t>
            </a:r>
            <a:r>
              <a:rPr lang="fr-FR" sz="2000" i="1" dirty="0"/>
              <a:t> de toutes les Commandes</a:t>
            </a:r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194550" y="132903"/>
            <a:ext cx="8229600" cy="876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Projection d'une relation et clause DISTINCT</a:t>
            </a:r>
            <a:endParaRPr lang="fr-FR" sz="4000" dirty="0"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2971800" y="1604946"/>
            <a:ext cx="6019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200" dirty="0">
                <a:latin typeface="Courier New" pitchFamily="49" charset="0"/>
              </a:rPr>
              <a:t>SELECT	noClient, </a:t>
            </a:r>
            <a:r>
              <a:rPr lang="fr-FR" sz="2200" dirty="0" err="1">
                <a:latin typeface="Courier New" pitchFamily="49" charset="0"/>
              </a:rPr>
              <a:t>dateCde</a:t>
            </a:r>
            <a:endParaRPr lang="fr-FR" sz="22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fr-FR" sz="2200" dirty="0">
                <a:latin typeface="Courier New" pitchFamily="49" charset="0"/>
              </a:rPr>
              <a:t>FROM		Commande</a:t>
            </a:r>
          </a:p>
        </p:txBody>
      </p:sp>
      <p:sp>
        <p:nvSpPr>
          <p:cNvPr id="12294" name="Text Box 5"/>
          <p:cNvSpPr txBox="1">
            <a:spLocks noChangeArrowheads="1"/>
          </p:cNvSpPr>
          <p:nvPr/>
        </p:nvSpPr>
        <p:spPr bwMode="auto">
          <a:xfrm>
            <a:off x="2351584" y="5795972"/>
            <a:ext cx="7783016" cy="7078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000" i="1">
                <a:latin typeface="Courier New" pitchFamily="49" charset="0"/>
              </a:rPr>
              <a:t>Possibilité de doublons (mêmes tuples) dans la relation résultat</a:t>
            </a:r>
          </a:p>
        </p:txBody>
      </p:sp>
      <p:graphicFrame>
        <p:nvGraphicFramePr>
          <p:cNvPr id="347142" name="Group 6"/>
          <p:cNvGraphicFramePr>
            <a:graphicFrameLocks noGrp="1"/>
          </p:cNvGraphicFramePr>
          <p:nvPr/>
        </p:nvGraphicFramePr>
        <p:xfrm>
          <a:off x="3810000" y="2794014"/>
          <a:ext cx="3429000" cy="2778127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noClient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dateCde</a:t>
                      </a:r>
                      <a:endParaRPr kumimoji="0" lang="fr-F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100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04/05/2003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200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12/4/2003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100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5/1/2004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1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300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25/2/2004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400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30/1/2004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3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400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30/1/2004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lèche vers le bas 7"/>
          <p:cNvSpPr/>
          <p:nvPr/>
        </p:nvSpPr>
        <p:spPr bwMode="auto">
          <a:xfrm>
            <a:off x="5167306" y="2428868"/>
            <a:ext cx="428628" cy="357190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5450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ACB00F4D-2D05-4F7C-9C4F-A92D0779F60A}" type="slidenum">
              <a:rPr lang="fr-FR"/>
              <a:pPr eaLnBrk="1" hangingPunct="1"/>
              <a:t>149</a:t>
            </a:fld>
            <a:endParaRPr lang="fr-FR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4226" y="1158826"/>
            <a:ext cx="7772400" cy="606425"/>
          </a:xfrm>
        </p:spPr>
        <p:txBody>
          <a:bodyPr/>
          <a:lstStyle/>
          <a:p>
            <a:pPr eaLnBrk="1" hangingPunct="1"/>
            <a:r>
              <a:rPr lang="fr-FR" sz="2000" i="1" dirty="0"/>
              <a:t>Trouver les noClient et </a:t>
            </a:r>
            <a:r>
              <a:rPr lang="fr-FR" sz="2000" i="1" dirty="0" err="1"/>
              <a:t>dateCde</a:t>
            </a:r>
            <a:r>
              <a:rPr lang="fr-FR" sz="2000" i="1" dirty="0"/>
              <a:t> de toutes les Commandes, sans doublon</a:t>
            </a:r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381000" y="165460"/>
            <a:ext cx="8229600" cy="7477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La clause DISTINCT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286000" y="1780364"/>
            <a:ext cx="7315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200" dirty="0">
                <a:latin typeface="Courier New" pitchFamily="49" charset="0"/>
              </a:rPr>
              <a:t>SELECT	</a:t>
            </a:r>
            <a:r>
              <a:rPr lang="fr-FR" sz="2200" b="1" dirty="0">
                <a:latin typeface="Courier New" pitchFamily="49" charset="0"/>
              </a:rPr>
              <a:t>DISTINCT</a:t>
            </a:r>
            <a:r>
              <a:rPr lang="fr-FR" sz="2200" dirty="0">
                <a:latin typeface="Courier New" pitchFamily="49" charset="0"/>
              </a:rPr>
              <a:t> noClient, </a:t>
            </a:r>
            <a:r>
              <a:rPr lang="fr-FR" sz="2200" dirty="0" err="1">
                <a:latin typeface="Courier New" pitchFamily="49" charset="0"/>
              </a:rPr>
              <a:t>dateCde</a:t>
            </a:r>
            <a:endParaRPr lang="fr-FR" sz="2200" dirty="0">
              <a:latin typeface="Courier New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fr-FR" sz="2200" dirty="0">
                <a:latin typeface="Courier New" pitchFamily="49" charset="0"/>
              </a:rPr>
              <a:t>FROM		Commande</a:t>
            </a:r>
          </a:p>
        </p:txBody>
      </p:sp>
      <p:sp>
        <p:nvSpPr>
          <p:cNvPr id="348165" name="Text Box 5"/>
          <p:cNvSpPr txBox="1">
            <a:spLocks noChangeArrowheads="1"/>
          </p:cNvSpPr>
          <p:nvPr/>
        </p:nvSpPr>
        <p:spPr bwMode="auto">
          <a:xfrm>
            <a:off x="2063552" y="5733257"/>
            <a:ext cx="6408712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sz="2400" dirty="0">
                <a:latin typeface="Garamond" pitchFamily="18" charset="0"/>
                <a:sym typeface="Symbol" pitchFamily="18" charset="2"/>
              </a:rPr>
              <a:t>PROJECT(Commande, {</a:t>
            </a:r>
            <a:r>
              <a:rPr lang="fr-FR" sz="2400" dirty="0" err="1">
                <a:latin typeface="Garamond" pitchFamily="18" charset="0"/>
                <a:sym typeface="Symbol" pitchFamily="18" charset="2"/>
              </a:rPr>
              <a:t>noClient</a:t>
            </a:r>
            <a:r>
              <a:rPr lang="fr-FR" sz="2400" dirty="0">
                <a:latin typeface="Garamond" pitchFamily="18" charset="0"/>
                <a:sym typeface="Symbol" pitchFamily="18" charset="2"/>
              </a:rPr>
              <a:t>, </a:t>
            </a:r>
            <a:r>
              <a:rPr lang="fr-FR" sz="2400" dirty="0" err="1">
                <a:latin typeface="Garamond" pitchFamily="18" charset="0"/>
                <a:sym typeface="Symbol" pitchFamily="18" charset="2"/>
              </a:rPr>
              <a:t>dateCde</a:t>
            </a:r>
            <a:r>
              <a:rPr lang="fr-FR" sz="2400" dirty="0">
                <a:latin typeface="Garamond" pitchFamily="18" charset="0"/>
                <a:sym typeface="Symbol" pitchFamily="18" charset="2"/>
              </a:rPr>
              <a:t>})</a:t>
            </a:r>
            <a:endParaRPr lang="fr-CA" sz="1600" dirty="0">
              <a:latin typeface="Garamond" pitchFamily="18" charset="0"/>
            </a:endParaRPr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8286626" y="4214813"/>
            <a:ext cx="2201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>
                <a:latin typeface="Garamond" pitchFamily="18" charset="0"/>
              </a:rPr>
              <a:t>Expression algébrique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>
                <a:latin typeface="Garamond" pitchFamily="18" charset="0"/>
              </a:rPr>
              <a:t>équivalente</a:t>
            </a:r>
          </a:p>
        </p:txBody>
      </p:sp>
      <p:sp>
        <p:nvSpPr>
          <p:cNvPr id="13320" name="Line 7"/>
          <p:cNvSpPr>
            <a:spLocks noChangeShapeType="1"/>
          </p:cNvSpPr>
          <p:nvPr/>
        </p:nvSpPr>
        <p:spPr bwMode="auto">
          <a:xfrm flipH="1">
            <a:off x="8735888" y="59436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321" name="Line 8"/>
          <p:cNvSpPr>
            <a:spLocks noChangeShapeType="1"/>
          </p:cNvSpPr>
          <p:nvPr/>
        </p:nvSpPr>
        <p:spPr bwMode="auto">
          <a:xfrm flipV="1">
            <a:off x="9574088" y="5181600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3322" name="AutoShape 9"/>
          <p:cNvSpPr>
            <a:spLocks noChangeArrowheads="1"/>
          </p:cNvSpPr>
          <p:nvPr/>
        </p:nvSpPr>
        <p:spPr bwMode="auto">
          <a:xfrm>
            <a:off x="8126288" y="3657600"/>
            <a:ext cx="2362200" cy="1600200"/>
          </a:xfrm>
          <a:prstGeom prst="star8">
            <a:avLst>
              <a:gd name="adj" fmla="val 3825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3323" name="Line 10"/>
          <p:cNvSpPr>
            <a:spLocks noChangeShapeType="1"/>
          </p:cNvSpPr>
          <p:nvPr/>
        </p:nvSpPr>
        <p:spPr bwMode="auto">
          <a:xfrm flipV="1">
            <a:off x="9574088" y="2743200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graphicFrame>
        <p:nvGraphicFramePr>
          <p:cNvPr id="348171" name="Group 11"/>
          <p:cNvGraphicFramePr>
            <a:graphicFrameLocks noGrp="1"/>
          </p:cNvGraphicFramePr>
          <p:nvPr/>
        </p:nvGraphicFramePr>
        <p:xfrm>
          <a:off x="3048000" y="3122626"/>
          <a:ext cx="3733800" cy="2378076"/>
        </p:xfrm>
        <a:graphic>
          <a:graphicData uri="http://schemas.openxmlformats.org/drawingml/2006/table">
            <a:tbl>
              <a:tblPr/>
              <a:tblGrid>
                <a:gridCol w="15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noClient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dateCde</a:t>
                      </a:r>
                      <a:endParaRPr kumimoji="0" lang="fr-F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04/05/2003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12/4/2003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5/1/2004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300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25/2/2004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400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30/1/2004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Flèche vers le bas 12"/>
          <p:cNvSpPr/>
          <p:nvPr/>
        </p:nvSpPr>
        <p:spPr bwMode="auto">
          <a:xfrm>
            <a:off x="4738678" y="2643182"/>
            <a:ext cx="428628" cy="357190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4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65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952596" y="1473906"/>
            <a:ext cx="1641646" cy="2262570"/>
            <a:chOff x="1104" y="1152"/>
            <a:chExt cx="816" cy="1488"/>
          </a:xfrm>
        </p:grpSpPr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104" y="1152"/>
              <a:ext cx="816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23" name="Line 4"/>
            <p:cNvSpPr>
              <a:spLocks noChangeShapeType="1"/>
            </p:cNvSpPr>
            <p:nvPr/>
          </p:nvSpPr>
          <p:spPr bwMode="auto">
            <a:xfrm>
              <a:off x="1104" y="1440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1287" y="1190"/>
              <a:ext cx="391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/>
                <a:t>Client</a:t>
              </a:r>
            </a:p>
          </p:txBody>
        </p:sp>
        <p:sp>
          <p:nvSpPr>
            <p:cNvPr id="25" name="Text Box 6"/>
            <p:cNvSpPr txBox="1">
              <a:spLocks noChangeArrowheads="1"/>
            </p:cNvSpPr>
            <p:nvPr/>
          </p:nvSpPr>
          <p:spPr bwMode="auto">
            <a:xfrm>
              <a:off x="1248" y="1574"/>
              <a:ext cx="444" cy="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u="sng" dirty="0"/>
                <a:t>noClient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dirty="0"/>
                <a:t>nom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dirty="0"/>
                <a:t>prénom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dirty="0"/>
                <a:t>adresse</a:t>
              </a:r>
            </a:p>
          </p:txBody>
        </p:sp>
      </p:grp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7453322" y="616650"/>
            <a:ext cx="2023222" cy="1692766"/>
            <a:chOff x="4272" y="1104"/>
            <a:chExt cx="816" cy="1056"/>
          </a:xfrm>
        </p:grpSpPr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4272" y="1104"/>
              <a:ext cx="816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>
              <a:off x="4272" y="139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4461" y="1142"/>
              <a:ext cx="37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 dirty="0"/>
                <a:t>Produit</a:t>
              </a: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4416" y="1469"/>
              <a:ext cx="480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u="sng"/>
                <a:t>noProduit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/>
                <a:t>libellé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/>
                <a:t>prixUnitaire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fr-FR" sz="1600" i="1"/>
            </a:p>
          </p:txBody>
        </p:sp>
      </p:grp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4569846" y="2035171"/>
            <a:ext cx="209765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4541346" y="1473907"/>
            <a:ext cx="2126159" cy="22640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6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981019" y="1494229"/>
            <a:ext cx="13260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b="1" dirty="0"/>
              <a:t>Commande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661048" y="2131638"/>
            <a:ext cx="133722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1600" u="sng" dirty="0"/>
              <a:t>noCommande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1600" i="1" dirty="0"/>
              <a:t>noClient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1600" dirty="0"/>
              <a:t>date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1600" dirty="0"/>
              <a:t>montant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7524760" y="3917805"/>
            <a:ext cx="2038306" cy="1638483"/>
            <a:chOff x="6095495" y="4301262"/>
            <a:chExt cx="2038306" cy="1638483"/>
          </a:xfrm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6119744" y="4301262"/>
              <a:ext cx="2014057" cy="15040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6119744" y="4792369"/>
              <a:ext cx="20140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6095495" y="4326274"/>
              <a:ext cx="192607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/>
                <a:t>LigneCommande</a:t>
              </a:r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6192605" y="4862527"/>
              <a:ext cx="1362557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i="1" u="sng"/>
                <a:t>noCommande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i="1" u="sng"/>
                <a:t>noProduit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/>
                <a:t>quantité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fr-FR" sz="1600"/>
            </a:p>
          </p:txBody>
        </p:sp>
      </p:grp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7810362" y="2341474"/>
            <a:ext cx="0" cy="157633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arrow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 flipH="1">
            <a:off x="5641653" y="3758288"/>
            <a:ext cx="1470" cy="78745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arrow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 flipV="1">
            <a:off x="3594242" y="2759790"/>
            <a:ext cx="94710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sz="1600"/>
          </a:p>
        </p:txBody>
      </p:sp>
      <p:sp>
        <p:nvSpPr>
          <p:cNvPr id="27" name="ZoneTexte 26"/>
          <p:cNvSpPr txBox="1"/>
          <p:nvPr/>
        </p:nvSpPr>
        <p:spPr>
          <a:xfrm>
            <a:off x="7953388" y="2759791"/>
            <a:ext cx="2568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LigneCommande.noProduit</a:t>
            </a:r>
            <a:r>
              <a:rPr lang="fr-FR" sz="1600" dirty="0"/>
              <a:t>=</a:t>
            </a:r>
          </a:p>
          <a:p>
            <a:r>
              <a:rPr lang="fr-FR" sz="1600" dirty="0" err="1"/>
              <a:t>Produit.noProduit</a:t>
            </a:r>
            <a:endParaRPr lang="fr-FR" sz="1600" dirty="0"/>
          </a:p>
          <a:p>
            <a:endParaRPr lang="fr-FR" sz="16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5667372" y="4545740"/>
            <a:ext cx="1857388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1641526" y="6009338"/>
            <a:ext cx="913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condition sur la flèche n'est pas forcément mentionnée lorsque les attributs formant les clés </a:t>
            </a:r>
          </a:p>
          <a:p>
            <a:r>
              <a:rPr lang="fr-FR" dirty="0"/>
              <a:t>étrangères ont le même nom que les attributs cibles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4179769" y="4648663"/>
            <a:ext cx="2914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LigneCommande.noCommande</a:t>
            </a:r>
            <a:r>
              <a:rPr lang="fr-FR" sz="1600" dirty="0"/>
              <a:t>=</a:t>
            </a:r>
          </a:p>
          <a:p>
            <a:r>
              <a:rPr lang="fr-FR" sz="1600" dirty="0" err="1"/>
              <a:t>Commande.noCommande</a:t>
            </a:r>
            <a:endParaRPr lang="fr-FR" sz="1600" dirty="0"/>
          </a:p>
        </p:txBody>
      </p:sp>
      <p:sp>
        <p:nvSpPr>
          <p:cNvPr id="30" name="ZoneTexte 29"/>
          <p:cNvSpPr txBox="1"/>
          <p:nvPr/>
        </p:nvSpPr>
        <p:spPr>
          <a:xfrm rot="5400000">
            <a:off x="3062339" y="1544142"/>
            <a:ext cx="2040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Commande.noClient</a:t>
            </a:r>
            <a:r>
              <a:rPr lang="fr-FR" sz="1600" dirty="0"/>
              <a:t> =</a:t>
            </a:r>
          </a:p>
          <a:p>
            <a:r>
              <a:rPr lang="fr-FR" sz="1600" dirty="0" err="1"/>
              <a:t>Client.noClient</a:t>
            </a:r>
            <a:endParaRPr lang="fr-FR" sz="1600" dirty="0"/>
          </a:p>
        </p:txBody>
      </p:sp>
      <p:sp>
        <p:nvSpPr>
          <p:cNvPr id="3" name="ZoneTexte 2"/>
          <p:cNvSpPr txBox="1"/>
          <p:nvPr/>
        </p:nvSpPr>
        <p:spPr>
          <a:xfrm>
            <a:off x="365649" y="177369"/>
            <a:ext cx="594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Représentation graphique du schéma </a:t>
            </a:r>
            <a:endParaRPr lang="en-US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307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FC1DD048-9675-4688-81B7-3BD54203DD51}" type="slidenum">
              <a:rPr lang="fr-FR"/>
              <a:pPr eaLnBrk="1" hangingPunct="1"/>
              <a:t>150</a:t>
            </a:fld>
            <a:endParaRPr lang="fr-FR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278078" y="216630"/>
            <a:ext cx="9977336" cy="96815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Restriction d’une relation selon une condition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0" y="1237169"/>
            <a:ext cx="11010900" cy="809625"/>
          </a:xfrm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fr-FR" sz="2400" i="1" dirty="0"/>
              <a:t>Sélectionner les produits dont le prix est inférieur à 20€ et le numéro est supérieur à 30</a:t>
            </a:r>
            <a:endParaRPr lang="fr-FR" i="1" dirty="0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133600" y="2057401"/>
            <a:ext cx="77724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lvl="1">
              <a:buClr>
                <a:schemeClr val="tx1"/>
              </a:buClr>
              <a:buSzPct val="75000"/>
              <a:buFontTx/>
              <a:buNone/>
            </a:pPr>
            <a:r>
              <a:rPr lang="fr-FR" sz="2000" dirty="0">
                <a:latin typeface="Courier New" pitchFamily="49" charset="0"/>
              </a:rPr>
              <a:t>SELECT	*</a:t>
            </a:r>
          </a:p>
          <a:p>
            <a:pPr lvl="1">
              <a:buClr>
                <a:schemeClr val="tx1"/>
              </a:buClr>
              <a:buSzPct val="75000"/>
              <a:buFontTx/>
              <a:buNone/>
            </a:pPr>
            <a:r>
              <a:rPr lang="fr-FR" sz="2000" dirty="0">
                <a:latin typeface="Courier New" pitchFamily="49" charset="0"/>
              </a:rPr>
              <a:t>FROM 	Produit</a:t>
            </a:r>
          </a:p>
          <a:p>
            <a:pPr lvl="1">
              <a:buClr>
                <a:schemeClr val="tx1"/>
              </a:buClr>
              <a:buSzPct val="75000"/>
              <a:buFontTx/>
              <a:buNone/>
            </a:pPr>
            <a:r>
              <a:rPr lang="fr-FR" sz="2000" dirty="0">
                <a:latin typeface="Courier New" pitchFamily="49" charset="0"/>
              </a:rPr>
              <a:t>WHERE 	pu &lt; 20 AND noProduit &gt; 30</a:t>
            </a:r>
            <a:r>
              <a:rPr lang="fr-FR" sz="2000" dirty="0">
                <a:latin typeface="Garamond" pitchFamily="18" charset="0"/>
              </a:rPr>
              <a:t>  </a:t>
            </a:r>
            <a:endParaRPr lang="fr-FR" sz="2000" dirty="0"/>
          </a:p>
        </p:txBody>
      </p:sp>
      <p:graphicFrame>
        <p:nvGraphicFramePr>
          <p:cNvPr id="349189" name="Group 5"/>
          <p:cNvGraphicFramePr>
            <a:graphicFrameLocks noGrp="1"/>
          </p:cNvGraphicFramePr>
          <p:nvPr/>
        </p:nvGraphicFramePr>
        <p:xfrm>
          <a:off x="2711450" y="3895738"/>
          <a:ext cx="4832350" cy="1604964"/>
        </p:xfrm>
        <a:graphic>
          <a:graphicData uri="http://schemas.openxmlformats.org/drawingml/2006/table">
            <a:tbl>
              <a:tblPr/>
              <a:tblGrid>
                <a:gridCol w="131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3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noProduit</a:t>
                      </a:r>
                    </a:p>
                  </a:txBody>
                  <a:tcPr marL="91443" marR="91443"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libellé</a:t>
                      </a:r>
                    </a:p>
                  </a:txBody>
                  <a:tcPr marL="91443" marR="91443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pu</a:t>
                      </a:r>
                    </a:p>
                  </a:txBody>
                  <a:tcPr marL="91443" marR="91443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31</a:t>
                      </a:r>
                    </a:p>
                  </a:txBody>
                  <a:tcPr marL="91443" marR="91443"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Brosse</a:t>
                      </a:r>
                    </a:p>
                  </a:txBody>
                  <a:tcPr marL="91443" marR="91443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L="91443" marR="91443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40</a:t>
                      </a:r>
                    </a:p>
                  </a:txBody>
                  <a:tcPr marL="91443" marR="91443"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Tableau</a:t>
                      </a:r>
                    </a:p>
                  </a:txBody>
                  <a:tcPr marL="91443" marR="91443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9.99</a:t>
                      </a:r>
                    </a:p>
                  </a:txBody>
                  <a:tcPr marL="91443" marR="91443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50</a:t>
                      </a:r>
                    </a:p>
                  </a:txBody>
                  <a:tcPr marL="91443" marR="91443"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Visseuse</a:t>
                      </a:r>
                    </a:p>
                  </a:txBody>
                  <a:tcPr marL="91443" marR="91443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marL="91443" marR="91443"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365" name="Text Box 28"/>
          <p:cNvSpPr txBox="1">
            <a:spLocks noChangeArrowheads="1"/>
          </p:cNvSpPr>
          <p:nvPr/>
        </p:nvSpPr>
        <p:spPr bwMode="auto">
          <a:xfrm>
            <a:off x="7848600" y="3870326"/>
            <a:ext cx="1676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2000">
                <a:latin typeface="Garamond" pitchFamily="18" charset="0"/>
              </a:rPr>
              <a:t>Exp. algéb.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2000">
                <a:latin typeface="Garamond" pitchFamily="18" charset="0"/>
              </a:rPr>
              <a:t>équivalente</a:t>
            </a:r>
          </a:p>
        </p:txBody>
      </p:sp>
      <p:sp>
        <p:nvSpPr>
          <p:cNvPr id="14366" name="AutoShape 29"/>
          <p:cNvSpPr>
            <a:spLocks noChangeArrowheads="1"/>
          </p:cNvSpPr>
          <p:nvPr/>
        </p:nvSpPr>
        <p:spPr bwMode="auto">
          <a:xfrm>
            <a:off x="7696200" y="3657600"/>
            <a:ext cx="1905000" cy="1295400"/>
          </a:xfrm>
          <a:prstGeom prst="star8">
            <a:avLst>
              <a:gd name="adj" fmla="val 3825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4367" name="Line 30"/>
          <p:cNvSpPr>
            <a:spLocks noChangeShapeType="1"/>
          </p:cNvSpPr>
          <p:nvPr/>
        </p:nvSpPr>
        <p:spPr bwMode="auto">
          <a:xfrm flipV="1">
            <a:off x="8610600" y="3200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4368" name="Line 31"/>
          <p:cNvSpPr>
            <a:spLocks noChangeShapeType="1"/>
          </p:cNvSpPr>
          <p:nvPr/>
        </p:nvSpPr>
        <p:spPr bwMode="auto">
          <a:xfrm flipV="1">
            <a:off x="8763000" y="4953000"/>
            <a:ext cx="0" cy="8522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259056" y="5786455"/>
            <a:ext cx="6408712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sz="2400" dirty="0">
                <a:latin typeface="Garamond" pitchFamily="18" charset="0"/>
                <a:sym typeface="Symbol" pitchFamily="18" charset="2"/>
              </a:rPr>
              <a:t>RESTRICT(Produit, pu&lt;20 ET noProduit &gt; 30)</a:t>
            </a:r>
            <a:endParaRPr lang="fr-CA" sz="1600" dirty="0">
              <a:latin typeface="Garamond" pitchFamily="18" charset="0"/>
            </a:endParaRPr>
          </a:p>
        </p:txBody>
      </p:sp>
      <p:sp>
        <p:nvSpPr>
          <p:cNvPr id="13" name="Flèche vers le bas 12"/>
          <p:cNvSpPr/>
          <p:nvPr/>
        </p:nvSpPr>
        <p:spPr bwMode="auto">
          <a:xfrm>
            <a:off x="5024430" y="3286124"/>
            <a:ext cx="484632" cy="500066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8F66798-F72D-4518-9BAC-3CB62BBC59AC}" type="slidenum">
              <a:rPr lang="fr-FR"/>
              <a:pPr eaLnBrk="1" hangingPunct="1"/>
              <a:t>151</a:t>
            </a:fld>
            <a:endParaRPr lang="fr-FR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83722" y="349250"/>
            <a:ext cx="10124873" cy="9144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b="0" dirty="0">
                <a:latin typeface="+mn-lt"/>
                <a:cs typeface="Times New Roman" panose="02020603050405020304" pitchFamily="18" charset="0"/>
              </a:rPr>
              <a:t>Syntaxe d'une condition de restriction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1981200" y="1371600"/>
            <a:ext cx="67056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2057400" y="3276600"/>
            <a:ext cx="7924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1905000" y="4419600"/>
            <a:ext cx="80772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endParaRPr lang="fr-FR" sz="2400"/>
          </a:p>
        </p:txBody>
      </p:sp>
      <p:sp>
        <p:nvSpPr>
          <p:cNvPr id="1536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5800" y="1509712"/>
            <a:ext cx="8001000" cy="5029200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fr-FR" sz="2200" dirty="0">
                <a:latin typeface="Courier New" pitchFamily="49" charset="0"/>
              </a:rPr>
              <a:t>SELECT  	  *  </a:t>
            </a:r>
          </a:p>
          <a:p>
            <a:pPr lvl="1" eaLnBrk="1" hangingPunct="1">
              <a:buFontTx/>
              <a:buNone/>
            </a:pPr>
            <a:r>
              <a:rPr lang="fr-FR" sz="2200" dirty="0">
                <a:latin typeface="Courier New" pitchFamily="49" charset="0"/>
              </a:rPr>
              <a:t>FROM	  Relation(s) </a:t>
            </a:r>
          </a:p>
          <a:p>
            <a:pPr lvl="1" eaLnBrk="1" hangingPunct="1">
              <a:buFontTx/>
              <a:buNone/>
            </a:pPr>
            <a:r>
              <a:rPr lang="fr-FR" sz="2200" dirty="0">
                <a:latin typeface="Courier New" pitchFamily="49" charset="0"/>
              </a:rPr>
              <a:t>WHERE	  </a:t>
            </a:r>
            <a:r>
              <a:rPr lang="fr-FR" sz="2200" b="1" dirty="0">
                <a:latin typeface="Courier New" pitchFamily="49" charset="0"/>
              </a:rPr>
              <a:t>condition</a:t>
            </a:r>
          </a:p>
          <a:p>
            <a:pPr eaLnBrk="1" hangingPunct="1"/>
            <a:r>
              <a:rPr lang="fr-FR" sz="2400" dirty="0"/>
              <a:t>Forme de </a:t>
            </a:r>
            <a:r>
              <a:rPr lang="fr-FR" sz="2400" b="1" dirty="0">
                <a:latin typeface="Courier New" pitchFamily="49" charset="0"/>
              </a:rPr>
              <a:t>condition</a:t>
            </a:r>
          </a:p>
          <a:p>
            <a:pPr marL="0" indent="0">
              <a:buNone/>
            </a:pPr>
            <a:r>
              <a:rPr lang="fr-FR" sz="1800" b="1" dirty="0">
                <a:latin typeface="Courier New" pitchFamily="49" charset="0"/>
              </a:rPr>
              <a:t>conditionSimple</a:t>
            </a:r>
            <a:r>
              <a:rPr lang="fr-FR" sz="1800" dirty="0">
                <a:latin typeface="Courier New" pitchFamily="49" charset="0"/>
              </a:rPr>
              <a:t> | (condition) | NOT (condition) | condition {AND|OR} condition </a:t>
            </a:r>
            <a:endParaRPr lang="fr-FR" sz="2000" dirty="0">
              <a:latin typeface="Courier New" pitchFamily="49" charset="0"/>
            </a:endParaRPr>
          </a:p>
          <a:p>
            <a:pPr eaLnBrk="1" hangingPunct="1"/>
            <a:r>
              <a:rPr lang="fr-FR" sz="2400" dirty="0"/>
              <a:t>Forme de </a:t>
            </a:r>
            <a:r>
              <a:rPr lang="fr-FR" sz="2000" b="1" dirty="0">
                <a:latin typeface="Courier New" pitchFamily="49" charset="0"/>
              </a:rPr>
              <a:t>conditionSimple</a:t>
            </a:r>
            <a:r>
              <a:rPr lang="fr-FR" sz="2000" dirty="0">
                <a:latin typeface="Courier New" pitchFamily="49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fr-FR" sz="1800" dirty="0">
                <a:latin typeface="Courier New" pitchFamily="49" charset="0"/>
              </a:rPr>
              <a:t>expression1  {=|&lt;|&gt;|&lt;=|&gt;=|&lt;&gt;|!=} expression2 |</a:t>
            </a:r>
          </a:p>
          <a:p>
            <a:pPr eaLnBrk="1" hangingPunct="1">
              <a:buFontTx/>
              <a:buNone/>
            </a:pPr>
            <a:r>
              <a:rPr lang="fr-FR" sz="1800" dirty="0">
                <a:latin typeface="Courier New" pitchFamily="49" charset="0"/>
              </a:rPr>
              <a:t>expression1 [NOT]BETWEEN expression2 AND expression3 |</a:t>
            </a:r>
          </a:p>
          <a:p>
            <a:pPr eaLnBrk="1" hangingPunct="1">
              <a:buFontTx/>
              <a:buNone/>
            </a:pPr>
            <a:r>
              <a:rPr lang="fr-FR" sz="1800" dirty="0">
                <a:latin typeface="Courier New" pitchFamily="49" charset="0"/>
              </a:rPr>
              <a:t>expression IS [NOT] NULL |</a:t>
            </a:r>
          </a:p>
          <a:p>
            <a:pPr eaLnBrk="1" hangingPunct="1">
              <a:buFontTx/>
              <a:buNone/>
            </a:pPr>
            <a:r>
              <a:rPr lang="fr-FR" sz="1800" dirty="0">
                <a:latin typeface="Courier New" pitchFamily="49" charset="0"/>
              </a:rPr>
              <a:t>expression [NOT] IN list |</a:t>
            </a:r>
          </a:p>
          <a:p>
            <a:pPr eaLnBrk="1" hangingPunct="1">
              <a:buFontTx/>
              <a:buNone/>
            </a:pPr>
            <a:r>
              <a:rPr lang="fr-FR" sz="1800" dirty="0">
                <a:latin typeface="Courier New" pitchFamily="49" charset="0"/>
              </a:rPr>
              <a:t>expression [NOT] LIKE patron [ESCAPE character]</a:t>
            </a:r>
          </a:p>
        </p:txBody>
      </p:sp>
    </p:spTree>
    <p:extLst>
      <p:ext uri="{BB962C8B-B14F-4D97-AF65-F5344CB8AC3E}">
        <p14:creationId xmlns:p14="http://schemas.microsoft.com/office/powerpoint/2010/main" val="37418534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64923B52-6B66-4E40-8DD4-76CAC2D5C442}" type="slidenum">
              <a:rPr lang="fr-FR"/>
              <a:pPr eaLnBrk="1" hangingPunct="1"/>
              <a:t>152</a:t>
            </a:fld>
            <a:endParaRPr lang="fr-FR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6460" y="95232"/>
            <a:ext cx="7772400" cy="762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>
                <a:latin typeface="+mn-lt"/>
              </a:rPr>
              <a:t>Exemples de restrictions</a:t>
            </a:r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2438400" y="1905000"/>
            <a:ext cx="6781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2438400" y="5029200"/>
            <a:ext cx="69342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2438400" y="3276600"/>
            <a:ext cx="67818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639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68030" y="935052"/>
            <a:ext cx="10157298" cy="5572164"/>
          </a:xfrm>
        </p:spPr>
        <p:txBody>
          <a:bodyPr/>
          <a:lstStyle/>
          <a:p>
            <a:pPr marL="292100" indent="-292100" defTabSz="482600"/>
            <a:r>
              <a:rPr lang="fr-FR" sz="2000" i="1" dirty="0"/>
              <a:t>Produits dont le prix est compris entre 50 et 100</a:t>
            </a:r>
            <a:r>
              <a:rPr lang="fr-FR" sz="2000" i="1" dirty="0">
                <a:cs typeface="Times New Roman" charset="0"/>
              </a:rPr>
              <a:t>€</a:t>
            </a:r>
            <a:endParaRPr lang="fr-FR" sz="2000" i="1" dirty="0"/>
          </a:p>
          <a:p>
            <a:pPr marL="482600" lvl="1" indent="2794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SELECT 	* </a:t>
            </a:r>
          </a:p>
          <a:p>
            <a:pPr marL="482600" lvl="1" indent="2794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FROM	 	Produit</a:t>
            </a:r>
          </a:p>
          <a:p>
            <a:pPr marL="482600" lvl="1" indent="2794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WHERE	 pu &gt;= 50   </a:t>
            </a:r>
            <a:r>
              <a:rPr lang="fr-FR" sz="1800" b="1" dirty="0">
                <a:latin typeface="Courier New" pitchFamily="49" charset="0"/>
                <a:cs typeface="Courier New" pitchFamily="49" charset="0"/>
              </a:rPr>
              <a:t>AND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 	 pu &lt;= 100</a:t>
            </a:r>
          </a:p>
          <a:p>
            <a:pPr marL="482600" lvl="1" indent="279400" defTabSz="482600">
              <a:buNone/>
            </a:pPr>
            <a:endParaRPr lang="fr-FR" sz="1800" dirty="0">
              <a:latin typeface="Courier New" pitchFamily="49" charset="0"/>
              <a:cs typeface="Courier New" pitchFamily="49" charset="0"/>
            </a:endParaRPr>
          </a:p>
          <a:p>
            <a:pPr marL="482600" lvl="1" indent="2794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SELECT 	* </a:t>
            </a:r>
          </a:p>
          <a:p>
            <a:pPr marL="482600" lvl="1" indent="2794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FROM	 	Produit</a:t>
            </a:r>
          </a:p>
          <a:p>
            <a:pPr marL="482600" lvl="1" indent="2794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WHERE	 pu   </a:t>
            </a:r>
            <a:r>
              <a:rPr lang="fr-FR" sz="1800" b="1" dirty="0">
                <a:latin typeface="Courier New" pitchFamily="49" charset="0"/>
                <a:cs typeface="Courier New" pitchFamily="49" charset="0"/>
              </a:rPr>
              <a:t>BETWEEN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  50   </a:t>
            </a:r>
            <a:r>
              <a:rPr lang="fr-FR" sz="1800" b="1" dirty="0">
                <a:latin typeface="Courier New" pitchFamily="49" charset="0"/>
                <a:cs typeface="Courier New" pitchFamily="49" charset="0"/>
              </a:rPr>
              <a:t>AND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 100</a:t>
            </a:r>
          </a:p>
          <a:p>
            <a:pPr marL="292100" indent="-292100" defTabSz="482600"/>
            <a:r>
              <a:rPr lang="fr-FR" sz="2000" i="1" dirty="0"/>
              <a:t>Produits dont le prix est inférieur à 50</a:t>
            </a:r>
            <a:r>
              <a:rPr lang="fr-FR" sz="2000" i="1" dirty="0">
                <a:cs typeface="Times New Roman" charset="0"/>
              </a:rPr>
              <a:t>€</a:t>
            </a:r>
            <a:r>
              <a:rPr lang="fr-FR" sz="2000" i="1" dirty="0"/>
              <a:t> ou supérieur à 100 </a:t>
            </a:r>
            <a:r>
              <a:rPr lang="fr-FR" sz="2000" dirty="0">
                <a:cs typeface="Times New Roman" charset="0"/>
              </a:rPr>
              <a:t>€</a:t>
            </a:r>
            <a:endParaRPr lang="fr-FR" sz="1800" i="1" dirty="0"/>
          </a:p>
          <a:p>
            <a:pPr marL="482600" lvl="1" indent="2794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SELECT 		* </a:t>
            </a:r>
          </a:p>
          <a:p>
            <a:pPr marL="482600" lvl="1" indent="2794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FROM 		Produit</a:t>
            </a:r>
          </a:p>
          <a:p>
            <a:pPr marL="482600" lvl="1" indent="2794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WHERE 		 pu &lt; 50  </a:t>
            </a:r>
            <a:r>
              <a:rPr lang="fr-FR" sz="1800" b="1" dirty="0">
                <a:latin typeface="Courier New" pitchFamily="49" charset="0"/>
                <a:cs typeface="Courier New" pitchFamily="49" charset="0"/>
              </a:rPr>
              <a:t>OR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	 pu &gt; 100</a:t>
            </a:r>
          </a:p>
          <a:p>
            <a:pPr marL="292100" indent="-292100" defTabSz="482600"/>
            <a:r>
              <a:rPr lang="fr-FR" sz="2000" i="1" dirty="0"/>
              <a:t>Commandes en quantité inconnue (null)</a:t>
            </a:r>
            <a:endParaRPr lang="fr-FR" sz="2000" dirty="0"/>
          </a:p>
          <a:p>
            <a:pPr marL="292100" indent="-292100" defTabSz="482600">
              <a:buNone/>
            </a:pPr>
            <a:r>
              <a:rPr lang="fr-FR" sz="1800" dirty="0"/>
              <a:t>			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SELECT 		* 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			FROM 		Commande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			WHERE 		quantité </a:t>
            </a:r>
            <a:r>
              <a:rPr lang="fr-FR" sz="1800" b="1" dirty="0">
                <a:latin typeface="Courier New" pitchFamily="49" charset="0"/>
                <a:cs typeface="Courier New" pitchFamily="49" charset="0"/>
              </a:rPr>
              <a:t>IS  NULL</a:t>
            </a: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pPr marL="482600" lvl="1" indent="279400" defTabSz="482600"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8969968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7AA7671-CA60-480F-924C-D0EA8DCE8898}" type="slidenum">
              <a:rPr lang="fr-FR"/>
              <a:pPr eaLnBrk="1" hangingPunct="1"/>
              <a:t>153</a:t>
            </a:fld>
            <a:endParaRPr lang="fr-FR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48551"/>
            <a:ext cx="8077200" cy="762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>
                <a:latin typeface="+mn-lt"/>
              </a:rPr>
              <a:t>Comparer des chaînes de caractères (LIKE)</a:t>
            </a:r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2743200" y="1676400"/>
            <a:ext cx="44196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2895600" y="3429000"/>
            <a:ext cx="44196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95271" y="1311624"/>
            <a:ext cx="10509117" cy="3929074"/>
          </a:xfrm>
        </p:spPr>
        <p:txBody>
          <a:bodyPr>
            <a:normAutofit/>
          </a:bodyPr>
          <a:lstStyle/>
          <a:p>
            <a:pPr marL="0" indent="0" defTabSz="482600">
              <a:buNone/>
            </a:pPr>
            <a:r>
              <a:rPr lang="fr-FR" sz="2000" i="1" dirty="0"/>
              <a:t>Clients dont le nom commence par B, se termine par B et contient au moins 3 caractères</a:t>
            </a:r>
            <a:r>
              <a:rPr lang="fr-FR" sz="2000" dirty="0"/>
              <a:t> 	</a:t>
            </a:r>
          </a:p>
          <a:p>
            <a:pPr marL="292100" indent="-292100" defTabSz="482600">
              <a:buNone/>
            </a:pPr>
            <a:r>
              <a:rPr lang="fr-FR" sz="1800" dirty="0"/>
              <a:t>			</a:t>
            </a:r>
            <a:r>
              <a:rPr lang="fr-FR" sz="1800" dirty="0">
                <a:latin typeface="Courier New" pitchFamily="49" charset="0"/>
                <a:cs typeface="Courier New" pitchFamily="49" charset="0"/>
              </a:rPr>
              <a:t>SELECT 		*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			FROM		Client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  <a:cs typeface="Courier New" pitchFamily="49" charset="0"/>
              </a:rPr>
              <a:t>			WHERE		nom  LIKE   "B_%B"</a:t>
            </a:r>
            <a:endParaRPr lang="fr-FR" sz="1600" dirty="0">
              <a:latin typeface="Courier New" pitchFamily="49" charset="0"/>
              <a:cs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1600" dirty="0"/>
              <a:t>  </a:t>
            </a:r>
            <a:endParaRPr lang="fr-FR" sz="1800" dirty="0"/>
          </a:p>
          <a:p>
            <a:pPr marL="292100" indent="-292100" defTabSz="482600">
              <a:buNone/>
            </a:pPr>
            <a:r>
              <a:rPr lang="fr-FR" sz="1800" b="1" dirty="0"/>
              <a:t>LIKE</a:t>
            </a:r>
            <a:r>
              <a:rPr lang="fr-FR" sz="1800" dirty="0"/>
              <a:t> recherche des chaînes de caractères correspondant à un </a:t>
            </a:r>
            <a:r>
              <a:rPr lang="fr-FR" sz="1800" i="1" dirty="0"/>
              <a:t>motif </a:t>
            </a:r>
            <a:r>
              <a:rPr lang="fr-FR" sz="1800" dirty="0"/>
              <a:t>où :</a:t>
            </a:r>
          </a:p>
          <a:p>
            <a:pPr marL="292100" indent="-292100" defTabSz="482600">
              <a:buNone/>
            </a:pPr>
            <a:r>
              <a:rPr lang="fr-FR" sz="1800" dirty="0"/>
              <a:t>			</a:t>
            </a:r>
            <a:r>
              <a:rPr lang="fr-FR" sz="1800" b="1" dirty="0"/>
              <a:t>%</a:t>
            </a:r>
            <a:r>
              <a:rPr lang="fr-FR" sz="1800" dirty="0"/>
              <a:t> : désigne une suite de </a:t>
            </a:r>
            <a:r>
              <a:rPr lang="fr-FR" sz="1800" b="1" dirty="0"/>
              <a:t>zéro à n</a:t>
            </a:r>
            <a:r>
              <a:rPr lang="fr-FR" sz="1800" dirty="0"/>
              <a:t> caractères quelconques</a:t>
            </a:r>
          </a:p>
          <a:p>
            <a:pPr marL="292100" indent="-292100" defTabSz="482600">
              <a:buNone/>
            </a:pPr>
            <a:r>
              <a:rPr lang="fr-FR" sz="1800" dirty="0"/>
              <a:t>			</a:t>
            </a:r>
            <a:r>
              <a:rPr lang="fr-FR" sz="1800" b="1" dirty="0"/>
              <a:t>_ </a:t>
            </a:r>
            <a:r>
              <a:rPr lang="fr-FR" sz="1800" dirty="0"/>
              <a:t>:  désigne </a:t>
            </a:r>
            <a:r>
              <a:rPr lang="fr-FR" sz="1800" b="1" dirty="0"/>
              <a:t>un et un seul</a:t>
            </a:r>
            <a:r>
              <a:rPr lang="fr-FR" sz="1800" dirty="0"/>
              <a:t> caractère quelconque</a:t>
            </a:r>
          </a:p>
          <a:p>
            <a:pPr marL="292100" indent="-292100" defTabSz="482600">
              <a:buNone/>
            </a:pPr>
            <a:endParaRPr lang="fr-FR" sz="1800" dirty="0"/>
          </a:p>
          <a:p>
            <a:pPr marL="292100" indent="-292100" defTabSz="482600">
              <a:buNone/>
            </a:pPr>
            <a:r>
              <a:rPr lang="fr-FR" sz="1800" i="1" dirty="0"/>
              <a:t>N.B.</a:t>
            </a:r>
            <a:r>
              <a:rPr lang="fr-FR" sz="1800" dirty="0"/>
              <a:t> : par défaut, le caractère d’échappement  est   </a:t>
            </a:r>
            <a:r>
              <a:rPr lang="fr-FR" sz="1800" b="1" dirty="0">
                <a:solidFill>
                  <a:srgbClr val="FF0000"/>
                </a:solidFill>
              </a:rPr>
              <a:t>\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8596" y="5338583"/>
            <a:ext cx="8286808" cy="120032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dirty="0"/>
              <a:t>Tester :</a:t>
            </a:r>
          </a:p>
          <a:p>
            <a:pPr lvl="1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SELECT "a" = "a ", "a" LIKE "a " ,</a:t>
            </a:r>
          </a:p>
          <a:p>
            <a:pPr lvl="1">
              <a:buNone/>
            </a:pPr>
            <a:r>
              <a:rPr lang="fr-FR" b="1" dirty="0">
                <a:latin typeface="Courier New" pitchFamily="49" charset="0"/>
                <a:cs typeface="Courier New" pitchFamily="49" charset="0"/>
              </a:rPr>
              <a:t>SELECT "David!" LIKE "David\_",</a:t>
            </a:r>
          </a:p>
          <a:p>
            <a:pPr lvl="1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SELECT    "David_"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"David$_"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ESCAPE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"$",</a:t>
            </a:r>
            <a:endParaRPr lang="fr-FR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5677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DE2891AE-ECB0-4A6F-AF8B-5D9F0845C43B}" type="slidenum">
              <a:rPr lang="fr-FR"/>
              <a:pPr eaLnBrk="1" hangingPunct="1"/>
              <a:t>154</a:t>
            </a:fld>
            <a:endParaRPr lang="fr-FR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828477" y="228600"/>
            <a:ext cx="7772400" cy="8382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>
                <a:latin typeface="+mn-lt"/>
              </a:rPr>
              <a:t> Opérateur IN : appartenance à une liste</a:t>
            </a: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743200" y="1905000"/>
            <a:ext cx="7010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2667000" y="4419600"/>
            <a:ext cx="72390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43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99877" y="1295400"/>
            <a:ext cx="8153400" cy="4724400"/>
          </a:xfrm>
        </p:spPr>
        <p:txBody>
          <a:bodyPr/>
          <a:lstStyle/>
          <a:p>
            <a:pPr marL="292100" indent="-292100" defTabSz="482600"/>
            <a:r>
              <a:rPr lang="fr-FR" sz="2000" i="1" dirty="0"/>
              <a:t>Prénom des clients dont le nom est Dupont, Durant  ou Martin</a:t>
            </a:r>
            <a:endParaRPr lang="fr-FR" sz="2000" dirty="0"/>
          </a:p>
          <a:p>
            <a:pPr marL="292100" indent="-292100" defTabSz="482600">
              <a:buNone/>
            </a:pPr>
            <a:r>
              <a:rPr lang="fr-FR" sz="2000" dirty="0"/>
              <a:t>		SELECT 	prénom </a:t>
            </a:r>
          </a:p>
          <a:p>
            <a:pPr marL="292100" indent="-292100" defTabSz="482600">
              <a:buNone/>
            </a:pPr>
            <a:r>
              <a:rPr lang="fr-FR" sz="2000" dirty="0"/>
              <a:t>		FROM 	Client</a:t>
            </a:r>
          </a:p>
          <a:p>
            <a:pPr marL="292100" indent="-292100" defTabSz="482600">
              <a:buNone/>
            </a:pPr>
            <a:r>
              <a:rPr lang="fr-FR" sz="2000" dirty="0"/>
              <a:t>		WHERE 	nom  </a:t>
            </a:r>
            <a:r>
              <a:rPr lang="fr-FR" sz="2000" b="1" dirty="0"/>
              <a:t>IN </a:t>
            </a:r>
            <a:r>
              <a:rPr lang="fr-FR" sz="2000" dirty="0"/>
              <a:t> ("Dupond", "Durant", "Martin")</a:t>
            </a:r>
          </a:p>
          <a:p>
            <a:pPr marL="292100" indent="-292100" defTabSz="482600">
              <a:buNone/>
            </a:pPr>
            <a:endParaRPr lang="fr-FR" sz="2000" dirty="0"/>
          </a:p>
          <a:p>
            <a:pPr marL="292100" indent="-292100" defTabSz="482600"/>
            <a:r>
              <a:rPr lang="fr-FR" sz="2000" i="1" dirty="0"/>
              <a:t>Prénom des clients dont le nom n'est pas dans l'ensemble {Dupont, Durant, Martin}</a:t>
            </a:r>
            <a:endParaRPr lang="fr-FR" sz="2000" dirty="0"/>
          </a:p>
          <a:p>
            <a:pPr marL="292100" indent="-292100" defTabSz="482600">
              <a:buNone/>
            </a:pPr>
            <a:r>
              <a:rPr lang="fr-FR" sz="2000" dirty="0"/>
              <a:t>		SELECT 	prénom </a:t>
            </a:r>
          </a:p>
          <a:p>
            <a:pPr marL="292100" indent="-292100" defTabSz="482600">
              <a:buNone/>
            </a:pPr>
            <a:r>
              <a:rPr lang="fr-FR" sz="2000" dirty="0"/>
              <a:t>		FROM 		Client</a:t>
            </a:r>
          </a:p>
          <a:p>
            <a:pPr marL="292100" indent="-292100" defTabSz="482600">
              <a:buNone/>
            </a:pPr>
            <a:r>
              <a:rPr lang="fr-FR" sz="2000" dirty="0"/>
              <a:t>		WHERE 	nom  </a:t>
            </a:r>
            <a:r>
              <a:rPr lang="fr-FR" sz="2000" b="1" dirty="0"/>
              <a:t>NOT   IN</a:t>
            </a:r>
            <a:r>
              <a:rPr lang="fr-FR" sz="2000" dirty="0"/>
              <a:t> ("Dupond", "Durant", "Martin")</a:t>
            </a:r>
          </a:p>
          <a:p>
            <a:pPr marL="292100" indent="-292100" defTabSz="48260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600851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365459" y="6356350"/>
            <a:ext cx="2743200" cy="365125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5315501-11CC-4352-9F17-38F3EE1B2D0F}" type="slidenum">
              <a:rPr lang="fr-FR"/>
              <a:pPr eaLnBrk="1" hangingPunct="1"/>
              <a:t>155</a:t>
            </a:fld>
            <a:endParaRPr lang="fr-FR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8427" y="146540"/>
            <a:ext cx="6324600" cy="89614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b="0" dirty="0">
                <a:latin typeface="+mn-lt"/>
                <a:cs typeface="Times New Roman" panose="02020603050405020304" pitchFamily="18" charset="0"/>
              </a:rPr>
              <a:t>Restriction et projection</a:t>
            </a: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1040859" y="2286000"/>
            <a:ext cx="60198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946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64579" y="1376370"/>
            <a:ext cx="11227341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fr-FR" sz="2400" i="1" dirty="0"/>
              <a:t>Trouver les noClient et </a:t>
            </a:r>
            <a:r>
              <a:rPr lang="fr-FR" sz="2400" i="1" dirty="0" err="1"/>
              <a:t>dateCde</a:t>
            </a:r>
            <a:r>
              <a:rPr lang="fr-FR" sz="2400" i="1" dirty="0"/>
              <a:t> des Commandes dont la quantité est supérieure à 5 </a:t>
            </a:r>
          </a:p>
          <a:p>
            <a:pPr marL="0" indent="0" eaLnBrk="1" hangingPunct="1">
              <a:buNone/>
            </a:pPr>
            <a:r>
              <a:rPr lang="fr-FR" sz="2400" i="1" dirty="0"/>
              <a:t>(sans doublon)</a:t>
            </a:r>
          </a:p>
          <a:p>
            <a:pPr eaLnBrk="1" hangingPunct="1">
              <a:buFontTx/>
              <a:buNone/>
            </a:pPr>
            <a:r>
              <a:rPr lang="fr-FR" sz="2400" i="1" dirty="0"/>
              <a:t>	</a:t>
            </a:r>
            <a:r>
              <a:rPr lang="fr-FR" sz="2000" dirty="0">
                <a:latin typeface="Courier New" pitchFamily="49" charset="0"/>
              </a:rPr>
              <a:t>SELECT	DISTINCT noClient, </a:t>
            </a:r>
            <a:r>
              <a:rPr lang="fr-FR" sz="2000" dirty="0" err="1">
                <a:latin typeface="Courier New" pitchFamily="49" charset="0"/>
              </a:rPr>
              <a:t>dateCde</a:t>
            </a:r>
            <a:r>
              <a:rPr lang="fr-FR" sz="2000" dirty="0">
                <a:latin typeface="Courier New" pitchFamily="49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fr-FR" sz="2000" dirty="0">
                <a:latin typeface="Courier New" pitchFamily="49" charset="0"/>
              </a:rPr>
              <a:t>	FROM 	Commande </a:t>
            </a:r>
          </a:p>
          <a:p>
            <a:pPr eaLnBrk="1" hangingPunct="1">
              <a:buFontTx/>
              <a:buNone/>
            </a:pPr>
            <a:r>
              <a:rPr lang="fr-FR" sz="2000" dirty="0">
                <a:latin typeface="Courier New" pitchFamily="49" charset="0"/>
              </a:rPr>
              <a:t>	WHERE	qte &gt; 5</a:t>
            </a:r>
          </a:p>
        </p:txBody>
      </p:sp>
      <p:graphicFrame>
        <p:nvGraphicFramePr>
          <p:cNvPr id="354309" name="Group 5"/>
          <p:cNvGraphicFramePr>
            <a:graphicFrameLocks noGrp="1"/>
          </p:cNvGraphicFramePr>
          <p:nvPr/>
        </p:nvGraphicFramePr>
        <p:xfrm>
          <a:off x="1955259" y="3987324"/>
          <a:ext cx="3733800" cy="1584816"/>
        </p:xfrm>
        <a:graphic>
          <a:graphicData uri="http://schemas.openxmlformats.org/drawingml/2006/table">
            <a:tbl>
              <a:tblPr/>
              <a:tblGrid>
                <a:gridCol w="15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noClient</a:t>
                      </a:r>
                      <a:endParaRPr kumimoji="0" lang="fr-F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dateCde</a:t>
                      </a:r>
                      <a:endParaRPr kumimoji="0" lang="fr-F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5/1/2004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300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25/2/2005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400</a:t>
                      </a:r>
                    </a:p>
                  </a:txBody>
                  <a:tcPr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30/1/2005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479" name="Text Box 22"/>
          <p:cNvSpPr txBox="1">
            <a:spLocks noChangeArrowheads="1"/>
          </p:cNvSpPr>
          <p:nvPr/>
        </p:nvSpPr>
        <p:spPr bwMode="auto">
          <a:xfrm>
            <a:off x="6619334" y="4419601"/>
            <a:ext cx="15001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2000">
                <a:latin typeface="Garamond" pitchFamily="18" charset="0"/>
              </a:rPr>
              <a:t>Exp. Algébr.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2000">
                <a:latin typeface="Garamond" pitchFamily="18" charset="0"/>
              </a:rPr>
              <a:t>équivalente</a:t>
            </a:r>
          </a:p>
        </p:txBody>
      </p:sp>
      <p:sp>
        <p:nvSpPr>
          <p:cNvPr id="19480" name="Line 23"/>
          <p:cNvSpPr>
            <a:spLocks noChangeShapeType="1"/>
          </p:cNvSpPr>
          <p:nvPr/>
        </p:nvSpPr>
        <p:spPr bwMode="auto">
          <a:xfrm flipH="1" flipV="1">
            <a:off x="6984459" y="51816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81" name="AutoShape 24"/>
          <p:cNvSpPr>
            <a:spLocks noChangeArrowheads="1"/>
          </p:cNvSpPr>
          <p:nvPr/>
        </p:nvSpPr>
        <p:spPr bwMode="auto">
          <a:xfrm>
            <a:off x="6222459" y="4114800"/>
            <a:ext cx="2209800" cy="1219200"/>
          </a:xfrm>
          <a:prstGeom prst="star8">
            <a:avLst>
              <a:gd name="adj" fmla="val 3825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9482" name="Line 25"/>
          <p:cNvSpPr>
            <a:spLocks noChangeShapeType="1"/>
          </p:cNvSpPr>
          <p:nvPr/>
        </p:nvSpPr>
        <p:spPr bwMode="auto">
          <a:xfrm flipV="1">
            <a:off x="6908259" y="3524655"/>
            <a:ext cx="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64579" y="5824856"/>
            <a:ext cx="8286808" cy="430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sz="2200" dirty="0">
                <a:latin typeface="Garamond" pitchFamily="18" charset="0"/>
                <a:sym typeface="Symbol" pitchFamily="18" charset="2"/>
              </a:rPr>
              <a:t>PROJECT(RESTRICT(Commande, qte&gt;5)), noClient, </a:t>
            </a:r>
            <a:r>
              <a:rPr lang="fr-FR" sz="2200" dirty="0" err="1">
                <a:latin typeface="Garamond" pitchFamily="18" charset="0"/>
                <a:sym typeface="Symbol" pitchFamily="18" charset="2"/>
              </a:rPr>
              <a:t>dateCde</a:t>
            </a:r>
            <a:r>
              <a:rPr lang="fr-FR" sz="2200" dirty="0">
                <a:latin typeface="Garamond" pitchFamily="18" charset="0"/>
                <a:sym typeface="Symbol" pitchFamily="18" charset="2"/>
              </a:rPr>
              <a:t>)</a:t>
            </a:r>
            <a:endParaRPr lang="fr-CA" sz="2200" dirty="0">
              <a:latin typeface="Garamond" pitchFamily="18" charset="0"/>
            </a:endParaRPr>
          </a:p>
        </p:txBody>
      </p:sp>
      <p:sp>
        <p:nvSpPr>
          <p:cNvPr id="13" name="Flèche vers le bas 12"/>
          <p:cNvSpPr/>
          <p:nvPr/>
        </p:nvSpPr>
        <p:spPr bwMode="auto">
          <a:xfrm>
            <a:off x="3850727" y="3519893"/>
            <a:ext cx="357190" cy="428628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78859" y="2320916"/>
            <a:ext cx="7143800" cy="12144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995812" y="6356350"/>
            <a:ext cx="2743200" cy="365125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6856CD3-7C8F-478F-892C-144B0FF4FD75}" type="slidenum">
              <a:rPr lang="fr-FR"/>
              <a:pPr eaLnBrk="1" hangingPunct="1"/>
              <a:t>156</a:t>
            </a:fld>
            <a:endParaRPr lang="fr-FR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366412" y="111127"/>
            <a:ext cx="7772400" cy="89614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Produit cartésien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595012" y="3733800"/>
            <a:ext cx="56388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6412" y="1219200"/>
            <a:ext cx="10301588" cy="3886200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fr-FR" dirty="0">
                <a:latin typeface="Courier New" pitchFamily="49" charset="0"/>
              </a:rPr>
              <a:t>SELECT	*</a:t>
            </a:r>
          </a:p>
          <a:p>
            <a:pPr lvl="1" eaLnBrk="1" hangingPunct="1">
              <a:buFontTx/>
              <a:buNone/>
            </a:pPr>
            <a:r>
              <a:rPr lang="fr-FR" dirty="0">
                <a:latin typeface="Courier New" pitchFamily="49" charset="0"/>
              </a:rPr>
              <a:t>FROM 	relation1, relation2</a:t>
            </a:r>
          </a:p>
          <a:p>
            <a:pPr eaLnBrk="1" hangingPunct="1">
              <a:buFontTx/>
              <a:buNone/>
            </a:pPr>
            <a:endParaRPr lang="fr-FR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fr-FR" sz="2400" i="1" dirty="0"/>
              <a:t>Ex. Produire toutes les combinaisons possibles de Client et de Commande</a:t>
            </a:r>
          </a:p>
          <a:p>
            <a:pPr eaLnBrk="1" hangingPunct="1">
              <a:buFontTx/>
              <a:buNone/>
            </a:pPr>
            <a:endParaRPr lang="fr-FR" sz="2400" i="1" dirty="0"/>
          </a:p>
          <a:p>
            <a:pPr eaLnBrk="1" hangingPunct="1">
              <a:buFontTx/>
              <a:buNone/>
            </a:pPr>
            <a:r>
              <a:rPr lang="fr-FR" sz="2400" i="1" dirty="0"/>
              <a:t>	</a:t>
            </a:r>
            <a:r>
              <a:rPr lang="fr-FR" sz="2400" dirty="0">
                <a:latin typeface="Courier New" pitchFamily="49" charset="0"/>
              </a:rPr>
              <a:t>SELECT 	* </a:t>
            </a:r>
          </a:p>
          <a:p>
            <a:pPr eaLnBrk="1" hangingPunct="1">
              <a:buFontTx/>
              <a:buNone/>
            </a:pPr>
            <a:r>
              <a:rPr lang="fr-FR" sz="2400" dirty="0">
                <a:latin typeface="Courier New" pitchFamily="49" charset="0"/>
              </a:rPr>
              <a:t>	FROM	Client, Commande</a:t>
            </a:r>
            <a:endParaRPr lang="fr-FR" dirty="0">
              <a:latin typeface="Courier New" pitchFamily="49" charset="0"/>
            </a:endParaRPr>
          </a:p>
        </p:txBody>
      </p:sp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764876" y="5638801"/>
            <a:ext cx="4630737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2400" dirty="0">
                <a:latin typeface="Garamond" pitchFamily="18" charset="0"/>
                <a:sym typeface="Symbol" pitchFamily="18" charset="2"/>
              </a:rPr>
              <a:t>PRODUCT(Client , Commande)</a:t>
            </a:r>
            <a:endParaRPr lang="fr-FR" sz="2400" dirty="0">
              <a:latin typeface="Garamond" pitchFamily="18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6462412" y="4876801"/>
            <a:ext cx="15001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2000">
                <a:latin typeface="Garamond" pitchFamily="18" charset="0"/>
              </a:rPr>
              <a:t>Exp. Algébr.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2000">
                <a:latin typeface="Garamond" pitchFamily="18" charset="0"/>
              </a:rPr>
              <a:t>équivalente</a:t>
            </a:r>
          </a:p>
        </p:txBody>
      </p:sp>
      <p:sp>
        <p:nvSpPr>
          <p:cNvPr id="20488" name="AutoShape 7"/>
          <p:cNvSpPr>
            <a:spLocks noChangeArrowheads="1"/>
          </p:cNvSpPr>
          <p:nvPr/>
        </p:nvSpPr>
        <p:spPr bwMode="auto">
          <a:xfrm>
            <a:off x="6233812" y="4429132"/>
            <a:ext cx="1828800" cy="1600200"/>
          </a:xfrm>
          <a:prstGeom prst="star8">
            <a:avLst>
              <a:gd name="adj" fmla="val 3825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0489" name="Line 8"/>
          <p:cNvSpPr>
            <a:spLocks noChangeShapeType="1"/>
          </p:cNvSpPr>
          <p:nvPr/>
        </p:nvSpPr>
        <p:spPr bwMode="auto">
          <a:xfrm flipV="1">
            <a:off x="7072012" y="4071942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 dirty="0"/>
          </a:p>
        </p:txBody>
      </p:sp>
      <p:sp>
        <p:nvSpPr>
          <p:cNvPr id="20490" name="Line 9"/>
          <p:cNvSpPr>
            <a:spLocks noChangeShapeType="1"/>
          </p:cNvSpPr>
          <p:nvPr/>
        </p:nvSpPr>
        <p:spPr bwMode="auto">
          <a:xfrm>
            <a:off x="6386212" y="4071942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91" name="Line 10"/>
          <p:cNvSpPr>
            <a:spLocks noChangeShapeType="1"/>
          </p:cNvSpPr>
          <p:nvPr/>
        </p:nvSpPr>
        <p:spPr bwMode="auto">
          <a:xfrm flipH="1">
            <a:off x="5395612" y="5715000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2" name="Rectangle 11"/>
          <p:cNvSpPr/>
          <p:nvPr/>
        </p:nvSpPr>
        <p:spPr bwMode="auto">
          <a:xfrm>
            <a:off x="576506" y="3500438"/>
            <a:ext cx="5715040" cy="95249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574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1070" y="129449"/>
            <a:ext cx="5353044" cy="80082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3200" dirty="0"/>
              <a:t>Jointure avec </a:t>
            </a:r>
            <a:r>
              <a:rPr lang="fr-FR" sz="3200" b="1" dirty="0"/>
              <a:t>JOIN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749" y="2422717"/>
            <a:ext cx="11744312" cy="20000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SELECT [DISTINCT] </a:t>
            </a:r>
            <a:r>
              <a:rPr lang="fr-FR" sz="2400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expr1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, </a:t>
            </a:r>
            <a:r>
              <a:rPr lang="fr-FR" sz="2400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expr2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...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FROM </a:t>
            </a:r>
          </a:p>
          <a:p>
            <a:pPr marL="400050" lvl="1" indent="0">
              <a:buNone/>
            </a:pPr>
            <a:r>
              <a:rPr lang="fr-FR" sz="2000" i="1" dirty="0">
                <a:latin typeface="Courier New" pitchFamily="49" charset="0"/>
                <a:cs typeface="Courier New" pitchFamily="49" charset="0"/>
              </a:rPr>
              <a:t>table1 </a:t>
            </a:r>
            <a:r>
              <a:rPr lang="fr-FR" sz="2000" b="1" dirty="0">
                <a:latin typeface="Courier New" pitchFamily="49" charset="0"/>
                <a:cs typeface="Courier New" pitchFamily="49" charset="0"/>
              </a:rPr>
              <a:t>JOIN 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table2 </a:t>
            </a:r>
            <a:r>
              <a:rPr lang="fr-FR" sz="2000" b="1" dirty="0">
                <a:latin typeface="Courier New" pitchFamily="49" charset="0"/>
                <a:cs typeface="Courier New" pitchFamily="49" charset="0"/>
              </a:rPr>
              <a:t>ON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condition1 </a:t>
            </a:r>
            <a:r>
              <a:rPr lang="fr-FR" sz="2000" b="1" dirty="0">
                <a:latin typeface="Courier New" pitchFamily="49" charset="0"/>
                <a:cs typeface="Courier New" pitchFamily="49" charset="0"/>
              </a:rPr>
              <a:t>[JOIN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table3 ON condition2 … ]	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[WHERE </a:t>
            </a:r>
            <a:r>
              <a:rPr lang="fr-FR" sz="2400" i="1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condition …</a:t>
            </a:r>
            <a:r>
              <a:rPr lang="fr-FR" sz="240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] </a:t>
            </a:r>
          </a:p>
          <a:p>
            <a:pPr marL="0" indent="0">
              <a:buNone/>
            </a:pP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fr-FR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fr-FR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DE0C4C-777F-4397-A61F-9C5BF553CF08}" type="slidenum">
              <a:rPr lang="fr-FR" smtClean="0"/>
              <a:pPr>
                <a:defRPr/>
              </a:pPr>
              <a:t>157</a:t>
            </a:fld>
            <a:endParaRPr lang="fr-FR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251749" y="4675855"/>
            <a:ext cx="11744312" cy="19199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kern="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SELECT [DISTINCT] </a:t>
            </a:r>
            <a:r>
              <a:rPr lang="fr-FR" sz="2400" i="1" kern="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expr1</a:t>
            </a:r>
            <a:r>
              <a:rPr lang="fr-FR" sz="2400" kern="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, </a:t>
            </a:r>
            <a:r>
              <a:rPr lang="fr-FR" sz="2400" i="1" kern="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expr2</a:t>
            </a:r>
            <a:r>
              <a:rPr lang="fr-FR" sz="2400" kern="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...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kern="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FROM </a:t>
            </a:r>
          </a:p>
          <a:p>
            <a:pPr marL="400050" lvl="1" eaLnBrk="0" hangingPunct="0">
              <a:defRPr/>
            </a:pPr>
            <a:r>
              <a:rPr lang="fr-FR" sz="2000" i="1" kern="0" dirty="0">
                <a:latin typeface="Courier New" pitchFamily="49" charset="0"/>
                <a:cs typeface="Courier New" pitchFamily="49" charset="0"/>
              </a:rPr>
              <a:t>table1 </a:t>
            </a:r>
            <a:r>
              <a:rPr lang="fr-FR" sz="2000" b="1" kern="0" dirty="0">
                <a:latin typeface="Courier New" pitchFamily="49" charset="0"/>
                <a:cs typeface="Courier New" pitchFamily="49" charset="0"/>
              </a:rPr>
              <a:t>JOIN 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table2 </a:t>
            </a:r>
            <a:r>
              <a:rPr lang="fr-FR" sz="2000" b="1" kern="0" dirty="0">
                <a:latin typeface="Courier New" pitchFamily="49" charset="0"/>
                <a:cs typeface="Courier New" pitchFamily="49" charset="0"/>
              </a:rPr>
              <a:t>USING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 (liste_attr1)[</a:t>
            </a:r>
            <a:r>
              <a:rPr lang="fr-FR" sz="2000" b="1" kern="0" dirty="0">
                <a:latin typeface="Courier New" pitchFamily="49" charset="0"/>
                <a:cs typeface="Courier New" pitchFamily="49" charset="0"/>
              </a:rPr>
              <a:t>JOIN 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table3 </a:t>
            </a:r>
            <a:r>
              <a:rPr lang="fr-FR" sz="2000" b="1" kern="0" dirty="0">
                <a:latin typeface="Courier New" pitchFamily="49" charset="0"/>
                <a:cs typeface="Courier New" pitchFamily="49" charset="0"/>
              </a:rPr>
              <a:t>USING</a:t>
            </a:r>
            <a:r>
              <a:rPr lang="fr-FR" sz="2000" kern="0" dirty="0">
                <a:latin typeface="Courier New" pitchFamily="49" charset="0"/>
                <a:cs typeface="Courier New" pitchFamily="49" charset="0"/>
              </a:rPr>
              <a:t> (liste_attr2)… ]	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kern="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[WHERE </a:t>
            </a:r>
            <a:r>
              <a:rPr lang="fr-FR" sz="2400" i="1" kern="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condition …</a:t>
            </a:r>
            <a:r>
              <a:rPr lang="fr-FR" sz="2400" kern="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]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fr-FR" sz="2400" b="1" kern="0" dirty="0"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fr-FR" sz="2400" kern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51071" y="1073154"/>
            <a:ext cx="11514358" cy="109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2600">
              <a:buFont typeface="Arial" panose="020B0604020202020204" pitchFamily="34" charset="0"/>
              <a:buNone/>
            </a:pPr>
            <a:r>
              <a:rPr lang="fr-FR" sz="2400" dirty="0"/>
              <a:t>Deux possibilités : 	a) on fournit une condition de jointure (</a:t>
            </a:r>
            <a:r>
              <a:rPr lang="fr-FR" sz="2400" b="1" dirty="0"/>
              <a:t>ON</a:t>
            </a:r>
            <a:r>
              <a:rPr lang="fr-FR" sz="2400" dirty="0"/>
              <a:t>) </a:t>
            </a:r>
          </a:p>
          <a:p>
            <a:pPr marL="0" indent="0" defTabSz="482600">
              <a:buFont typeface="Arial" panose="020B0604020202020204" pitchFamily="34" charset="0"/>
              <a:buNone/>
            </a:pPr>
            <a:r>
              <a:rPr lang="fr-FR" sz="2400" dirty="0"/>
              <a:t>					b)  on fournit une liste d’attributs de jointure (</a:t>
            </a:r>
            <a:r>
              <a:rPr lang="fr-FR" sz="2400" b="1" dirty="0"/>
              <a:t>USING</a:t>
            </a:r>
            <a:r>
              <a:rPr lang="fr-FR" sz="2400" dirty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3441557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621311" y="6402952"/>
            <a:ext cx="19050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3AC881C5-3782-4DAD-AADC-3BDDAD033BE7}" type="slidenum">
              <a:rPr lang="fr-FR"/>
              <a:pPr eaLnBrk="1" hangingPunct="1"/>
              <a:t>158</a:t>
            </a:fld>
            <a:endParaRPr lang="fr-FR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390389" y="175095"/>
            <a:ext cx="6324600" cy="6823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600" b="0" dirty="0"/>
              <a:t>Utilisation d'alias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4939" y="1091996"/>
            <a:ext cx="8784976" cy="2647196"/>
          </a:xfrm>
        </p:spPr>
        <p:txBody>
          <a:bodyPr/>
          <a:lstStyle/>
          <a:p>
            <a:pPr marL="0" indent="0" defTabSz="482600">
              <a:buNone/>
            </a:pPr>
            <a:r>
              <a:rPr lang="fr-FR" sz="2400" dirty="0"/>
              <a:t>Utilisation d’</a:t>
            </a:r>
            <a:r>
              <a:rPr lang="fr-FR" sz="2400" b="1" dirty="0"/>
              <a:t>alias</a:t>
            </a:r>
            <a:r>
              <a:rPr lang="fr-FR" sz="2400" dirty="0"/>
              <a:t> pour alléger l’écriture de requêtes</a:t>
            </a:r>
          </a:p>
          <a:p>
            <a:pPr marL="0" indent="0" defTabSz="482600">
              <a:buNone/>
            </a:pPr>
            <a:r>
              <a:rPr lang="fr-FR" sz="2000" dirty="0"/>
              <a:t>	ex. </a:t>
            </a:r>
            <a:r>
              <a:rPr lang="fr-FR" sz="2000" i="1" dirty="0"/>
              <a:t>Liste des fournisseurs qui habitent la même ville que le client  n° 1234 </a:t>
            </a:r>
            <a:endParaRPr lang="fr-FR" sz="2000" dirty="0"/>
          </a:p>
          <a:p>
            <a:pPr marL="0" indent="0" defTabSz="482600">
              <a:buNone/>
            </a:pPr>
            <a:endParaRPr lang="fr-FR" sz="2000" dirty="0"/>
          </a:p>
          <a:p>
            <a:pPr marL="0" indent="0" defTabSz="482600">
              <a:buNone/>
            </a:pPr>
            <a:r>
              <a:rPr lang="fr-FR" sz="2000" dirty="0"/>
              <a:t>	SELECT 	</a:t>
            </a:r>
            <a:r>
              <a:rPr lang="fr-FR" sz="2000" dirty="0" err="1">
                <a:solidFill>
                  <a:srgbClr val="FF9933"/>
                </a:solidFill>
              </a:rPr>
              <a:t>f</a:t>
            </a:r>
            <a:r>
              <a:rPr lang="fr-FR" sz="2000" dirty="0" err="1"/>
              <a:t>.noFournisseur</a:t>
            </a:r>
            <a:r>
              <a:rPr lang="fr-FR" sz="2000" dirty="0"/>
              <a:t>, </a:t>
            </a:r>
            <a:r>
              <a:rPr lang="fr-FR" sz="2000" dirty="0" err="1">
                <a:solidFill>
                  <a:srgbClr val="FF9933"/>
                </a:solidFill>
              </a:rPr>
              <a:t>f</a:t>
            </a:r>
            <a:r>
              <a:rPr lang="fr-FR" sz="2000" dirty="0" err="1"/>
              <a:t>.raisonSociale</a:t>
            </a:r>
            <a:endParaRPr lang="fr-FR" sz="2000" dirty="0"/>
          </a:p>
          <a:p>
            <a:pPr marL="0" indent="0" defTabSz="482600">
              <a:buNone/>
            </a:pPr>
            <a:r>
              <a:rPr lang="fr-FR" sz="2000" dirty="0"/>
              <a:t>	FROM	Client </a:t>
            </a:r>
            <a:r>
              <a:rPr lang="fr-FR" sz="2000" b="1" dirty="0">
                <a:solidFill>
                  <a:srgbClr val="FF9933"/>
                </a:solidFill>
              </a:rPr>
              <a:t>c</a:t>
            </a:r>
            <a:r>
              <a:rPr lang="fr-FR" sz="2000" dirty="0"/>
              <a:t>  </a:t>
            </a:r>
            <a:r>
              <a:rPr lang="fr-FR" sz="2000" b="1" dirty="0"/>
              <a:t>JOIN</a:t>
            </a:r>
            <a:r>
              <a:rPr lang="fr-FR" sz="2000" dirty="0"/>
              <a:t>    Fournisseur </a:t>
            </a:r>
            <a:r>
              <a:rPr lang="fr-FR" sz="2000" b="1" dirty="0">
                <a:solidFill>
                  <a:srgbClr val="FF9933"/>
                </a:solidFill>
              </a:rPr>
              <a:t>f</a:t>
            </a:r>
            <a:r>
              <a:rPr lang="fr-FR" sz="2000" dirty="0">
                <a:solidFill>
                  <a:srgbClr val="FF9933"/>
                </a:solidFill>
              </a:rPr>
              <a:t>  </a:t>
            </a:r>
            <a:r>
              <a:rPr lang="fr-FR" sz="2000" b="1" dirty="0"/>
              <a:t>ON</a:t>
            </a:r>
            <a:r>
              <a:rPr lang="fr-FR" sz="2000" dirty="0"/>
              <a:t> (</a:t>
            </a:r>
            <a:r>
              <a:rPr lang="fr-FR" sz="2000" dirty="0" err="1">
                <a:solidFill>
                  <a:srgbClr val="FF9933"/>
                </a:solidFill>
              </a:rPr>
              <a:t>c</a:t>
            </a:r>
            <a:r>
              <a:rPr lang="fr-FR" sz="2000" b="1" dirty="0" err="1"/>
              <a:t>.</a:t>
            </a:r>
            <a:r>
              <a:rPr lang="fr-FR" sz="2000" dirty="0" err="1"/>
              <a:t>ville</a:t>
            </a:r>
            <a:r>
              <a:rPr lang="fr-FR" sz="2000" dirty="0"/>
              <a:t> = </a:t>
            </a:r>
            <a:r>
              <a:rPr lang="fr-FR" sz="2000" dirty="0" err="1">
                <a:solidFill>
                  <a:srgbClr val="FF9933"/>
                </a:solidFill>
              </a:rPr>
              <a:t>f</a:t>
            </a:r>
            <a:r>
              <a:rPr lang="fr-FR" sz="2000" b="1" dirty="0" err="1"/>
              <a:t>.</a:t>
            </a:r>
            <a:r>
              <a:rPr lang="fr-FR" sz="2000" dirty="0" err="1"/>
              <a:t>villeFournisseur</a:t>
            </a:r>
            <a:r>
              <a:rPr lang="fr-FR" sz="2000" dirty="0"/>
              <a:t>) </a:t>
            </a:r>
          </a:p>
          <a:p>
            <a:pPr marL="0" indent="0" defTabSz="482600">
              <a:buNone/>
            </a:pPr>
            <a:r>
              <a:rPr lang="fr-FR" sz="2000" dirty="0"/>
              <a:t>	WHERE 	</a:t>
            </a:r>
            <a:r>
              <a:rPr lang="fr-FR" sz="2000" dirty="0" err="1">
                <a:solidFill>
                  <a:srgbClr val="FF9933"/>
                </a:solidFill>
              </a:rPr>
              <a:t>c</a:t>
            </a:r>
            <a:r>
              <a:rPr lang="fr-FR" sz="2000" dirty="0" err="1"/>
              <a:t>.noClient</a:t>
            </a:r>
            <a:r>
              <a:rPr lang="fr-FR" sz="2000" dirty="0"/>
              <a:t> = 1234</a:t>
            </a:r>
          </a:p>
          <a:p>
            <a:pPr marL="1625600" lvl="2" indent="0" defTabSz="482600">
              <a:buClr>
                <a:srgbClr val="FF9933"/>
              </a:buClr>
              <a:buNone/>
            </a:pPr>
            <a:endParaRPr lang="fr-FR" i="1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73453" y="2028877"/>
            <a:ext cx="8536462" cy="15886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91716" y="3739192"/>
            <a:ext cx="1119820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82563" indent="0" defTabSz="48260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dirty="0"/>
              <a:t>Les alias sont nécessaires en cas d’</a:t>
            </a:r>
            <a:r>
              <a:rPr lang="fr-FR" b="1" dirty="0"/>
              <a:t>auto-jointure</a:t>
            </a:r>
            <a:r>
              <a:rPr lang="fr-FR" dirty="0"/>
              <a:t> (jointure d’une table avec elle-même)</a:t>
            </a:r>
          </a:p>
          <a:p>
            <a:pPr marL="0" indent="0" defTabSz="482600" eaLnBrk="1" hangingPunct="1">
              <a:lnSpc>
                <a:spcPct val="90000"/>
              </a:lnSpc>
              <a:buNone/>
            </a:pPr>
            <a:r>
              <a:rPr lang="fr-FR" dirty="0"/>
              <a:t>	</a:t>
            </a:r>
            <a:r>
              <a:rPr lang="fr-FR" sz="2000" dirty="0"/>
              <a:t>ex. </a:t>
            </a:r>
            <a:r>
              <a:rPr lang="fr-FR" sz="2000" i="1" dirty="0"/>
              <a:t>Numéro des client ayant commandé au moins deux fois le même produit</a:t>
            </a:r>
            <a:endParaRPr lang="fr-FR" sz="2000" dirty="0"/>
          </a:p>
          <a:p>
            <a:pPr marL="0" indent="0" defTabSz="482600" eaLnBrk="1" hangingPunct="1">
              <a:lnSpc>
                <a:spcPct val="90000"/>
              </a:lnSpc>
              <a:buNone/>
            </a:pPr>
            <a:endParaRPr lang="fr-FR" sz="2000" dirty="0"/>
          </a:p>
          <a:p>
            <a:pPr marL="0" indent="0" defTabSz="482600" eaLnBrk="1" hangingPunct="1">
              <a:lnSpc>
                <a:spcPct val="90000"/>
              </a:lnSpc>
              <a:buNone/>
            </a:pPr>
            <a:r>
              <a:rPr lang="fr-FR" sz="2000" dirty="0"/>
              <a:t>	SELECT 	DISTINCT  </a:t>
            </a:r>
            <a:r>
              <a:rPr lang="fr-FR" sz="2000" dirty="0">
                <a:solidFill>
                  <a:srgbClr val="FF9933"/>
                </a:solidFill>
              </a:rPr>
              <a:t>co1</a:t>
            </a:r>
            <a:r>
              <a:rPr lang="fr-FR" sz="2000" dirty="0"/>
              <a:t>.noClient</a:t>
            </a:r>
          </a:p>
          <a:p>
            <a:pPr marL="0" indent="0" defTabSz="482600" eaLnBrk="1" hangingPunct="1">
              <a:lnSpc>
                <a:spcPct val="90000"/>
              </a:lnSpc>
              <a:buNone/>
            </a:pPr>
            <a:r>
              <a:rPr lang="fr-FR" sz="2000" dirty="0"/>
              <a:t>	FROM		Commande </a:t>
            </a:r>
            <a:r>
              <a:rPr lang="fr-FR" sz="2000" dirty="0">
                <a:solidFill>
                  <a:srgbClr val="FF9933"/>
                </a:solidFill>
              </a:rPr>
              <a:t>co1</a:t>
            </a:r>
            <a:r>
              <a:rPr lang="fr-FR" sz="2000" dirty="0"/>
              <a:t> </a:t>
            </a:r>
            <a:r>
              <a:rPr lang="fr-FR" sz="2000" b="1" dirty="0"/>
              <a:t>JOIN</a:t>
            </a:r>
            <a:r>
              <a:rPr lang="fr-FR" sz="2000" dirty="0"/>
              <a:t> Commande </a:t>
            </a:r>
            <a:r>
              <a:rPr lang="fr-FR" sz="2000" dirty="0">
                <a:solidFill>
                  <a:srgbClr val="FF9933"/>
                </a:solidFill>
              </a:rPr>
              <a:t>co2</a:t>
            </a:r>
          </a:p>
          <a:p>
            <a:pPr marL="0" indent="0" defTabSz="482600" eaLnBrk="1" hangingPunct="1">
              <a:lnSpc>
                <a:spcPct val="90000"/>
              </a:lnSpc>
              <a:buNone/>
            </a:pPr>
            <a:r>
              <a:rPr lang="fr-FR" sz="2000" dirty="0">
                <a:solidFill>
                  <a:srgbClr val="FF9933"/>
                </a:solidFill>
              </a:rPr>
              <a:t>					</a:t>
            </a:r>
            <a:r>
              <a:rPr lang="fr-FR" sz="2000" b="1" dirty="0"/>
              <a:t>ON</a:t>
            </a:r>
            <a:r>
              <a:rPr lang="fr-FR" sz="2000" dirty="0"/>
              <a:t> </a:t>
            </a:r>
            <a:r>
              <a:rPr lang="fr-FR" sz="2000" dirty="0">
                <a:solidFill>
                  <a:srgbClr val="FF9933"/>
                </a:solidFill>
              </a:rPr>
              <a:t>(co1</a:t>
            </a:r>
            <a:r>
              <a:rPr lang="fr-FR" sz="2000" dirty="0"/>
              <a:t>.noClient = </a:t>
            </a:r>
            <a:r>
              <a:rPr lang="fr-FR" sz="2000" dirty="0">
                <a:solidFill>
                  <a:srgbClr val="FF9933"/>
                </a:solidFill>
              </a:rPr>
              <a:t>co2</a:t>
            </a:r>
            <a:r>
              <a:rPr lang="fr-FR" sz="2000" dirty="0"/>
              <a:t>.noClient AND </a:t>
            </a:r>
          </a:p>
          <a:p>
            <a:pPr marL="0" indent="0" defTabSz="482600" eaLnBrk="1" hangingPunct="1">
              <a:lnSpc>
                <a:spcPct val="90000"/>
              </a:lnSpc>
              <a:buNone/>
            </a:pPr>
            <a:r>
              <a:rPr lang="fr-FR" sz="2000" dirty="0">
                <a:solidFill>
                  <a:srgbClr val="FF9933"/>
                </a:solidFill>
              </a:rPr>
              <a:t>		co1</a:t>
            </a:r>
            <a:r>
              <a:rPr lang="fr-FR" sz="2000" dirty="0"/>
              <a:t>.noProduit = </a:t>
            </a:r>
            <a:r>
              <a:rPr lang="fr-FR" sz="2000" dirty="0">
                <a:solidFill>
                  <a:srgbClr val="FF9933"/>
                </a:solidFill>
              </a:rPr>
              <a:t>co2</a:t>
            </a:r>
            <a:r>
              <a:rPr lang="fr-FR" sz="2000" dirty="0"/>
              <a:t>.noProduit AND </a:t>
            </a:r>
            <a:r>
              <a:rPr lang="fr-FR" sz="2000" dirty="0">
                <a:solidFill>
                  <a:srgbClr val="FF9933"/>
                </a:solidFill>
              </a:rPr>
              <a:t>co1</a:t>
            </a:r>
            <a:r>
              <a:rPr lang="fr-FR" sz="2000" dirty="0"/>
              <a:t>.dateCde != </a:t>
            </a:r>
            <a:r>
              <a:rPr lang="fr-FR" sz="2000" dirty="0">
                <a:solidFill>
                  <a:srgbClr val="FF9933"/>
                </a:solidFill>
              </a:rPr>
              <a:t>co2</a:t>
            </a:r>
            <a:r>
              <a:rPr lang="fr-FR" sz="2000" dirty="0"/>
              <a:t>.dateCde)</a:t>
            </a:r>
            <a:endParaRPr lang="fr-FR" kern="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012971" y="4725144"/>
            <a:ext cx="7560840" cy="183344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730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618384" y="6356350"/>
            <a:ext cx="2743200" cy="365125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87B54A2E-4E05-4448-A43A-C681304E8A3C}" type="slidenum">
              <a:rPr lang="fr-FR"/>
              <a:pPr eaLnBrk="1" hangingPunct="1"/>
              <a:t>159</a:t>
            </a:fld>
            <a:endParaRPr lang="fr-FR"/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1293784" y="3276600"/>
            <a:ext cx="72390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title"/>
          </p:nvPr>
        </p:nvSpPr>
        <p:spPr>
          <a:xfrm>
            <a:off x="460448" y="246769"/>
            <a:ext cx="7543800" cy="9144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600" dirty="0"/>
              <a:t>Exemple de jointure sur 3 tables</a:t>
            </a: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3190" y="1292696"/>
            <a:ext cx="10661440" cy="3979680"/>
          </a:xfrm>
        </p:spPr>
        <p:txBody>
          <a:bodyPr/>
          <a:lstStyle/>
          <a:p>
            <a:pPr marL="0" indent="0" defTabSz="482600">
              <a:buNone/>
            </a:pPr>
            <a:r>
              <a:rPr lang="fr-FR" b="1" i="1" dirty="0"/>
              <a:t>Libellé</a:t>
            </a:r>
            <a:r>
              <a:rPr lang="fr-FR" i="1" dirty="0"/>
              <a:t> et </a:t>
            </a:r>
            <a:r>
              <a:rPr lang="fr-FR" b="1" i="1" dirty="0"/>
              <a:t>prix</a:t>
            </a:r>
            <a:r>
              <a:rPr lang="fr-FR" i="1" dirty="0"/>
              <a:t> des produits achetés par des clients qui habitent </a:t>
            </a:r>
            <a:r>
              <a:rPr lang="fr-FR" b="1" i="1" dirty="0"/>
              <a:t>Reims</a:t>
            </a:r>
            <a:r>
              <a:rPr lang="fr-FR" i="1" dirty="0"/>
              <a:t>.</a:t>
            </a:r>
          </a:p>
          <a:p>
            <a:pPr marL="0" indent="0" defTabSz="482600">
              <a:buNone/>
            </a:pPr>
            <a:endParaRPr lang="fr-FR" i="1" dirty="0"/>
          </a:p>
          <a:p>
            <a:pPr marL="0" indent="0" defTabSz="482600">
              <a:buNone/>
            </a:pPr>
            <a:r>
              <a:rPr lang="fr-FR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Produit.libellé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Produit.prixUnitaire</a:t>
            </a: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482600"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FROM	Client </a:t>
            </a:r>
            <a:r>
              <a:rPr lang="fr-FR" sz="20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JOIN</a:t>
            </a:r>
            <a:r>
              <a:rPr lang="fr-FR" sz="2000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Commande </a:t>
            </a:r>
            <a:r>
              <a:rPr lang="fr-FR" sz="2000" b="1" dirty="0">
                <a:solidFill>
                  <a:schemeClr val="accent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USING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noClient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pPr marL="0" indent="0" defTabSz="482600"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					</a:t>
            </a:r>
            <a:r>
              <a:rPr lang="fr-FR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JOIN</a:t>
            </a:r>
            <a:r>
              <a:rPr lang="fr-FR" sz="20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Produit </a:t>
            </a:r>
            <a:r>
              <a:rPr lang="fr-FR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USING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noProduit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pPr marL="0" indent="0" defTabSz="482600">
              <a:buNone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	WHERE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upper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Client.ville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) = "REIMS"</a:t>
            </a:r>
          </a:p>
          <a:p>
            <a:pPr marL="0" indent="0" defTabSz="482600">
              <a:buNone/>
            </a:pPr>
            <a:endParaRPr lang="fr-FR" i="1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31818" y="2348880"/>
            <a:ext cx="7500966" cy="190612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63696" y="1196753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	</a:t>
            </a:r>
            <a:r>
              <a:rPr lang="fr-FR" sz="2400" dirty="0"/>
              <a:t>Personne (</a:t>
            </a:r>
            <a:r>
              <a:rPr lang="fr-FR" sz="2400" dirty="0" err="1"/>
              <a:t>noP</a:t>
            </a:r>
            <a:r>
              <a:rPr lang="fr-FR" sz="2400" dirty="0"/>
              <a:t>, </a:t>
            </a:r>
            <a:r>
              <a:rPr lang="fr-FR" sz="2400" dirty="0" err="1"/>
              <a:t>nomP</a:t>
            </a:r>
            <a:r>
              <a:rPr lang="fr-FR" sz="2400" dirty="0"/>
              <a:t>,  </a:t>
            </a:r>
            <a:r>
              <a:rPr lang="fr-FR" sz="2400" dirty="0" err="1"/>
              <a:t>age</a:t>
            </a:r>
            <a:r>
              <a:rPr lang="fr-FR" sz="2400" dirty="0"/>
              <a:t>, sexe)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err="1"/>
              <a:t>Parent_Enfant</a:t>
            </a:r>
            <a:r>
              <a:rPr lang="fr-FR" sz="2400" dirty="0"/>
              <a:t> (</a:t>
            </a:r>
            <a:r>
              <a:rPr lang="fr-FR" sz="2400" dirty="0" err="1"/>
              <a:t>noParent</a:t>
            </a:r>
            <a:r>
              <a:rPr lang="fr-FR" sz="2400" dirty="0"/>
              <a:t>, </a:t>
            </a:r>
            <a:r>
              <a:rPr lang="fr-FR" sz="2400" dirty="0" err="1"/>
              <a:t>noEnfant</a:t>
            </a:r>
            <a:r>
              <a:rPr lang="fr-FR" sz="2400" dirty="0"/>
              <a:t>)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err="1"/>
              <a:t>Enfant_Ecole</a:t>
            </a:r>
            <a:r>
              <a:rPr lang="fr-FR" sz="2400" dirty="0"/>
              <a:t> (</a:t>
            </a:r>
            <a:r>
              <a:rPr lang="fr-FR" sz="2400" dirty="0" err="1"/>
              <a:t>noEnfant</a:t>
            </a:r>
            <a:r>
              <a:rPr lang="fr-FR" sz="2400" dirty="0"/>
              <a:t>, école)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	N.B. : </a:t>
            </a:r>
            <a:r>
              <a:rPr lang="fr-FR" sz="2400" i="1" dirty="0" err="1"/>
              <a:t>noP</a:t>
            </a:r>
            <a:r>
              <a:rPr lang="fr-FR" sz="2400" i="1" dirty="0"/>
              <a:t>, </a:t>
            </a:r>
            <a:r>
              <a:rPr lang="fr-FR" sz="2400" i="1" dirty="0" err="1"/>
              <a:t>noParent</a:t>
            </a:r>
            <a:r>
              <a:rPr lang="fr-FR" sz="2400" i="1" dirty="0"/>
              <a:t>, </a:t>
            </a:r>
            <a:r>
              <a:rPr lang="fr-FR" sz="2400" i="1" dirty="0" err="1"/>
              <a:t>noEnfant</a:t>
            </a:r>
            <a:r>
              <a:rPr lang="fr-FR" sz="2400" i="1" dirty="0"/>
              <a:t> </a:t>
            </a:r>
            <a:r>
              <a:rPr lang="fr-FR" sz="2400" dirty="0"/>
              <a:t>sont des n° de personnes</a:t>
            </a:r>
          </a:p>
          <a:p>
            <a:pPr marL="0" indent="0">
              <a:buNone/>
            </a:pPr>
            <a:r>
              <a:rPr lang="fr-FR" sz="2400" dirty="0"/>
              <a:t>		domaine(</a:t>
            </a:r>
            <a:r>
              <a:rPr lang="fr-FR" sz="2400" i="1" dirty="0" err="1"/>
              <a:t>noParent</a:t>
            </a:r>
            <a:r>
              <a:rPr lang="fr-FR" sz="2400" dirty="0"/>
              <a:t>) </a:t>
            </a:r>
            <a:r>
              <a:rPr lang="fr-FR" sz="2400" dirty="0">
                <a:sym typeface="Symbol" panose="05050102010706020507" pitchFamily="18" charset="2"/>
              </a:rPr>
              <a:t> </a:t>
            </a:r>
            <a:r>
              <a:rPr lang="fr-FR" sz="2400" dirty="0"/>
              <a:t>domaine(</a:t>
            </a:r>
            <a:r>
              <a:rPr lang="fr-FR" sz="2400" i="1" dirty="0" err="1"/>
              <a:t>noP</a:t>
            </a:r>
            <a:r>
              <a:rPr lang="fr-FR" sz="2400" dirty="0"/>
              <a:t>)</a:t>
            </a:r>
          </a:p>
          <a:p>
            <a:pPr marL="0" indent="0">
              <a:buNone/>
            </a:pPr>
            <a:r>
              <a:rPr lang="fr-FR" sz="2400" dirty="0"/>
              <a:t>		domaine(</a:t>
            </a:r>
            <a:r>
              <a:rPr lang="fr-FR" sz="2400" i="1" dirty="0" err="1"/>
              <a:t>noEnfant</a:t>
            </a:r>
            <a:r>
              <a:rPr lang="fr-FR" sz="2400" dirty="0"/>
              <a:t>) </a:t>
            </a:r>
            <a:r>
              <a:rPr lang="fr-FR" sz="2400" dirty="0">
                <a:sym typeface="Symbol" panose="05050102010706020507" pitchFamily="18" charset="2"/>
              </a:rPr>
              <a:t> </a:t>
            </a:r>
            <a:r>
              <a:rPr lang="fr-FR" sz="2400" dirty="0"/>
              <a:t>domaine(</a:t>
            </a:r>
            <a:r>
              <a:rPr lang="fr-FR" sz="2400" i="1" dirty="0" err="1"/>
              <a:t>noP</a:t>
            </a:r>
            <a:r>
              <a:rPr lang="fr-FR" sz="2400" dirty="0"/>
              <a:t>)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Clés primaires ? Clés étrangères ? </a:t>
            </a:r>
          </a:p>
          <a:p>
            <a:pPr marL="0" indent="0">
              <a:buNone/>
            </a:pPr>
            <a:r>
              <a:rPr lang="fr-FR" sz="2400" dirty="0"/>
              <a:t>Représentation graphique du schéma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3696" y="116632"/>
            <a:ext cx="8229600" cy="86409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 Famille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126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3465" y="188640"/>
            <a:ext cx="6951106" cy="95434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3200" dirty="0"/>
              <a:t>Jointure naturelle :  NATURAL JOIN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5875" y="1562936"/>
            <a:ext cx="8643966" cy="2021234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SELECT [DISTINCT] </a:t>
            </a:r>
            <a:r>
              <a:rPr lang="fr-FR" sz="2000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expr1,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000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expr2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... 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FROM </a:t>
            </a:r>
            <a:endParaRPr lang="fr-FR" sz="1900" dirty="0">
              <a:latin typeface="Courier New" pitchFamily="49" charset="0"/>
              <a:cs typeface="Courier New" pitchFamily="49" charset="0"/>
            </a:endParaRPr>
          </a:p>
          <a:p>
            <a:pPr marL="400050" lvl="1" indent="0">
              <a:buNone/>
            </a:pPr>
            <a:r>
              <a:rPr lang="fr-FR" sz="1900" dirty="0">
                <a:latin typeface="Courier New" pitchFamily="49" charset="0"/>
                <a:cs typeface="Courier New" pitchFamily="49" charset="0"/>
              </a:rPr>
              <a:t>table_name </a:t>
            </a:r>
            <a:r>
              <a:rPr lang="fr-FR" sz="1900" b="1" dirty="0">
                <a:latin typeface="Courier New" pitchFamily="49" charset="0"/>
                <a:cs typeface="Courier New" pitchFamily="49" charset="0"/>
              </a:rPr>
              <a:t>NATURAL JOIN</a:t>
            </a:r>
            <a:r>
              <a:rPr lang="fr-FR" sz="1900" dirty="0">
                <a:latin typeface="Courier New" pitchFamily="49" charset="0"/>
                <a:cs typeface="Courier New" pitchFamily="49" charset="0"/>
              </a:rPr>
              <a:t> table_name				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[WHERE </a:t>
            </a:r>
            <a:r>
              <a:rPr lang="fr-FR" sz="2200" i="1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condition </a:t>
            </a:r>
            <a:r>
              <a:rPr lang="fr-FR" sz="220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] </a:t>
            </a:r>
          </a:p>
          <a:p>
            <a:pPr marL="0" indent="0">
              <a:buNone/>
            </a:pPr>
            <a:r>
              <a:rPr lang="fr-FR" sz="220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[GROUP BY </a:t>
            </a:r>
            <a:r>
              <a:rPr lang="fr-FR" sz="200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…]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bg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0" indent="0">
              <a:buNone/>
            </a:pPr>
            <a:endParaRPr lang="fr-FR" sz="1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fr-FR" sz="20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DE0C4C-777F-4397-A61F-9C5BF553CF08}" type="slidenum">
              <a:rPr lang="fr-FR" smtClean="0"/>
              <a:pPr>
                <a:defRPr/>
              </a:pPr>
              <a:t>160</a:t>
            </a:fld>
            <a:endParaRPr lang="fr-FR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19146" y="4055513"/>
            <a:ext cx="10295158" cy="109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82600">
              <a:buFont typeface="Arial" panose="020B0604020202020204" pitchFamily="34" charset="0"/>
              <a:buNone/>
            </a:pPr>
            <a:r>
              <a:rPr lang="fr-FR" dirty="0"/>
              <a:t>Equivalente à la jointure en utilisant tous les attributs communs </a:t>
            </a:r>
            <a:endParaRPr lang="fr-FR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D0637-14A4-974C-8C11-74DE31F83C25}"/>
              </a:ext>
            </a:extLst>
          </p:cNvPr>
          <p:cNvSpPr/>
          <p:nvPr/>
        </p:nvSpPr>
        <p:spPr>
          <a:xfrm>
            <a:off x="796019" y="4920735"/>
            <a:ext cx="83515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82600"/>
            <a:r>
              <a:rPr lang="fr-FR" sz="2000" dirty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Produit.libellé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Produit.prixUnitaire</a:t>
            </a: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pPr defTabSz="482600"/>
            <a:r>
              <a:rPr lang="fr-FR" sz="2000" dirty="0">
                <a:latin typeface="Courier New" pitchFamily="49" charset="0"/>
                <a:cs typeface="Courier New" pitchFamily="49" charset="0"/>
              </a:rPr>
              <a:t>FROM	Client </a:t>
            </a:r>
            <a:r>
              <a:rPr lang="fr-FR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NATURAL JOIN 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Commande </a:t>
            </a:r>
            <a:r>
              <a:rPr lang="fr-FR" sz="20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NATURAL JOIN 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Produit WHERE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upper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Client.ville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) = "REIMS"</a:t>
            </a:r>
          </a:p>
        </p:txBody>
      </p:sp>
    </p:spTree>
    <p:extLst>
      <p:ext uri="{BB962C8B-B14F-4D97-AF65-F5344CB8AC3E}">
        <p14:creationId xmlns:p14="http://schemas.microsoft.com/office/powerpoint/2010/main" val="12934284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68971" y="6356350"/>
            <a:ext cx="2743200" cy="365125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421245F-8189-4E81-A323-27C556FE447E}" type="slidenum">
              <a:rPr lang="fr-FR" sz="1400"/>
              <a:pPr eaLnBrk="1" hangingPunct="1"/>
              <a:t>161</a:t>
            </a:fld>
            <a:endParaRPr lang="fr-FR" sz="1400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/>
          </p:nvPr>
        </p:nvSpPr>
        <p:spPr>
          <a:xfrm>
            <a:off x="314308" y="304800"/>
            <a:ext cx="7010400" cy="6858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600" dirty="0"/>
              <a:t>Exemples de jointures (1/3)</a:t>
            </a:r>
          </a:p>
        </p:txBody>
      </p:sp>
      <p:sp>
        <p:nvSpPr>
          <p:cNvPr id="2253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61257" y="1214422"/>
            <a:ext cx="6576494" cy="2357451"/>
          </a:xfrm>
        </p:spPr>
        <p:txBody>
          <a:bodyPr/>
          <a:lstStyle/>
          <a:p>
            <a:pPr marL="0" indent="0" defTabSz="482600">
              <a:buNone/>
            </a:pPr>
            <a:r>
              <a:rPr lang="fr-FR" i="1" dirty="0"/>
              <a:t>Liste des  commandes avec le nom du client</a:t>
            </a:r>
            <a:endParaRPr lang="fr-FR" sz="2000" dirty="0"/>
          </a:p>
          <a:p>
            <a:pPr marL="0" indent="0" defTabSz="482600">
              <a:buNone/>
            </a:pPr>
            <a:r>
              <a:rPr lang="fr-FR" sz="1800" dirty="0">
                <a:latin typeface="Courier New" pitchFamily="49" charset="0"/>
              </a:rPr>
              <a:t>SELECT	nom, Client.noClient, noProduit,        </a:t>
            </a:r>
          </a:p>
          <a:p>
            <a:pPr marL="0" indent="0" defTabSz="482600">
              <a:buNone/>
            </a:pPr>
            <a:r>
              <a:rPr lang="fr-FR" sz="1800" dirty="0">
                <a:latin typeface="Courier New" pitchFamily="49" charset="0"/>
              </a:rPr>
              <a:t>       </a:t>
            </a:r>
            <a:r>
              <a:rPr lang="fr-FR" sz="1800" dirty="0" err="1">
                <a:latin typeface="Courier New" pitchFamily="49" charset="0"/>
              </a:rPr>
              <a:t>dateCde,quantité</a:t>
            </a:r>
            <a:endParaRPr lang="fr-FR" sz="1800" dirty="0">
              <a:latin typeface="Courier New" pitchFamily="49" charset="0"/>
            </a:endParaRPr>
          </a:p>
          <a:p>
            <a:pPr marL="0" indent="0" defTabSz="482600">
              <a:buNone/>
            </a:pPr>
            <a:r>
              <a:rPr lang="fr-FR" sz="1800" dirty="0">
                <a:latin typeface="Courier New" pitchFamily="49" charset="0"/>
              </a:rPr>
              <a:t>FROM	Commande </a:t>
            </a:r>
            <a:r>
              <a:rPr lang="fr-FR" sz="1800" b="1" dirty="0">
                <a:latin typeface="Courier New" pitchFamily="49" charset="0"/>
              </a:rPr>
              <a:t>JOIN</a:t>
            </a:r>
            <a:r>
              <a:rPr lang="fr-FR" sz="1800" dirty="0">
                <a:latin typeface="Courier New" pitchFamily="49" charset="0"/>
              </a:rPr>
              <a:t> Client </a:t>
            </a:r>
            <a:r>
              <a:rPr lang="fr-FR" sz="1800" b="1" dirty="0">
                <a:latin typeface="Courier New" pitchFamily="49" charset="0"/>
              </a:rPr>
              <a:t>USING</a:t>
            </a:r>
            <a:r>
              <a:rPr lang="fr-FR" sz="1800" dirty="0">
                <a:latin typeface="Courier New" pitchFamily="49" charset="0"/>
              </a:rPr>
              <a:t> (</a:t>
            </a:r>
            <a:r>
              <a:rPr lang="fr-FR" sz="1800" dirty="0" err="1">
                <a:latin typeface="Courier New" pitchFamily="49" charset="0"/>
              </a:rPr>
              <a:t>noClient</a:t>
            </a:r>
            <a:r>
              <a:rPr lang="fr-FR" sz="1800" dirty="0">
                <a:latin typeface="Courier New" pitchFamily="49" charset="0"/>
              </a:rPr>
              <a:t>);</a:t>
            </a:r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 flipV="1">
            <a:off x="7940321" y="232409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6797314" y="4648200"/>
            <a:ext cx="1249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/>
              <a:t>Commande</a:t>
            </a:r>
          </a:p>
        </p:txBody>
      </p:sp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8321314" y="4648200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/>
              <a:t>Client</a:t>
            </a:r>
          </a:p>
        </p:txBody>
      </p:sp>
      <p:sp>
        <p:nvSpPr>
          <p:cNvPr id="22537" name="Text Box 8"/>
          <p:cNvSpPr txBox="1">
            <a:spLocks noChangeArrowheads="1"/>
          </p:cNvSpPr>
          <p:nvPr/>
        </p:nvSpPr>
        <p:spPr bwMode="auto">
          <a:xfrm>
            <a:off x="8297510" y="1921056"/>
            <a:ext cx="32897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1600" dirty="0">
                <a:sym typeface="Symbol" pitchFamily="18" charset="2"/>
              </a:rPr>
              <a:t>PROJECT (R1, nom...quantité)</a:t>
            </a:r>
            <a:endParaRPr lang="fr-FR" sz="1400" dirty="0">
              <a:sym typeface="Symbol" pitchFamily="18" charset="2"/>
            </a:endParaRPr>
          </a:p>
        </p:txBody>
      </p:sp>
      <p:grpSp>
        <p:nvGrpSpPr>
          <p:cNvPr id="22538" name="Group 9"/>
          <p:cNvGrpSpPr>
            <a:grpSpLocks/>
          </p:cNvGrpSpPr>
          <p:nvPr/>
        </p:nvGrpSpPr>
        <p:grpSpPr bwMode="auto">
          <a:xfrm>
            <a:off x="7440255" y="1800204"/>
            <a:ext cx="928694" cy="485788"/>
            <a:chOff x="2976" y="3216"/>
            <a:chExt cx="672" cy="240"/>
          </a:xfrm>
        </p:grpSpPr>
        <p:sp>
          <p:nvSpPr>
            <p:cNvPr id="22553" name="Line 10"/>
            <p:cNvSpPr>
              <a:spLocks noChangeShapeType="1"/>
            </p:cNvSpPr>
            <p:nvPr/>
          </p:nvSpPr>
          <p:spPr bwMode="auto">
            <a:xfrm>
              <a:off x="3072" y="32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22554" name="Line 11"/>
            <p:cNvSpPr>
              <a:spLocks noChangeShapeType="1"/>
            </p:cNvSpPr>
            <p:nvPr/>
          </p:nvSpPr>
          <p:spPr bwMode="auto">
            <a:xfrm>
              <a:off x="2976" y="3456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22555" name="Line 12"/>
            <p:cNvSpPr>
              <a:spLocks noChangeShapeType="1"/>
            </p:cNvSpPr>
            <p:nvPr/>
          </p:nvSpPr>
          <p:spPr bwMode="auto">
            <a:xfrm flipH="1">
              <a:off x="2976" y="32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22556" name="Line 13"/>
            <p:cNvSpPr>
              <a:spLocks noChangeShapeType="1"/>
            </p:cNvSpPr>
            <p:nvPr/>
          </p:nvSpPr>
          <p:spPr bwMode="auto">
            <a:xfrm>
              <a:off x="3552" y="32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</p:grpSp>
      <p:sp>
        <p:nvSpPr>
          <p:cNvPr id="22539" name="Text Box 14"/>
          <p:cNvSpPr txBox="1">
            <a:spLocks noChangeArrowheads="1"/>
          </p:cNvSpPr>
          <p:nvPr/>
        </p:nvSpPr>
        <p:spPr bwMode="auto">
          <a:xfrm>
            <a:off x="6763971" y="5257801"/>
            <a:ext cx="464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fr-FR" sz="2000" dirty="0"/>
              <a:t>Arbre algébrique canonique correspondant à  la requête  SQL </a:t>
            </a:r>
          </a:p>
        </p:txBody>
      </p:sp>
      <p:sp>
        <p:nvSpPr>
          <p:cNvPr id="22543" name="Line 18"/>
          <p:cNvSpPr>
            <a:spLocks noChangeShapeType="1"/>
          </p:cNvSpPr>
          <p:nvPr/>
        </p:nvSpPr>
        <p:spPr bwMode="auto">
          <a:xfrm flipV="1">
            <a:off x="7440255" y="3929066"/>
            <a:ext cx="500066" cy="64294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22544" name="Line 19"/>
          <p:cNvSpPr>
            <a:spLocks noChangeShapeType="1"/>
          </p:cNvSpPr>
          <p:nvPr/>
        </p:nvSpPr>
        <p:spPr bwMode="auto">
          <a:xfrm flipH="1" flipV="1">
            <a:off x="8011759" y="3929066"/>
            <a:ext cx="538154" cy="6429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8401154" y="3071810"/>
            <a:ext cx="31861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1600" dirty="0">
                <a:sym typeface="Symbol" pitchFamily="18" charset="2"/>
              </a:rPr>
              <a:t>R1 = JOIN(Client, Commande, Client.noClient =          Commande.noClient)</a:t>
            </a:r>
          </a:p>
        </p:txBody>
      </p:sp>
      <p:sp>
        <p:nvSpPr>
          <p:cNvPr id="30" name="Rectangle 4"/>
          <p:cNvSpPr txBox="1">
            <a:spLocks noChangeArrowheads="1"/>
          </p:cNvSpPr>
          <p:nvPr/>
        </p:nvSpPr>
        <p:spPr bwMode="auto">
          <a:xfrm>
            <a:off x="307628" y="2857496"/>
            <a:ext cx="6181403" cy="400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i="1" kern="0" dirty="0"/>
              <a:t>ou alors :</a:t>
            </a:r>
            <a:endParaRPr lang="fr-FR" sz="2000" kern="0" dirty="0"/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kern="0" dirty="0">
                <a:latin typeface="Courier New" pitchFamily="49" charset="0"/>
              </a:rPr>
              <a:t>SELECT	nom, Client.noClient, noProduit,        </a:t>
            </a: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kern="0" dirty="0">
                <a:latin typeface="Courier New" pitchFamily="49" charset="0"/>
              </a:rPr>
              <a:t>       </a:t>
            </a:r>
            <a:r>
              <a:rPr lang="fr-FR" kern="0" dirty="0" err="1">
                <a:latin typeface="Courier New" pitchFamily="49" charset="0"/>
              </a:rPr>
              <a:t>dateCde,quantité</a:t>
            </a:r>
            <a:endParaRPr lang="fr-FR" kern="0" dirty="0">
              <a:latin typeface="Courier New" pitchFamily="49" charset="0"/>
            </a:endParaRP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kern="0" dirty="0">
                <a:latin typeface="Courier New" pitchFamily="49" charset="0"/>
              </a:rPr>
              <a:t>FROM	Commande </a:t>
            </a:r>
            <a:r>
              <a:rPr lang="fr-FR" b="1" kern="0" dirty="0">
                <a:latin typeface="Courier New" pitchFamily="49" charset="0"/>
              </a:rPr>
              <a:t>JOIN</a:t>
            </a:r>
            <a:r>
              <a:rPr lang="fr-FR" kern="0" dirty="0">
                <a:latin typeface="Courier New" pitchFamily="49" charset="0"/>
              </a:rPr>
              <a:t> Client </a:t>
            </a: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kern="0" dirty="0">
                <a:latin typeface="Courier New" pitchFamily="49" charset="0"/>
              </a:rPr>
              <a:t>   </a:t>
            </a:r>
            <a:r>
              <a:rPr lang="fr-FR" b="1" kern="0" dirty="0">
                <a:latin typeface="Courier New" pitchFamily="49" charset="0"/>
              </a:rPr>
              <a:t>ON</a:t>
            </a:r>
            <a:r>
              <a:rPr lang="fr-FR" kern="0" dirty="0">
                <a:latin typeface="Courier New" pitchFamily="49" charset="0"/>
              </a:rPr>
              <a:t> (Client.noClient=</a:t>
            </a:r>
            <a:r>
              <a:rPr lang="fr-FR" kern="0" dirty="0" err="1">
                <a:latin typeface="Courier New" pitchFamily="49" charset="0"/>
              </a:rPr>
              <a:t>Commande.noClient</a:t>
            </a:r>
            <a:r>
              <a:rPr lang="fr-FR" kern="0" dirty="0">
                <a:latin typeface="Courier New" pitchFamily="49" charset="0"/>
              </a:rPr>
              <a:t>);</a:t>
            </a: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endParaRPr lang="fr-FR" kern="0" dirty="0">
              <a:latin typeface="Courier New" pitchFamily="49" charset="0"/>
            </a:endParaRP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400" i="1" kern="0" dirty="0"/>
              <a:t>ou alors :</a:t>
            </a:r>
            <a:endParaRPr lang="fr-FR" sz="2000" kern="0" dirty="0"/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kern="0" dirty="0">
                <a:latin typeface="Courier New" pitchFamily="49" charset="0"/>
              </a:rPr>
              <a:t>SELECT	nom, </a:t>
            </a:r>
            <a:r>
              <a:rPr lang="fr-FR" kern="0" dirty="0" err="1">
                <a:latin typeface="Courier New" pitchFamily="49" charset="0"/>
              </a:rPr>
              <a:t>Client.noClient</a:t>
            </a:r>
            <a:r>
              <a:rPr lang="fr-FR" kern="0" dirty="0">
                <a:latin typeface="Courier New" pitchFamily="49" charset="0"/>
              </a:rPr>
              <a:t>, </a:t>
            </a:r>
            <a:r>
              <a:rPr lang="fr-FR" kern="0" dirty="0" err="1">
                <a:latin typeface="Courier New" pitchFamily="49" charset="0"/>
              </a:rPr>
              <a:t>noProduit</a:t>
            </a:r>
            <a:r>
              <a:rPr lang="fr-FR" kern="0" dirty="0">
                <a:latin typeface="Courier New" pitchFamily="49" charset="0"/>
              </a:rPr>
              <a:t>,        </a:t>
            </a: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kern="0" dirty="0">
                <a:latin typeface="Courier New" pitchFamily="49" charset="0"/>
              </a:rPr>
              <a:t>       </a:t>
            </a:r>
            <a:r>
              <a:rPr lang="fr-FR" kern="0" dirty="0" err="1">
                <a:latin typeface="Courier New" pitchFamily="49" charset="0"/>
              </a:rPr>
              <a:t>dateCde,quantité</a:t>
            </a:r>
            <a:endParaRPr lang="fr-FR" kern="0" dirty="0">
              <a:latin typeface="Courier New" pitchFamily="49" charset="0"/>
            </a:endParaRP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kern="0" dirty="0">
                <a:latin typeface="Courier New" pitchFamily="49" charset="0"/>
              </a:rPr>
              <a:t>FROM	Commande, Client </a:t>
            </a: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fr-FR" kern="0" dirty="0">
                <a:latin typeface="Courier New" pitchFamily="49" charset="0"/>
              </a:rPr>
              <a:t>WHERE 	</a:t>
            </a:r>
            <a:r>
              <a:rPr lang="fr-FR" kern="0" dirty="0" err="1">
                <a:latin typeface="Courier New" pitchFamily="49" charset="0"/>
              </a:rPr>
              <a:t>Client.noClient</a:t>
            </a:r>
            <a:r>
              <a:rPr lang="fr-FR" kern="0" dirty="0">
                <a:latin typeface="Courier New" pitchFamily="49" charset="0"/>
              </a:rPr>
              <a:t>=</a:t>
            </a:r>
            <a:r>
              <a:rPr lang="fr-FR" kern="0" dirty="0" err="1">
                <a:latin typeface="Courier New" pitchFamily="49" charset="0"/>
              </a:rPr>
              <a:t>Commande.noClient</a:t>
            </a:r>
            <a:r>
              <a:rPr lang="fr-FR" kern="0" dirty="0">
                <a:latin typeface="Courier New" pitchFamily="49" charset="0"/>
              </a:rPr>
              <a:t>;</a:t>
            </a: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endParaRPr lang="fr-FR" kern="0" dirty="0">
              <a:latin typeface="Courier New" pitchFamily="49" charset="0"/>
            </a:endParaRPr>
          </a:p>
          <a:p>
            <a:pPr defTabSz="482600" fontAlgn="base">
              <a:spcBef>
                <a:spcPct val="20000"/>
              </a:spcBef>
              <a:spcAft>
                <a:spcPct val="0"/>
              </a:spcAft>
              <a:defRPr/>
            </a:pPr>
            <a:endParaRPr lang="fr-FR" sz="1600" kern="0" dirty="0">
              <a:latin typeface="Courier New" pitchFamily="49" charset="0"/>
            </a:endParaRPr>
          </a:p>
        </p:txBody>
      </p:sp>
      <p:sp>
        <p:nvSpPr>
          <p:cNvPr id="33" name="Organigramme : Joindre 32"/>
          <p:cNvSpPr/>
          <p:nvPr/>
        </p:nvSpPr>
        <p:spPr bwMode="auto">
          <a:xfrm>
            <a:off x="7726007" y="2928934"/>
            <a:ext cx="457200" cy="914400"/>
          </a:xfrm>
          <a:prstGeom prst="flowChartCollat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 sz="20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1309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569578" y="6215082"/>
            <a:ext cx="1905000" cy="457200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CCA95010-4B21-4816-94BA-9C12651B3381}" type="slidenum">
              <a:rPr lang="fr-FR" sz="1400"/>
              <a:pPr eaLnBrk="1" hangingPunct="1"/>
              <a:t>162</a:t>
            </a:fld>
            <a:endParaRPr lang="fr-FR" sz="140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title"/>
          </p:nvPr>
        </p:nvSpPr>
        <p:spPr>
          <a:xfrm>
            <a:off x="215469" y="240742"/>
            <a:ext cx="7772400" cy="762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600" dirty="0"/>
              <a:t>Exemples de jointures (2/3)</a:t>
            </a:r>
          </a:p>
        </p:txBody>
      </p:sp>
      <p:sp>
        <p:nvSpPr>
          <p:cNvPr id="2355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5097" y="1371600"/>
            <a:ext cx="7218131" cy="4495800"/>
          </a:xfrm>
        </p:spPr>
        <p:txBody>
          <a:bodyPr/>
          <a:lstStyle/>
          <a:p>
            <a:pPr marL="0" indent="0" defTabSz="609600">
              <a:buNone/>
            </a:pPr>
            <a:r>
              <a:rPr lang="fr-FR" sz="2400" i="1" dirty="0"/>
              <a:t>Produits commandés en quantité supérieure à 100 et dont le prix dépasse 1000 </a:t>
            </a:r>
            <a:r>
              <a:rPr lang="fr-FR" sz="2400" i="1" dirty="0">
                <a:cs typeface="Times New Roman" charset="0"/>
              </a:rPr>
              <a:t>€</a:t>
            </a:r>
            <a:r>
              <a:rPr lang="fr-FR" sz="2400" i="1" dirty="0"/>
              <a:t>. Afficher les numéros de produit, leur libellé , leur prix unitaire ainsi que la date de la commande.</a:t>
            </a:r>
          </a:p>
          <a:p>
            <a:pPr defTabSz="609600">
              <a:buNone/>
            </a:pPr>
            <a:endParaRPr lang="fr-FR" sz="2400" i="1" dirty="0"/>
          </a:p>
          <a:p>
            <a:pPr defTabSz="609600">
              <a:buNone/>
            </a:pPr>
            <a:r>
              <a:rPr lang="fr-FR" sz="2000" dirty="0">
                <a:latin typeface="Courier New" pitchFamily="49" charset="0"/>
              </a:rPr>
              <a:t>SELECT  </a:t>
            </a:r>
            <a:r>
              <a:rPr lang="fr-FR" sz="2000" dirty="0" err="1">
                <a:latin typeface="Courier New" pitchFamily="49" charset="0"/>
              </a:rPr>
              <a:t>Produit.noProduit</a:t>
            </a:r>
            <a:r>
              <a:rPr lang="fr-FR" sz="2000" dirty="0">
                <a:latin typeface="Courier New" pitchFamily="49" charset="0"/>
              </a:rPr>
              <a:t>, libellé, 				</a:t>
            </a:r>
            <a:r>
              <a:rPr lang="fr-FR" sz="2000" dirty="0" err="1">
                <a:latin typeface="Courier New" pitchFamily="49" charset="0"/>
              </a:rPr>
              <a:t>prixUnitaire</a:t>
            </a:r>
            <a:r>
              <a:rPr lang="fr-FR" sz="2000" dirty="0">
                <a:latin typeface="Courier New" pitchFamily="49" charset="0"/>
              </a:rPr>
              <a:t>, date</a:t>
            </a:r>
          </a:p>
          <a:p>
            <a:pPr defTabSz="609600">
              <a:buNone/>
            </a:pPr>
            <a:r>
              <a:rPr lang="fr-FR" sz="2000" dirty="0">
                <a:latin typeface="Courier New" pitchFamily="49" charset="0"/>
              </a:rPr>
              <a:t>FROM   Produit </a:t>
            </a:r>
            <a:r>
              <a:rPr lang="fr-FR" sz="2000" b="1" dirty="0">
                <a:latin typeface="Courier New" pitchFamily="49" charset="0"/>
              </a:rPr>
              <a:t>JOIN</a:t>
            </a:r>
            <a:r>
              <a:rPr lang="fr-FR" sz="2000" dirty="0">
                <a:latin typeface="Courier New" pitchFamily="49" charset="0"/>
              </a:rPr>
              <a:t> Commande </a:t>
            </a:r>
            <a:r>
              <a:rPr lang="fr-FR" sz="2000" b="1" dirty="0">
                <a:latin typeface="Courier New" pitchFamily="49" charset="0"/>
              </a:rPr>
              <a:t>USING</a:t>
            </a:r>
            <a:r>
              <a:rPr lang="fr-FR" sz="2000" dirty="0">
                <a:latin typeface="Courier New" pitchFamily="49" charset="0"/>
              </a:rPr>
              <a:t> (noProduit)</a:t>
            </a:r>
          </a:p>
          <a:p>
            <a:pPr defTabSz="609600">
              <a:buNone/>
            </a:pPr>
            <a:r>
              <a:rPr lang="fr-FR" sz="2000" dirty="0">
                <a:latin typeface="Courier New" pitchFamily="49" charset="0"/>
              </a:rPr>
              <a:t>WHERE	quantité &gt; 100 AND	prixUnitaire &gt;1000 </a:t>
            </a:r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 flipV="1">
            <a:off x="8355264" y="2057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8498141" y="4929198"/>
            <a:ext cx="1249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/>
              <a:t>Commande</a:t>
            </a: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7283695" y="4929198"/>
            <a:ext cx="8643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/>
              <a:t>Produit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855198" y="1571612"/>
            <a:ext cx="928694" cy="485788"/>
            <a:chOff x="2976" y="3216"/>
            <a:chExt cx="672" cy="240"/>
          </a:xfrm>
        </p:grpSpPr>
        <p:sp>
          <p:nvSpPr>
            <p:cNvPr id="31" name="Line 10"/>
            <p:cNvSpPr>
              <a:spLocks noChangeShapeType="1"/>
            </p:cNvSpPr>
            <p:nvPr/>
          </p:nvSpPr>
          <p:spPr bwMode="auto">
            <a:xfrm>
              <a:off x="3072" y="32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32" name="Line 11"/>
            <p:cNvSpPr>
              <a:spLocks noChangeShapeType="1"/>
            </p:cNvSpPr>
            <p:nvPr/>
          </p:nvSpPr>
          <p:spPr bwMode="auto">
            <a:xfrm>
              <a:off x="2976" y="3456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33" name="Line 12"/>
            <p:cNvSpPr>
              <a:spLocks noChangeShapeType="1"/>
            </p:cNvSpPr>
            <p:nvPr/>
          </p:nvSpPr>
          <p:spPr bwMode="auto">
            <a:xfrm flipH="1">
              <a:off x="2976" y="32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34" name="Line 13"/>
            <p:cNvSpPr>
              <a:spLocks noChangeShapeType="1"/>
            </p:cNvSpPr>
            <p:nvPr/>
          </p:nvSpPr>
          <p:spPr bwMode="auto">
            <a:xfrm>
              <a:off x="3552" y="32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</p:grpSp>
      <p:sp>
        <p:nvSpPr>
          <p:cNvPr id="35" name="Line 15"/>
          <p:cNvSpPr>
            <a:spLocks noChangeShapeType="1"/>
          </p:cNvSpPr>
          <p:nvPr/>
        </p:nvSpPr>
        <p:spPr bwMode="auto">
          <a:xfrm flipV="1">
            <a:off x="8355264" y="314324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38" name="Line 18"/>
          <p:cNvSpPr>
            <a:spLocks noChangeShapeType="1"/>
          </p:cNvSpPr>
          <p:nvPr/>
        </p:nvSpPr>
        <p:spPr bwMode="auto">
          <a:xfrm flipV="1">
            <a:off x="7821856" y="4414434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sp>
        <p:nvSpPr>
          <p:cNvPr id="39" name="Line 19"/>
          <p:cNvSpPr>
            <a:spLocks noChangeShapeType="1"/>
          </p:cNvSpPr>
          <p:nvPr/>
        </p:nvSpPr>
        <p:spPr bwMode="auto">
          <a:xfrm flipH="1" flipV="1">
            <a:off x="8431456" y="4414434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2000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8069512" y="2500305"/>
            <a:ext cx="3286126" cy="2044700"/>
            <a:chOff x="4230" y="2092"/>
            <a:chExt cx="2070" cy="1288"/>
          </a:xfrm>
        </p:grpSpPr>
        <p:sp>
          <p:nvSpPr>
            <p:cNvPr id="41" name="Text Box 21"/>
            <p:cNvSpPr txBox="1">
              <a:spLocks noChangeArrowheads="1"/>
            </p:cNvSpPr>
            <p:nvPr/>
          </p:nvSpPr>
          <p:spPr bwMode="auto">
            <a:xfrm>
              <a:off x="4680" y="2212"/>
              <a:ext cx="1305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buClr>
                  <a:schemeClr val="tx1"/>
                </a:buClr>
                <a:buSzPct val="75000"/>
                <a:buFont typeface="Monotype Sorts" pitchFamily="2" charset="2"/>
                <a:buNone/>
              </a:pPr>
              <a:r>
                <a:rPr lang="fr-FR" sz="1600" dirty="0">
                  <a:sym typeface="Symbol" pitchFamily="18" charset="2"/>
                </a:rPr>
                <a:t>R2 = RESTRICT(R1,  </a:t>
              </a:r>
              <a:r>
                <a:rPr lang="fr-FR" sz="1600" dirty="0"/>
                <a:t>quantité &gt; 100 AND  prixUnitaire &gt;1000 )</a:t>
              </a:r>
            </a:p>
          </p:txBody>
        </p:sp>
        <p:sp>
          <p:nvSpPr>
            <p:cNvPr id="42" name="Line 22"/>
            <p:cNvSpPr>
              <a:spLocks noChangeShapeType="1"/>
            </p:cNvSpPr>
            <p:nvPr/>
          </p:nvSpPr>
          <p:spPr bwMode="auto">
            <a:xfrm>
              <a:off x="4230" y="2092"/>
              <a:ext cx="360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43" name="Line 23"/>
            <p:cNvSpPr>
              <a:spLocks noChangeShapeType="1"/>
            </p:cNvSpPr>
            <p:nvPr/>
          </p:nvSpPr>
          <p:spPr bwMode="auto">
            <a:xfrm flipH="1">
              <a:off x="4230" y="2407"/>
              <a:ext cx="360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44" name="Line 24"/>
            <p:cNvSpPr>
              <a:spLocks noChangeShapeType="1"/>
            </p:cNvSpPr>
            <p:nvPr/>
          </p:nvSpPr>
          <p:spPr bwMode="auto">
            <a:xfrm>
              <a:off x="4230" y="2092"/>
              <a:ext cx="0" cy="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 dirty="0"/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>
              <a:off x="4590" y="2215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46" name="Text Box 21"/>
            <p:cNvSpPr txBox="1">
              <a:spLocks noChangeArrowheads="1"/>
            </p:cNvSpPr>
            <p:nvPr/>
          </p:nvSpPr>
          <p:spPr bwMode="auto">
            <a:xfrm>
              <a:off x="4725" y="2857"/>
              <a:ext cx="1575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r-FR" sz="1600" dirty="0">
                  <a:sym typeface="Symbol" pitchFamily="18" charset="2"/>
                </a:rPr>
                <a:t>R1 = JOIN (Commande, Produit, </a:t>
              </a:r>
              <a:r>
                <a:rPr lang="fr-FR" sz="1600" dirty="0"/>
                <a:t>Produit.noProduit = Commande.noProduit</a:t>
              </a:r>
              <a:r>
                <a:rPr lang="fr-FR" sz="1600" dirty="0">
                  <a:sym typeface="Symbol" pitchFamily="18" charset="2"/>
                </a:rPr>
                <a:t>)</a:t>
              </a:r>
            </a:p>
          </p:txBody>
        </p:sp>
      </p:grp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8855330" y="1571612"/>
            <a:ext cx="26432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1600" dirty="0">
                <a:sym typeface="Symbol" pitchFamily="18" charset="2"/>
              </a:rPr>
              <a:t>PROJECT (R2, Produit.noProduit,libellé...)</a:t>
            </a:r>
            <a:endParaRPr lang="fr-FR" sz="1400" dirty="0">
              <a:sym typeface="Symbol" pitchFamily="18" charset="2"/>
            </a:endParaRPr>
          </a:p>
        </p:txBody>
      </p:sp>
      <p:sp>
        <p:nvSpPr>
          <p:cNvPr id="40" name="Organigramme : Joindre 39"/>
          <p:cNvSpPr/>
          <p:nvPr/>
        </p:nvSpPr>
        <p:spPr bwMode="auto">
          <a:xfrm>
            <a:off x="8140950" y="3643314"/>
            <a:ext cx="457200" cy="700086"/>
          </a:xfrm>
          <a:prstGeom prst="flowChartCollat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 sz="20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2943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9999C770-6EA3-4A42-A89E-204D0ADAF8AB}" type="slidenum">
              <a:rPr lang="fr-FR"/>
              <a:pPr eaLnBrk="1" hangingPunct="1"/>
              <a:t>163</a:t>
            </a:fld>
            <a:endParaRPr lang="fr-FR"/>
          </a:p>
        </p:txBody>
      </p:sp>
      <p:sp>
        <p:nvSpPr>
          <p:cNvPr id="26627" name="Rectangle 2"/>
          <p:cNvSpPr>
            <a:spLocks noChangeArrowheads="1"/>
          </p:cNvSpPr>
          <p:nvPr/>
        </p:nvSpPr>
        <p:spPr bwMode="auto">
          <a:xfrm>
            <a:off x="2057400" y="4572000"/>
            <a:ext cx="5562600" cy="152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title"/>
          </p:nvPr>
        </p:nvSpPr>
        <p:spPr>
          <a:xfrm>
            <a:off x="594374" y="195263"/>
            <a:ext cx="8229600" cy="89965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600" dirty="0">
                <a:cs typeface="Times New Roman" charset="0"/>
                <a:sym typeface="MT Extra" pitchFamily="18" charset="2"/>
              </a:rPr>
              <a:t>Union de tables</a:t>
            </a:r>
          </a:p>
        </p:txBody>
      </p:sp>
      <p:sp>
        <p:nvSpPr>
          <p:cNvPr id="2662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38199" y="1353646"/>
            <a:ext cx="9998413" cy="606425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fr-FR" sz="2400" i="1" dirty="0"/>
              <a:t>Trouver les noms et prénoms des employés et des passagers</a:t>
            </a:r>
          </a:p>
        </p:txBody>
      </p:sp>
      <p:graphicFrame>
        <p:nvGraphicFramePr>
          <p:cNvPr id="361477" name="Group 5"/>
          <p:cNvGraphicFramePr>
            <a:graphicFrameLocks noGrp="1"/>
          </p:cNvGraphicFramePr>
          <p:nvPr/>
        </p:nvGraphicFramePr>
        <p:xfrm>
          <a:off x="2047846" y="2238364"/>
          <a:ext cx="3657600" cy="15240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noEmployé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nomEmp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prénomEmp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Henry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John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Conrad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Jenqua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Jessica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1503" name="Group 31"/>
          <p:cNvGraphicFramePr>
            <a:graphicFrameLocks noGrp="1"/>
          </p:cNvGraphicFramePr>
          <p:nvPr/>
        </p:nvGraphicFramePr>
        <p:xfrm>
          <a:off x="6400800" y="2305039"/>
          <a:ext cx="3581400" cy="1428312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5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noPassager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nomPass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prénomPass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Harry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Peter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78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Conrad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James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Land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Robert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682" name="Text Box 57"/>
          <p:cNvSpPr txBox="1">
            <a:spLocks noChangeArrowheads="1"/>
          </p:cNvSpPr>
          <p:nvPr/>
        </p:nvSpPr>
        <p:spPr bwMode="auto">
          <a:xfrm>
            <a:off x="1952596" y="1857365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/>
              <a:t>Employé</a:t>
            </a:r>
          </a:p>
        </p:txBody>
      </p:sp>
      <p:sp>
        <p:nvSpPr>
          <p:cNvPr id="26683" name="Text Box 58"/>
          <p:cNvSpPr txBox="1">
            <a:spLocks noChangeArrowheads="1"/>
          </p:cNvSpPr>
          <p:nvPr/>
        </p:nvSpPr>
        <p:spPr bwMode="auto">
          <a:xfrm>
            <a:off x="6324600" y="1933565"/>
            <a:ext cx="98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/>
              <a:t>Passager</a:t>
            </a:r>
          </a:p>
        </p:txBody>
      </p:sp>
      <p:sp>
        <p:nvSpPr>
          <p:cNvPr id="26684" name="Text Box 59"/>
          <p:cNvSpPr txBox="1">
            <a:spLocks noChangeArrowheads="1"/>
          </p:cNvSpPr>
          <p:nvPr/>
        </p:nvSpPr>
        <p:spPr bwMode="auto">
          <a:xfrm>
            <a:off x="838200" y="3976698"/>
            <a:ext cx="55626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1600" dirty="0">
                <a:latin typeface="Courier New" pitchFamily="49" charset="0"/>
              </a:rPr>
              <a:t>(SELECT nomEmp </a:t>
            </a:r>
            <a:r>
              <a:rPr lang="fr-FR" sz="1600" b="1" dirty="0">
                <a:latin typeface="Courier New" pitchFamily="49" charset="0"/>
              </a:rPr>
              <a:t>as</a:t>
            </a:r>
            <a:r>
              <a:rPr lang="fr-FR" sz="1600" dirty="0">
                <a:latin typeface="Courier New" pitchFamily="49" charset="0"/>
              </a:rPr>
              <a:t> nom, prénomEmp </a:t>
            </a:r>
            <a:r>
              <a:rPr lang="fr-FR" sz="1600" b="1" dirty="0">
                <a:latin typeface="Courier New" pitchFamily="49" charset="0"/>
              </a:rPr>
              <a:t>as</a:t>
            </a:r>
            <a:r>
              <a:rPr lang="fr-FR" sz="1600" dirty="0">
                <a:latin typeface="Courier New" pitchFamily="49" charset="0"/>
              </a:rPr>
              <a:t> prénom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1600" dirty="0">
                <a:latin typeface="Courier New" pitchFamily="49" charset="0"/>
              </a:rPr>
              <a:t> FROM	Employé)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1600" b="1" dirty="0">
                <a:solidFill>
                  <a:schemeClr val="accent2"/>
                </a:solidFill>
                <a:latin typeface="Courier New" pitchFamily="49" charset="0"/>
              </a:rPr>
              <a:t> UNION DISTINCT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1600" dirty="0">
                <a:latin typeface="Courier New" pitchFamily="49" charset="0"/>
              </a:rPr>
              <a:t>(SELECT </a:t>
            </a:r>
            <a:r>
              <a:rPr lang="fr-FR" sz="1600" dirty="0" err="1">
                <a:latin typeface="Courier New" pitchFamily="49" charset="0"/>
              </a:rPr>
              <a:t>nomPass</a:t>
            </a:r>
            <a:r>
              <a:rPr lang="fr-FR" sz="1600" dirty="0">
                <a:latin typeface="Courier New" pitchFamily="49" charset="0"/>
              </a:rPr>
              <a:t> as nom, </a:t>
            </a:r>
            <a:r>
              <a:rPr lang="fr-FR" sz="1600" dirty="0" err="1">
                <a:latin typeface="Courier New" pitchFamily="49" charset="0"/>
              </a:rPr>
              <a:t>prénomPass</a:t>
            </a:r>
            <a:r>
              <a:rPr lang="fr-FR" sz="1600" dirty="0">
                <a:latin typeface="Courier New" pitchFamily="49" charset="0"/>
              </a:rPr>
              <a:t> as prénom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1600" dirty="0">
                <a:latin typeface="Courier New" pitchFamily="49" charset="0"/>
              </a:rPr>
              <a:t> FROM 	Passager)</a:t>
            </a:r>
          </a:p>
        </p:txBody>
      </p:sp>
      <p:graphicFrame>
        <p:nvGraphicFramePr>
          <p:cNvPr id="361532" name="Group 60"/>
          <p:cNvGraphicFramePr>
            <a:graphicFrameLocks noGrp="1"/>
          </p:cNvGraphicFramePr>
          <p:nvPr/>
        </p:nvGraphicFramePr>
        <p:xfrm>
          <a:off x="7848600" y="4000505"/>
          <a:ext cx="2057400" cy="2025329"/>
        </p:xfrm>
        <a:graphic>
          <a:graphicData uri="http://schemas.openxmlformats.org/drawingml/2006/table">
            <a:tbl>
              <a:tblPr/>
              <a:tblGrid>
                <a:gridCol w="1042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nom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prénom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0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Henry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John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0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Conrad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James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0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Jenqua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Jessica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0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Harry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Peter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0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Land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Robert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à coins arrondis 12"/>
          <p:cNvSpPr/>
          <p:nvPr/>
        </p:nvSpPr>
        <p:spPr bwMode="auto">
          <a:xfrm>
            <a:off x="1809720" y="5786454"/>
            <a:ext cx="5000660" cy="612648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fr-FR" b="1" dirty="0">
                <a:solidFill>
                  <a:schemeClr val="accent2"/>
                </a:solidFill>
                <a:latin typeface="Courier New" pitchFamily="49" charset="0"/>
              </a:rPr>
              <a:t>UNION ALL :  </a:t>
            </a:r>
            <a:r>
              <a:rPr lang="fr-FR" b="1" dirty="0">
                <a:latin typeface="Courier New" pitchFamily="49" charset="0"/>
              </a:rPr>
              <a:t>on</a:t>
            </a:r>
            <a:r>
              <a:rPr lang="fr-FR" b="1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fr-FR" b="1" dirty="0">
                <a:latin typeface="Courier New" pitchFamily="49" charset="0"/>
              </a:rPr>
              <a:t>garde les doublons</a:t>
            </a:r>
          </a:p>
        </p:txBody>
      </p:sp>
      <p:sp>
        <p:nvSpPr>
          <p:cNvPr id="14" name="Flèche droite 13"/>
          <p:cNvSpPr/>
          <p:nvPr/>
        </p:nvSpPr>
        <p:spPr bwMode="auto">
          <a:xfrm>
            <a:off x="7024694" y="4714884"/>
            <a:ext cx="500066" cy="21431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1094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D82F875A-97D4-4E54-AE76-E316061B61D0}" type="slidenum">
              <a:rPr lang="fr-FR"/>
              <a:pPr eaLnBrk="1" hangingPunct="1"/>
              <a:t>164</a:t>
            </a:fld>
            <a:endParaRPr lang="fr-FR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title"/>
          </p:nvPr>
        </p:nvSpPr>
        <p:spPr>
          <a:xfrm>
            <a:off x="499264" y="266337"/>
            <a:ext cx="10201161" cy="80010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fr-FR" sz="3600" dirty="0"/>
              <a:t>Expressions de calcul dans une requête SELECT (1/2)</a:t>
            </a:r>
          </a:p>
        </p:txBody>
      </p:sp>
      <p:sp>
        <p:nvSpPr>
          <p:cNvPr id="2765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53116" y="2255590"/>
            <a:ext cx="9947309" cy="741363"/>
          </a:xfrm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2200" i="1" dirty="0"/>
              <a:t>Liste des </a:t>
            </a:r>
            <a:r>
              <a:rPr lang="fr-FR" sz="2200" i="1" dirty="0" err="1"/>
              <a:t>noProduit</a:t>
            </a:r>
            <a:r>
              <a:rPr lang="fr-FR" sz="2200" i="1" dirty="0"/>
              <a:t>, leur libellé en majuscule et le prix TTC (taxe de 15%)</a:t>
            </a:r>
            <a:endParaRPr lang="fr-CA" sz="2200" i="1" dirty="0"/>
          </a:p>
          <a:p>
            <a:pPr eaLnBrk="1" hangingPunct="1">
              <a:lnSpc>
                <a:spcPct val="90000"/>
              </a:lnSpc>
            </a:pPr>
            <a:endParaRPr lang="fr-FR" i="1" dirty="0"/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750908" y="3031761"/>
            <a:ext cx="8534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</a:rPr>
              <a:t>SELECT noProduit, </a:t>
            </a:r>
            <a:r>
              <a:rPr lang="fr-FR" sz="2000" b="1" dirty="0">
                <a:solidFill>
                  <a:schemeClr val="accent2"/>
                </a:solidFill>
                <a:latin typeface="Courier New" pitchFamily="49" charset="0"/>
              </a:rPr>
              <a:t>upper(libellé)</a:t>
            </a:r>
            <a:r>
              <a:rPr lang="fr-FR" sz="2000" dirty="0">
                <a:latin typeface="Courier New" pitchFamily="49" charset="0"/>
              </a:rPr>
              <a:t>, </a:t>
            </a:r>
            <a:r>
              <a:rPr lang="fr-FR" sz="2000" b="1" dirty="0">
                <a:solidFill>
                  <a:schemeClr val="accent2"/>
                </a:solidFill>
                <a:latin typeface="Courier New" pitchFamily="49" charset="0"/>
              </a:rPr>
              <a:t>prix*1.15</a:t>
            </a:r>
            <a:r>
              <a:rPr lang="fr-FR" sz="2000" dirty="0">
                <a:latin typeface="Courier New" pitchFamily="49" charset="0"/>
              </a:rPr>
              <a:t> as prixTTC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sz="2000" dirty="0">
                <a:latin typeface="Courier New" pitchFamily="49" charset="0"/>
              </a:rPr>
              <a:t>FROM	Produit</a:t>
            </a:r>
          </a:p>
        </p:txBody>
      </p:sp>
      <p:grpSp>
        <p:nvGrpSpPr>
          <p:cNvPr id="27655" name="Group 6"/>
          <p:cNvGrpSpPr>
            <a:grpSpLocks/>
          </p:cNvGrpSpPr>
          <p:nvPr/>
        </p:nvGrpSpPr>
        <p:grpSpPr bwMode="auto">
          <a:xfrm>
            <a:off x="2739079" y="3818901"/>
            <a:ext cx="3886200" cy="2755900"/>
            <a:chOff x="1584" y="2200"/>
            <a:chExt cx="2448" cy="1736"/>
          </a:xfrm>
        </p:grpSpPr>
        <p:sp>
          <p:nvSpPr>
            <p:cNvPr id="27656" name="Rectangle 7"/>
            <p:cNvSpPr>
              <a:spLocks noChangeArrowheads="1"/>
            </p:cNvSpPr>
            <p:nvPr/>
          </p:nvSpPr>
          <p:spPr bwMode="auto">
            <a:xfrm>
              <a:off x="1651" y="2200"/>
              <a:ext cx="5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 b="1">
                  <a:solidFill>
                    <a:srgbClr val="000000"/>
                  </a:solidFill>
                  <a:latin typeface="Garamond" pitchFamily="18" charset="0"/>
                </a:rPr>
                <a:t>noProduit</a:t>
              </a:r>
              <a:endParaRPr lang="fr-FR" sz="2400"/>
            </a:p>
          </p:txBody>
        </p:sp>
        <p:sp>
          <p:nvSpPr>
            <p:cNvPr id="27657" name="Rectangle 8"/>
            <p:cNvSpPr>
              <a:spLocks noChangeArrowheads="1"/>
            </p:cNvSpPr>
            <p:nvPr/>
          </p:nvSpPr>
          <p:spPr bwMode="auto">
            <a:xfrm>
              <a:off x="2320" y="2200"/>
              <a:ext cx="74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 b="1">
                  <a:solidFill>
                    <a:srgbClr val="000000"/>
                  </a:solidFill>
                  <a:latin typeface="Garamond" pitchFamily="18" charset="0"/>
                </a:rPr>
                <a:t>upper(libellé)</a:t>
              </a:r>
              <a:endParaRPr lang="fr-FR" sz="2400"/>
            </a:p>
          </p:txBody>
        </p:sp>
        <p:sp>
          <p:nvSpPr>
            <p:cNvPr id="27658" name="Rectangle 9"/>
            <p:cNvSpPr>
              <a:spLocks noChangeArrowheads="1"/>
            </p:cNvSpPr>
            <p:nvPr/>
          </p:nvSpPr>
          <p:spPr bwMode="auto">
            <a:xfrm>
              <a:off x="3278" y="2200"/>
              <a:ext cx="47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 b="1">
                  <a:solidFill>
                    <a:srgbClr val="000000"/>
                  </a:solidFill>
                  <a:latin typeface="Garamond" pitchFamily="18" charset="0"/>
                </a:rPr>
                <a:t>prixTTC</a:t>
              </a:r>
              <a:endParaRPr lang="fr-FR" sz="2400"/>
            </a:p>
          </p:txBody>
        </p:sp>
        <p:sp>
          <p:nvSpPr>
            <p:cNvPr id="27659" name="Rectangle 10"/>
            <p:cNvSpPr>
              <a:spLocks noChangeArrowheads="1"/>
            </p:cNvSpPr>
            <p:nvPr/>
          </p:nvSpPr>
          <p:spPr bwMode="auto">
            <a:xfrm>
              <a:off x="1584" y="2200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60" name="Rectangle 11"/>
            <p:cNvSpPr>
              <a:spLocks noChangeArrowheads="1"/>
            </p:cNvSpPr>
            <p:nvPr/>
          </p:nvSpPr>
          <p:spPr bwMode="auto">
            <a:xfrm>
              <a:off x="2260" y="2200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61" name="Rectangle 12"/>
            <p:cNvSpPr>
              <a:spLocks noChangeArrowheads="1"/>
            </p:cNvSpPr>
            <p:nvPr/>
          </p:nvSpPr>
          <p:spPr bwMode="auto">
            <a:xfrm>
              <a:off x="3054" y="2200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62" name="Rectangle 13"/>
            <p:cNvSpPr>
              <a:spLocks noChangeArrowheads="1"/>
            </p:cNvSpPr>
            <p:nvPr/>
          </p:nvSpPr>
          <p:spPr bwMode="auto">
            <a:xfrm>
              <a:off x="4010" y="2200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63" name="Rectangle 14"/>
            <p:cNvSpPr>
              <a:spLocks noChangeArrowheads="1"/>
            </p:cNvSpPr>
            <p:nvPr/>
          </p:nvSpPr>
          <p:spPr bwMode="auto">
            <a:xfrm>
              <a:off x="1663" y="2359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10</a:t>
              </a:r>
              <a:endParaRPr lang="fr-FR" sz="2400"/>
            </a:p>
          </p:txBody>
        </p:sp>
        <p:sp>
          <p:nvSpPr>
            <p:cNvPr id="27664" name="Rectangle 15"/>
            <p:cNvSpPr>
              <a:spLocks noChangeArrowheads="1"/>
            </p:cNvSpPr>
            <p:nvPr/>
          </p:nvSpPr>
          <p:spPr bwMode="auto">
            <a:xfrm>
              <a:off x="2404" y="2359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A1</a:t>
              </a:r>
              <a:endParaRPr lang="fr-FR" sz="2400"/>
            </a:p>
          </p:txBody>
        </p:sp>
        <p:sp>
          <p:nvSpPr>
            <p:cNvPr id="27665" name="Rectangle 16"/>
            <p:cNvSpPr>
              <a:spLocks noChangeArrowheads="1"/>
            </p:cNvSpPr>
            <p:nvPr/>
          </p:nvSpPr>
          <p:spPr bwMode="auto">
            <a:xfrm>
              <a:off x="3139" y="2359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12.64</a:t>
              </a:r>
              <a:endParaRPr lang="fr-FR" sz="2400"/>
            </a:p>
          </p:txBody>
        </p:sp>
        <p:sp>
          <p:nvSpPr>
            <p:cNvPr id="27666" name="Rectangle 17"/>
            <p:cNvSpPr>
              <a:spLocks noChangeArrowheads="1"/>
            </p:cNvSpPr>
            <p:nvPr/>
          </p:nvSpPr>
          <p:spPr bwMode="auto">
            <a:xfrm>
              <a:off x="1584" y="2344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67" name="Rectangle 18"/>
            <p:cNvSpPr>
              <a:spLocks noChangeArrowheads="1"/>
            </p:cNvSpPr>
            <p:nvPr/>
          </p:nvSpPr>
          <p:spPr bwMode="auto">
            <a:xfrm>
              <a:off x="1600" y="2344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68" name="Rectangle 19"/>
            <p:cNvSpPr>
              <a:spLocks noChangeArrowheads="1"/>
            </p:cNvSpPr>
            <p:nvPr/>
          </p:nvSpPr>
          <p:spPr bwMode="auto">
            <a:xfrm>
              <a:off x="2260" y="2344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69" name="Rectangle 20"/>
            <p:cNvSpPr>
              <a:spLocks noChangeArrowheads="1"/>
            </p:cNvSpPr>
            <p:nvPr/>
          </p:nvSpPr>
          <p:spPr bwMode="auto">
            <a:xfrm>
              <a:off x="2276" y="2344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70" name="Rectangle 21"/>
            <p:cNvSpPr>
              <a:spLocks noChangeArrowheads="1"/>
            </p:cNvSpPr>
            <p:nvPr/>
          </p:nvSpPr>
          <p:spPr bwMode="auto">
            <a:xfrm>
              <a:off x="3054" y="2344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71" name="Rectangle 22"/>
            <p:cNvSpPr>
              <a:spLocks noChangeArrowheads="1"/>
            </p:cNvSpPr>
            <p:nvPr/>
          </p:nvSpPr>
          <p:spPr bwMode="auto">
            <a:xfrm>
              <a:off x="3070" y="2344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72" name="Rectangle 23"/>
            <p:cNvSpPr>
              <a:spLocks noChangeArrowheads="1"/>
            </p:cNvSpPr>
            <p:nvPr/>
          </p:nvSpPr>
          <p:spPr bwMode="auto">
            <a:xfrm>
              <a:off x="4010" y="2344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73" name="Rectangle 24"/>
            <p:cNvSpPr>
              <a:spLocks noChangeArrowheads="1"/>
            </p:cNvSpPr>
            <p:nvPr/>
          </p:nvSpPr>
          <p:spPr bwMode="auto">
            <a:xfrm>
              <a:off x="1584" y="2359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74" name="Rectangle 25"/>
            <p:cNvSpPr>
              <a:spLocks noChangeArrowheads="1"/>
            </p:cNvSpPr>
            <p:nvPr/>
          </p:nvSpPr>
          <p:spPr bwMode="auto">
            <a:xfrm>
              <a:off x="2260" y="2359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75" name="Rectangle 26"/>
            <p:cNvSpPr>
              <a:spLocks noChangeArrowheads="1"/>
            </p:cNvSpPr>
            <p:nvPr/>
          </p:nvSpPr>
          <p:spPr bwMode="auto">
            <a:xfrm>
              <a:off x="3054" y="2359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76" name="Rectangle 27"/>
            <p:cNvSpPr>
              <a:spLocks noChangeArrowheads="1"/>
            </p:cNvSpPr>
            <p:nvPr/>
          </p:nvSpPr>
          <p:spPr bwMode="auto">
            <a:xfrm>
              <a:off x="4010" y="2359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77" name="Rectangle 28"/>
            <p:cNvSpPr>
              <a:spLocks noChangeArrowheads="1"/>
            </p:cNvSpPr>
            <p:nvPr/>
          </p:nvSpPr>
          <p:spPr bwMode="auto">
            <a:xfrm>
              <a:off x="1663" y="2515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20</a:t>
              </a:r>
              <a:endParaRPr lang="fr-FR" sz="2400"/>
            </a:p>
          </p:txBody>
        </p:sp>
        <p:sp>
          <p:nvSpPr>
            <p:cNvPr id="27678" name="Rectangle 29"/>
            <p:cNvSpPr>
              <a:spLocks noChangeArrowheads="1"/>
            </p:cNvSpPr>
            <p:nvPr/>
          </p:nvSpPr>
          <p:spPr bwMode="auto">
            <a:xfrm>
              <a:off x="2405" y="2515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A2</a:t>
              </a:r>
              <a:endParaRPr lang="fr-FR" sz="2400"/>
            </a:p>
          </p:txBody>
        </p:sp>
        <p:sp>
          <p:nvSpPr>
            <p:cNvPr id="27679" name="Rectangle 30"/>
            <p:cNvSpPr>
              <a:spLocks noChangeArrowheads="1"/>
            </p:cNvSpPr>
            <p:nvPr/>
          </p:nvSpPr>
          <p:spPr bwMode="auto">
            <a:xfrm>
              <a:off x="3139" y="2515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14.94</a:t>
              </a:r>
              <a:endParaRPr lang="fr-FR" sz="2400"/>
            </a:p>
          </p:txBody>
        </p:sp>
        <p:sp>
          <p:nvSpPr>
            <p:cNvPr id="27680" name="Rectangle 31"/>
            <p:cNvSpPr>
              <a:spLocks noChangeArrowheads="1"/>
            </p:cNvSpPr>
            <p:nvPr/>
          </p:nvSpPr>
          <p:spPr bwMode="auto">
            <a:xfrm>
              <a:off x="1584" y="2500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81" name="Rectangle 32"/>
            <p:cNvSpPr>
              <a:spLocks noChangeArrowheads="1"/>
            </p:cNvSpPr>
            <p:nvPr/>
          </p:nvSpPr>
          <p:spPr bwMode="auto">
            <a:xfrm>
              <a:off x="1600" y="2500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82" name="Rectangle 33"/>
            <p:cNvSpPr>
              <a:spLocks noChangeArrowheads="1"/>
            </p:cNvSpPr>
            <p:nvPr/>
          </p:nvSpPr>
          <p:spPr bwMode="auto">
            <a:xfrm>
              <a:off x="2260" y="2500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83" name="Rectangle 34"/>
            <p:cNvSpPr>
              <a:spLocks noChangeArrowheads="1"/>
            </p:cNvSpPr>
            <p:nvPr/>
          </p:nvSpPr>
          <p:spPr bwMode="auto">
            <a:xfrm>
              <a:off x="2276" y="2500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84" name="Rectangle 35"/>
            <p:cNvSpPr>
              <a:spLocks noChangeArrowheads="1"/>
            </p:cNvSpPr>
            <p:nvPr/>
          </p:nvSpPr>
          <p:spPr bwMode="auto">
            <a:xfrm>
              <a:off x="3054" y="2500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85" name="Rectangle 36"/>
            <p:cNvSpPr>
              <a:spLocks noChangeArrowheads="1"/>
            </p:cNvSpPr>
            <p:nvPr/>
          </p:nvSpPr>
          <p:spPr bwMode="auto">
            <a:xfrm>
              <a:off x="3070" y="2500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86" name="Rectangle 37"/>
            <p:cNvSpPr>
              <a:spLocks noChangeArrowheads="1"/>
            </p:cNvSpPr>
            <p:nvPr/>
          </p:nvSpPr>
          <p:spPr bwMode="auto">
            <a:xfrm>
              <a:off x="4010" y="2500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87" name="Rectangle 38"/>
            <p:cNvSpPr>
              <a:spLocks noChangeArrowheads="1"/>
            </p:cNvSpPr>
            <p:nvPr/>
          </p:nvSpPr>
          <p:spPr bwMode="auto">
            <a:xfrm>
              <a:off x="1584" y="2515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88" name="Rectangle 39"/>
            <p:cNvSpPr>
              <a:spLocks noChangeArrowheads="1"/>
            </p:cNvSpPr>
            <p:nvPr/>
          </p:nvSpPr>
          <p:spPr bwMode="auto">
            <a:xfrm>
              <a:off x="2260" y="2515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89" name="Rectangle 40"/>
            <p:cNvSpPr>
              <a:spLocks noChangeArrowheads="1"/>
            </p:cNvSpPr>
            <p:nvPr/>
          </p:nvSpPr>
          <p:spPr bwMode="auto">
            <a:xfrm>
              <a:off x="3054" y="2515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90" name="Rectangle 41"/>
            <p:cNvSpPr>
              <a:spLocks noChangeArrowheads="1"/>
            </p:cNvSpPr>
            <p:nvPr/>
          </p:nvSpPr>
          <p:spPr bwMode="auto">
            <a:xfrm>
              <a:off x="4010" y="2515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91" name="Rectangle 42"/>
            <p:cNvSpPr>
              <a:spLocks noChangeArrowheads="1"/>
            </p:cNvSpPr>
            <p:nvPr/>
          </p:nvSpPr>
          <p:spPr bwMode="auto">
            <a:xfrm>
              <a:off x="1663" y="2674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40</a:t>
              </a:r>
              <a:endParaRPr lang="fr-FR" sz="2400"/>
            </a:p>
          </p:txBody>
        </p:sp>
        <p:sp>
          <p:nvSpPr>
            <p:cNvPr id="27692" name="Rectangle 43"/>
            <p:cNvSpPr>
              <a:spLocks noChangeArrowheads="1"/>
            </p:cNvSpPr>
            <p:nvPr/>
          </p:nvSpPr>
          <p:spPr bwMode="auto">
            <a:xfrm>
              <a:off x="2405" y="2674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A3</a:t>
              </a:r>
              <a:endParaRPr lang="fr-FR" sz="2400"/>
            </a:p>
          </p:txBody>
        </p:sp>
        <p:sp>
          <p:nvSpPr>
            <p:cNvPr id="27693" name="Rectangle 44"/>
            <p:cNvSpPr>
              <a:spLocks noChangeArrowheads="1"/>
            </p:cNvSpPr>
            <p:nvPr/>
          </p:nvSpPr>
          <p:spPr bwMode="auto">
            <a:xfrm>
              <a:off x="3139" y="2674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29.89</a:t>
              </a:r>
              <a:endParaRPr lang="fr-FR" sz="2400"/>
            </a:p>
          </p:txBody>
        </p:sp>
        <p:sp>
          <p:nvSpPr>
            <p:cNvPr id="27694" name="Rectangle 45"/>
            <p:cNvSpPr>
              <a:spLocks noChangeArrowheads="1"/>
            </p:cNvSpPr>
            <p:nvPr/>
          </p:nvSpPr>
          <p:spPr bwMode="auto">
            <a:xfrm>
              <a:off x="1584" y="2659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95" name="Rectangle 46"/>
            <p:cNvSpPr>
              <a:spLocks noChangeArrowheads="1"/>
            </p:cNvSpPr>
            <p:nvPr/>
          </p:nvSpPr>
          <p:spPr bwMode="auto">
            <a:xfrm>
              <a:off x="1600" y="2659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96" name="Rectangle 47"/>
            <p:cNvSpPr>
              <a:spLocks noChangeArrowheads="1"/>
            </p:cNvSpPr>
            <p:nvPr/>
          </p:nvSpPr>
          <p:spPr bwMode="auto">
            <a:xfrm>
              <a:off x="2260" y="2659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97" name="Rectangle 48"/>
            <p:cNvSpPr>
              <a:spLocks noChangeArrowheads="1"/>
            </p:cNvSpPr>
            <p:nvPr/>
          </p:nvSpPr>
          <p:spPr bwMode="auto">
            <a:xfrm>
              <a:off x="2276" y="2659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98" name="Rectangle 49"/>
            <p:cNvSpPr>
              <a:spLocks noChangeArrowheads="1"/>
            </p:cNvSpPr>
            <p:nvPr/>
          </p:nvSpPr>
          <p:spPr bwMode="auto">
            <a:xfrm>
              <a:off x="3054" y="2659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699" name="Rectangle 50"/>
            <p:cNvSpPr>
              <a:spLocks noChangeArrowheads="1"/>
            </p:cNvSpPr>
            <p:nvPr/>
          </p:nvSpPr>
          <p:spPr bwMode="auto">
            <a:xfrm>
              <a:off x="3070" y="2659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00" name="Rectangle 51"/>
            <p:cNvSpPr>
              <a:spLocks noChangeArrowheads="1"/>
            </p:cNvSpPr>
            <p:nvPr/>
          </p:nvSpPr>
          <p:spPr bwMode="auto">
            <a:xfrm>
              <a:off x="4010" y="2659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01" name="Rectangle 52"/>
            <p:cNvSpPr>
              <a:spLocks noChangeArrowheads="1"/>
            </p:cNvSpPr>
            <p:nvPr/>
          </p:nvSpPr>
          <p:spPr bwMode="auto">
            <a:xfrm>
              <a:off x="1584" y="2674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02" name="Rectangle 53"/>
            <p:cNvSpPr>
              <a:spLocks noChangeArrowheads="1"/>
            </p:cNvSpPr>
            <p:nvPr/>
          </p:nvSpPr>
          <p:spPr bwMode="auto">
            <a:xfrm>
              <a:off x="2260" y="2674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03" name="Rectangle 54"/>
            <p:cNvSpPr>
              <a:spLocks noChangeArrowheads="1"/>
            </p:cNvSpPr>
            <p:nvPr/>
          </p:nvSpPr>
          <p:spPr bwMode="auto">
            <a:xfrm>
              <a:off x="3054" y="2674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04" name="Rectangle 55"/>
            <p:cNvSpPr>
              <a:spLocks noChangeArrowheads="1"/>
            </p:cNvSpPr>
            <p:nvPr/>
          </p:nvSpPr>
          <p:spPr bwMode="auto">
            <a:xfrm>
              <a:off x="4010" y="2674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05" name="Rectangle 56"/>
            <p:cNvSpPr>
              <a:spLocks noChangeArrowheads="1"/>
            </p:cNvSpPr>
            <p:nvPr/>
          </p:nvSpPr>
          <p:spPr bwMode="auto">
            <a:xfrm>
              <a:off x="1663" y="2831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50</a:t>
              </a:r>
              <a:endParaRPr lang="fr-FR" sz="2400"/>
            </a:p>
          </p:txBody>
        </p:sp>
        <p:sp>
          <p:nvSpPr>
            <p:cNvPr id="27706" name="Rectangle 57"/>
            <p:cNvSpPr>
              <a:spLocks noChangeArrowheads="1"/>
            </p:cNvSpPr>
            <p:nvPr/>
          </p:nvSpPr>
          <p:spPr bwMode="auto">
            <a:xfrm>
              <a:off x="2405" y="2831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4A</a:t>
              </a:r>
              <a:endParaRPr lang="fr-FR" sz="2400"/>
            </a:p>
          </p:txBody>
        </p:sp>
        <p:sp>
          <p:nvSpPr>
            <p:cNvPr id="27707" name="Rectangle 58"/>
            <p:cNvSpPr>
              <a:spLocks noChangeArrowheads="1"/>
            </p:cNvSpPr>
            <p:nvPr/>
          </p:nvSpPr>
          <p:spPr bwMode="auto">
            <a:xfrm>
              <a:off x="3139" y="2831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26.44</a:t>
              </a:r>
              <a:endParaRPr lang="fr-FR" sz="2400"/>
            </a:p>
          </p:txBody>
        </p:sp>
        <p:sp>
          <p:nvSpPr>
            <p:cNvPr id="27708" name="Rectangle 59"/>
            <p:cNvSpPr>
              <a:spLocks noChangeArrowheads="1"/>
            </p:cNvSpPr>
            <p:nvPr/>
          </p:nvSpPr>
          <p:spPr bwMode="auto">
            <a:xfrm>
              <a:off x="1584" y="2816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09" name="Rectangle 60"/>
            <p:cNvSpPr>
              <a:spLocks noChangeArrowheads="1"/>
            </p:cNvSpPr>
            <p:nvPr/>
          </p:nvSpPr>
          <p:spPr bwMode="auto">
            <a:xfrm>
              <a:off x="1600" y="2816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0" name="Rectangle 61"/>
            <p:cNvSpPr>
              <a:spLocks noChangeArrowheads="1"/>
            </p:cNvSpPr>
            <p:nvPr/>
          </p:nvSpPr>
          <p:spPr bwMode="auto">
            <a:xfrm>
              <a:off x="2260" y="2816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1" name="Rectangle 62"/>
            <p:cNvSpPr>
              <a:spLocks noChangeArrowheads="1"/>
            </p:cNvSpPr>
            <p:nvPr/>
          </p:nvSpPr>
          <p:spPr bwMode="auto">
            <a:xfrm>
              <a:off x="2276" y="2816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2" name="Rectangle 63"/>
            <p:cNvSpPr>
              <a:spLocks noChangeArrowheads="1"/>
            </p:cNvSpPr>
            <p:nvPr/>
          </p:nvSpPr>
          <p:spPr bwMode="auto">
            <a:xfrm>
              <a:off x="3054" y="2816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3" name="Rectangle 64"/>
            <p:cNvSpPr>
              <a:spLocks noChangeArrowheads="1"/>
            </p:cNvSpPr>
            <p:nvPr/>
          </p:nvSpPr>
          <p:spPr bwMode="auto">
            <a:xfrm>
              <a:off x="3070" y="2816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4" name="Rectangle 65"/>
            <p:cNvSpPr>
              <a:spLocks noChangeArrowheads="1"/>
            </p:cNvSpPr>
            <p:nvPr/>
          </p:nvSpPr>
          <p:spPr bwMode="auto">
            <a:xfrm>
              <a:off x="4010" y="2816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5" name="Rectangle 66"/>
            <p:cNvSpPr>
              <a:spLocks noChangeArrowheads="1"/>
            </p:cNvSpPr>
            <p:nvPr/>
          </p:nvSpPr>
          <p:spPr bwMode="auto">
            <a:xfrm>
              <a:off x="1584" y="2831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6" name="Rectangle 67"/>
            <p:cNvSpPr>
              <a:spLocks noChangeArrowheads="1"/>
            </p:cNvSpPr>
            <p:nvPr/>
          </p:nvSpPr>
          <p:spPr bwMode="auto">
            <a:xfrm>
              <a:off x="2260" y="2831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7" name="Rectangle 68"/>
            <p:cNvSpPr>
              <a:spLocks noChangeArrowheads="1"/>
            </p:cNvSpPr>
            <p:nvPr/>
          </p:nvSpPr>
          <p:spPr bwMode="auto">
            <a:xfrm>
              <a:off x="3054" y="2831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8" name="Rectangle 69"/>
            <p:cNvSpPr>
              <a:spLocks noChangeArrowheads="1"/>
            </p:cNvSpPr>
            <p:nvPr/>
          </p:nvSpPr>
          <p:spPr bwMode="auto">
            <a:xfrm>
              <a:off x="4010" y="2831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19" name="Rectangle 70"/>
            <p:cNvSpPr>
              <a:spLocks noChangeArrowheads="1"/>
            </p:cNvSpPr>
            <p:nvPr/>
          </p:nvSpPr>
          <p:spPr bwMode="auto">
            <a:xfrm>
              <a:off x="1663" y="2990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60</a:t>
              </a:r>
              <a:endParaRPr lang="fr-FR" sz="2400"/>
            </a:p>
          </p:txBody>
        </p:sp>
        <p:sp>
          <p:nvSpPr>
            <p:cNvPr id="27720" name="Rectangle 71"/>
            <p:cNvSpPr>
              <a:spLocks noChangeArrowheads="1"/>
            </p:cNvSpPr>
            <p:nvPr/>
          </p:nvSpPr>
          <p:spPr bwMode="auto">
            <a:xfrm>
              <a:off x="2405" y="299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A5</a:t>
              </a:r>
              <a:endParaRPr lang="fr-FR" sz="2400"/>
            </a:p>
          </p:txBody>
        </p:sp>
        <p:sp>
          <p:nvSpPr>
            <p:cNvPr id="27721" name="Rectangle 72"/>
            <p:cNvSpPr>
              <a:spLocks noChangeArrowheads="1"/>
            </p:cNvSpPr>
            <p:nvPr/>
          </p:nvSpPr>
          <p:spPr bwMode="auto">
            <a:xfrm>
              <a:off x="3139" y="2990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18.39</a:t>
              </a:r>
              <a:endParaRPr lang="fr-FR" sz="2400"/>
            </a:p>
          </p:txBody>
        </p:sp>
        <p:sp>
          <p:nvSpPr>
            <p:cNvPr id="27722" name="Rectangle 73"/>
            <p:cNvSpPr>
              <a:spLocks noChangeArrowheads="1"/>
            </p:cNvSpPr>
            <p:nvPr/>
          </p:nvSpPr>
          <p:spPr bwMode="auto">
            <a:xfrm>
              <a:off x="1584" y="2975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23" name="Rectangle 74"/>
            <p:cNvSpPr>
              <a:spLocks noChangeArrowheads="1"/>
            </p:cNvSpPr>
            <p:nvPr/>
          </p:nvSpPr>
          <p:spPr bwMode="auto">
            <a:xfrm>
              <a:off x="1600" y="2975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24" name="Rectangle 75"/>
            <p:cNvSpPr>
              <a:spLocks noChangeArrowheads="1"/>
            </p:cNvSpPr>
            <p:nvPr/>
          </p:nvSpPr>
          <p:spPr bwMode="auto">
            <a:xfrm>
              <a:off x="2260" y="2975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25" name="Rectangle 76"/>
            <p:cNvSpPr>
              <a:spLocks noChangeArrowheads="1"/>
            </p:cNvSpPr>
            <p:nvPr/>
          </p:nvSpPr>
          <p:spPr bwMode="auto">
            <a:xfrm>
              <a:off x="2276" y="2975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26" name="Rectangle 77"/>
            <p:cNvSpPr>
              <a:spLocks noChangeArrowheads="1"/>
            </p:cNvSpPr>
            <p:nvPr/>
          </p:nvSpPr>
          <p:spPr bwMode="auto">
            <a:xfrm>
              <a:off x="3054" y="2975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27" name="Rectangle 78"/>
            <p:cNvSpPr>
              <a:spLocks noChangeArrowheads="1"/>
            </p:cNvSpPr>
            <p:nvPr/>
          </p:nvSpPr>
          <p:spPr bwMode="auto">
            <a:xfrm>
              <a:off x="3070" y="2975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28" name="Rectangle 79"/>
            <p:cNvSpPr>
              <a:spLocks noChangeArrowheads="1"/>
            </p:cNvSpPr>
            <p:nvPr/>
          </p:nvSpPr>
          <p:spPr bwMode="auto">
            <a:xfrm>
              <a:off x="4010" y="2975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29" name="Rectangle 80"/>
            <p:cNvSpPr>
              <a:spLocks noChangeArrowheads="1"/>
            </p:cNvSpPr>
            <p:nvPr/>
          </p:nvSpPr>
          <p:spPr bwMode="auto">
            <a:xfrm>
              <a:off x="1584" y="2990"/>
              <a:ext cx="16" cy="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30" name="Rectangle 81"/>
            <p:cNvSpPr>
              <a:spLocks noChangeArrowheads="1"/>
            </p:cNvSpPr>
            <p:nvPr/>
          </p:nvSpPr>
          <p:spPr bwMode="auto">
            <a:xfrm>
              <a:off x="2260" y="2990"/>
              <a:ext cx="16" cy="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31" name="Rectangle 82"/>
            <p:cNvSpPr>
              <a:spLocks noChangeArrowheads="1"/>
            </p:cNvSpPr>
            <p:nvPr/>
          </p:nvSpPr>
          <p:spPr bwMode="auto">
            <a:xfrm>
              <a:off x="3054" y="2990"/>
              <a:ext cx="16" cy="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32" name="Rectangle 83"/>
            <p:cNvSpPr>
              <a:spLocks noChangeArrowheads="1"/>
            </p:cNvSpPr>
            <p:nvPr/>
          </p:nvSpPr>
          <p:spPr bwMode="auto">
            <a:xfrm>
              <a:off x="4010" y="2990"/>
              <a:ext cx="16" cy="1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33" name="Rectangle 84"/>
            <p:cNvSpPr>
              <a:spLocks noChangeArrowheads="1"/>
            </p:cNvSpPr>
            <p:nvPr/>
          </p:nvSpPr>
          <p:spPr bwMode="auto">
            <a:xfrm>
              <a:off x="1663" y="3146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70</a:t>
              </a:r>
              <a:endParaRPr lang="fr-FR" sz="2400"/>
            </a:p>
          </p:txBody>
        </p:sp>
        <p:sp>
          <p:nvSpPr>
            <p:cNvPr id="27734" name="Rectangle 85"/>
            <p:cNvSpPr>
              <a:spLocks noChangeArrowheads="1"/>
            </p:cNvSpPr>
            <p:nvPr/>
          </p:nvSpPr>
          <p:spPr bwMode="auto">
            <a:xfrm>
              <a:off x="2405" y="314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A6</a:t>
              </a:r>
              <a:endParaRPr lang="fr-FR" sz="2400"/>
            </a:p>
          </p:txBody>
        </p:sp>
        <p:sp>
          <p:nvSpPr>
            <p:cNvPr id="27735" name="Rectangle 86"/>
            <p:cNvSpPr>
              <a:spLocks noChangeArrowheads="1"/>
            </p:cNvSpPr>
            <p:nvPr/>
          </p:nvSpPr>
          <p:spPr bwMode="auto">
            <a:xfrm>
              <a:off x="3139" y="3146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12.64</a:t>
              </a:r>
              <a:endParaRPr lang="fr-FR" sz="2400"/>
            </a:p>
          </p:txBody>
        </p:sp>
        <p:sp>
          <p:nvSpPr>
            <p:cNvPr id="27736" name="Rectangle 87"/>
            <p:cNvSpPr>
              <a:spLocks noChangeArrowheads="1"/>
            </p:cNvSpPr>
            <p:nvPr/>
          </p:nvSpPr>
          <p:spPr bwMode="auto">
            <a:xfrm>
              <a:off x="1584" y="313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37" name="Rectangle 88"/>
            <p:cNvSpPr>
              <a:spLocks noChangeArrowheads="1"/>
            </p:cNvSpPr>
            <p:nvPr/>
          </p:nvSpPr>
          <p:spPr bwMode="auto">
            <a:xfrm>
              <a:off x="1600" y="3131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38" name="Rectangle 89"/>
            <p:cNvSpPr>
              <a:spLocks noChangeArrowheads="1"/>
            </p:cNvSpPr>
            <p:nvPr/>
          </p:nvSpPr>
          <p:spPr bwMode="auto">
            <a:xfrm>
              <a:off x="2260" y="313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39" name="Rectangle 90"/>
            <p:cNvSpPr>
              <a:spLocks noChangeArrowheads="1"/>
            </p:cNvSpPr>
            <p:nvPr/>
          </p:nvSpPr>
          <p:spPr bwMode="auto">
            <a:xfrm>
              <a:off x="2276" y="3131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40" name="Rectangle 91"/>
            <p:cNvSpPr>
              <a:spLocks noChangeArrowheads="1"/>
            </p:cNvSpPr>
            <p:nvPr/>
          </p:nvSpPr>
          <p:spPr bwMode="auto">
            <a:xfrm>
              <a:off x="3054" y="313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41" name="Rectangle 92"/>
            <p:cNvSpPr>
              <a:spLocks noChangeArrowheads="1"/>
            </p:cNvSpPr>
            <p:nvPr/>
          </p:nvSpPr>
          <p:spPr bwMode="auto">
            <a:xfrm>
              <a:off x="3070" y="3131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42" name="Rectangle 93"/>
            <p:cNvSpPr>
              <a:spLocks noChangeArrowheads="1"/>
            </p:cNvSpPr>
            <p:nvPr/>
          </p:nvSpPr>
          <p:spPr bwMode="auto">
            <a:xfrm>
              <a:off x="4010" y="313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43" name="Rectangle 94"/>
            <p:cNvSpPr>
              <a:spLocks noChangeArrowheads="1"/>
            </p:cNvSpPr>
            <p:nvPr/>
          </p:nvSpPr>
          <p:spPr bwMode="auto">
            <a:xfrm>
              <a:off x="1584" y="3146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44" name="Rectangle 95"/>
            <p:cNvSpPr>
              <a:spLocks noChangeArrowheads="1"/>
            </p:cNvSpPr>
            <p:nvPr/>
          </p:nvSpPr>
          <p:spPr bwMode="auto">
            <a:xfrm>
              <a:off x="2260" y="3146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45" name="Rectangle 96"/>
            <p:cNvSpPr>
              <a:spLocks noChangeArrowheads="1"/>
            </p:cNvSpPr>
            <p:nvPr/>
          </p:nvSpPr>
          <p:spPr bwMode="auto">
            <a:xfrm>
              <a:off x="3054" y="3146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46" name="Rectangle 97"/>
            <p:cNvSpPr>
              <a:spLocks noChangeArrowheads="1"/>
            </p:cNvSpPr>
            <p:nvPr/>
          </p:nvSpPr>
          <p:spPr bwMode="auto">
            <a:xfrm>
              <a:off x="4010" y="3146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47" name="Rectangle 98"/>
            <p:cNvSpPr>
              <a:spLocks noChangeArrowheads="1"/>
            </p:cNvSpPr>
            <p:nvPr/>
          </p:nvSpPr>
          <p:spPr bwMode="auto">
            <a:xfrm>
              <a:off x="1663" y="3305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80</a:t>
              </a:r>
              <a:endParaRPr lang="fr-FR" sz="2400"/>
            </a:p>
          </p:txBody>
        </p:sp>
        <p:sp>
          <p:nvSpPr>
            <p:cNvPr id="27748" name="Rectangle 99"/>
            <p:cNvSpPr>
              <a:spLocks noChangeArrowheads="1"/>
            </p:cNvSpPr>
            <p:nvPr/>
          </p:nvSpPr>
          <p:spPr bwMode="auto">
            <a:xfrm>
              <a:off x="2405" y="3305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A7</a:t>
              </a:r>
              <a:endParaRPr lang="fr-FR" sz="2400"/>
            </a:p>
          </p:txBody>
        </p:sp>
        <p:sp>
          <p:nvSpPr>
            <p:cNvPr id="27749" name="Rectangle 100"/>
            <p:cNvSpPr>
              <a:spLocks noChangeArrowheads="1"/>
            </p:cNvSpPr>
            <p:nvPr/>
          </p:nvSpPr>
          <p:spPr bwMode="auto">
            <a:xfrm>
              <a:off x="3139" y="3305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31.04</a:t>
              </a:r>
              <a:endParaRPr lang="fr-FR" sz="2400"/>
            </a:p>
          </p:txBody>
        </p:sp>
        <p:sp>
          <p:nvSpPr>
            <p:cNvPr id="27750" name="Rectangle 101"/>
            <p:cNvSpPr>
              <a:spLocks noChangeArrowheads="1"/>
            </p:cNvSpPr>
            <p:nvPr/>
          </p:nvSpPr>
          <p:spPr bwMode="auto">
            <a:xfrm>
              <a:off x="1584" y="3290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51" name="Rectangle 102"/>
            <p:cNvSpPr>
              <a:spLocks noChangeArrowheads="1"/>
            </p:cNvSpPr>
            <p:nvPr/>
          </p:nvSpPr>
          <p:spPr bwMode="auto">
            <a:xfrm>
              <a:off x="1600" y="3290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52" name="Rectangle 103"/>
            <p:cNvSpPr>
              <a:spLocks noChangeArrowheads="1"/>
            </p:cNvSpPr>
            <p:nvPr/>
          </p:nvSpPr>
          <p:spPr bwMode="auto">
            <a:xfrm>
              <a:off x="2260" y="3290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53" name="Rectangle 104"/>
            <p:cNvSpPr>
              <a:spLocks noChangeArrowheads="1"/>
            </p:cNvSpPr>
            <p:nvPr/>
          </p:nvSpPr>
          <p:spPr bwMode="auto">
            <a:xfrm>
              <a:off x="2276" y="3290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54" name="Rectangle 105"/>
            <p:cNvSpPr>
              <a:spLocks noChangeArrowheads="1"/>
            </p:cNvSpPr>
            <p:nvPr/>
          </p:nvSpPr>
          <p:spPr bwMode="auto">
            <a:xfrm>
              <a:off x="3054" y="3290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55" name="Rectangle 106"/>
            <p:cNvSpPr>
              <a:spLocks noChangeArrowheads="1"/>
            </p:cNvSpPr>
            <p:nvPr/>
          </p:nvSpPr>
          <p:spPr bwMode="auto">
            <a:xfrm>
              <a:off x="3070" y="3290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56" name="Rectangle 107"/>
            <p:cNvSpPr>
              <a:spLocks noChangeArrowheads="1"/>
            </p:cNvSpPr>
            <p:nvPr/>
          </p:nvSpPr>
          <p:spPr bwMode="auto">
            <a:xfrm>
              <a:off x="4010" y="3290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57" name="Rectangle 108"/>
            <p:cNvSpPr>
              <a:spLocks noChangeArrowheads="1"/>
            </p:cNvSpPr>
            <p:nvPr/>
          </p:nvSpPr>
          <p:spPr bwMode="auto">
            <a:xfrm>
              <a:off x="1584" y="3305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58" name="Rectangle 109"/>
            <p:cNvSpPr>
              <a:spLocks noChangeArrowheads="1"/>
            </p:cNvSpPr>
            <p:nvPr/>
          </p:nvSpPr>
          <p:spPr bwMode="auto">
            <a:xfrm>
              <a:off x="2260" y="3305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59" name="Rectangle 110"/>
            <p:cNvSpPr>
              <a:spLocks noChangeArrowheads="1"/>
            </p:cNvSpPr>
            <p:nvPr/>
          </p:nvSpPr>
          <p:spPr bwMode="auto">
            <a:xfrm>
              <a:off x="3054" y="3305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60" name="Rectangle 111"/>
            <p:cNvSpPr>
              <a:spLocks noChangeArrowheads="1"/>
            </p:cNvSpPr>
            <p:nvPr/>
          </p:nvSpPr>
          <p:spPr bwMode="auto">
            <a:xfrm>
              <a:off x="4010" y="3305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61" name="Rectangle 112"/>
            <p:cNvSpPr>
              <a:spLocks noChangeArrowheads="1"/>
            </p:cNvSpPr>
            <p:nvPr/>
          </p:nvSpPr>
          <p:spPr bwMode="auto">
            <a:xfrm>
              <a:off x="1663" y="3461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81</a:t>
              </a:r>
              <a:endParaRPr lang="fr-FR" sz="2400"/>
            </a:p>
          </p:txBody>
        </p:sp>
        <p:sp>
          <p:nvSpPr>
            <p:cNvPr id="27763" name="Rectangle 114"/>
            <p:cNvSpPr>
              <a:spLocks noChangeArrowheads="1"/>
            </p:cNvSpPr>
            <p:nvPr/>
          </p:nvSpPr>
          <p:spPr bwMode="auto">
            <a:xfrm>
              <a:off x="3139" y="3461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29.89</a:t>
              </a:r>
              <a:endParaRPr lang="fr-FR" sz="2400"/>
            </a:p>
          </p:txBody>
        </p:sp>
        <p:sp>
          <p:nvSpPr>
            <p:cNvPr id="27764" name="Rectangle 115"/>
            <p:cNvSpPr>
              <a:spLocks noChangeArrowheads="1"/>
            </p:cNvSpPr>
            <p:nvPr/>
          </p:nvSpPr>
          <p:spPr bwMode="auto">
            <a:xfrm>
              <a:off x="1584" y="3446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65" name="Rectangle 116"/>
            <p:cNvSpPr>
              <a:spLocks noChangeArrowheads="1"/>
            </p:cNvSpPr>
            <p:nvPr/>
          </p:nvSpPr>
          <p:spPr bwMode="auto">
            <a:xfrm>
              <a:off x="1600" y="3446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66" name="Rectangle 117"/>
            <p:cNvSpPr>
              <a:spLocks noChangeArrowheads="1"/>
            </p:cNvSpPr>
            <p:nvPr/>
          </p:nvSpPr>
          <p:spPr bwMode="auto">
            <a:xfrm>
              <a:off x="2260" y="3446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67" name="Rectangle 118"/>
            <p:cNvSpPr>
              <a:spLocks noChangeArrowheads="1"/>
            </p:cNvSpPr>
            <p:nvPr/>
          </p:nvSpPr>
          <p:spPr bwMode="auto">
            <a:xfrm>
              <a:off x="2276" y="3446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68" name="Rectangle 119"/>
            <p:cNvSpPr>
              <a:spLocks noChangeArrowheads="1"/>
            </p:cNvSpPr>
            <p:nvPr/>
          </p:nvSpPr>
          <p:spPr bwMode="auto">
            <a:xfrm>
              <a:off x="3054" y="3446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69" name="Rectangle 120"/>
            <p:cNvSpPr>
              <a:spLocks noChangeArrowheads="1"/>
            </p:cNvSpPr>
            <p:nvPr/>
          </p:nvSpPr>
          <p:spPr bwMode="auto">
            <a:xfrm>
              <a:off x="3070" y="3446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70" name="Rectangle 121"/>
            <p:cNvSpPr>
              <a:spLocks noChangeArrowheads="1"/>
            </p:cNvSpPr>
            <p:nvPr/>
          </p:nvSpPr>
          <p:spPr bwMode="auto">
            <a:xfrm>
              <a:off x="4010" y="3446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71" name="Rectangle 122"/>
            <p:cNvSpPr>
              <a:spLocks noChangeArrowheads="1"/>
            </p:cNvSpPr>
            <p:nvPr/>
          </p:nvSpPr>
          <p:spPr bwMode="auto">
            <a:xfrm>
              <a:off x="1584" y="3461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72" name="Rectangle 123"/>
            <p:cNvSpPr>
              <a:spLocks noChangeArrowheads="1"/>
            </p:cNvSpPr>
            <p:nvPr/>
          </p:nvSpPr>
          <p:spPr bwMode="auto">
            <a:xfrm>
              <a:off x="2260" y="3461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73" name="Rectangle 124"/>
            <p:cNvSpPr>
              <a:spLocks noChangeArrowheads="1"/>
            </p:cNvSpPr>
            <p:nvPr/>
          </p:nvSpPr>
          <p:spPr bwMode="auto">
            <a:xfrm>
              <a:off x="3054" y="3461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74" name="Rectangle 125"/>
            <p:cNvSpPr>
              <a:spLocks noChangeArrowheads="1"/>
            </p:cNvSpPr>
            <p:nvPr/>
          </p:nvSpPr>
          <p:spPr bwMode="auto">
            <a:xfrm>
              <a:off x="4010" y="3461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75" name="Rectangle 126"/>
            <p:cNvSpPr>
              <a:spLocks noChangeArrowheads="1"/>
            </p:cNvSpPr>
            <p:nvPr/>
          </p:nvSpPr>
          <p:spPr bwMode="auto">
            <a:xfrm>
              <a:off x="1663" y="3620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90</a:t>
              </a:r>
              <a:endParaRPr lang="fr-FR" sz="2400"/>
            </a:p>
          </p:txBody>
        </p:sp>
        <p:sp>
          <p:nvSpPr>
            <p:cNvPr id="27776" name="Rectangle 127"/>
            <p:cNvSpPr>
              <a:spLocks noChangeArrowheads="1"/>
            </p:cNvSpPr>
            <p:nvPr/>
          </p:nvSpPr>
          <p:spPr bwMode="auto">
            <a:xfrm>
              <a:off x="2405" y="362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A8</a:t>
              </a:r>
              <a:endParaRPr lang="fr-FR" sz="2400"/>
            </a:p>
          </p:txBody>
        </p:sp>
        <p:sp>
          <p:nvSpPr>
            <p:cNvPr id="27777" name="Rectangle 128"/>
            <p:cNvSpPr>
              <a:spLocks noChangeArrowheads="1"/>
            </p:cNvSpPr>
            <p:nvPr/>
          </p:nvSpPr>
          <p:spPr bwMode="auto">
            <a:xfrm>
              <a:off x="3139" y="3620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29.89</a:t>
              </a:r>
              <a:endParaRPr lang="fr-FR" sz="2400"/>
            </a:p>
          </p:txBody>
        </p:sp>
        <p:sp>
          <p:nvSpPr>
            <p:cNvPr id="27778" name="Rectangle 129"/>
            <p:cNvSpPr>
              <a:spLocks noChangeArrowheads="1"/>
            </p:cNvSpPr>
            <p:nvPr/>
          </p:nvSpPr>
          <p:spPr bwMode="auto">
            <a:xfrm>
              <a:off x="1584" y="3605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79" name="Rectangle 130"/>
            <p:cNvSpPr>
              <a:spLocks noChangeArrowheads="1"/>
            </p:cNvSpPr>
            <p:nvPr/>
          </p:nvSpPr>
          <p:spPr bwMode="auto">
            <a:xfrm>
              <a:off x="1600" y="3605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0" name="Rectangle 131"/>
            <p:cNvSpPr>
              <a:spLocks noChangeArrowheads="1"/>
            </p:cNvSpPr>
            <p:nvPr/>
          </p:nvSpPr>
          <p:spPr bwMode="auto">
            <a:xfrm>
              <a:off x="2260" y="3605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1" name="Rectangle 132"/>
            <p:cNvSpPr>
              <a:spLocks noChangeArrowheads="1"/>
            </p:cNvSpPr>
            <p:nvPr/>
          </p:nvSpPr>
          <p:spPr bwMode="auto">
            <a:xfrm>
              <a:off x="2276" y="3605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2" name="Rectangle 133"/>
            <p:cNvSpPr>
              <a:spLocks noChangeArrowheads="1"/>
            </p:cNvSpPr>
            <p:nvPr/>
          </p:nvSpPr>
          <p:spPr bwMode="auto">
            <a:xfrm>
              <a:off x="3054" y="3605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3" name="Rectangle 134"/>
            <p:cNvSpPr>
              <a:spLocks noChangeArrowheads="1"/>
            </p:cNvSpPr>
            <p:nvPr/>
          </p:nvSpPr>
          <p:spPr bwMode="auto">
            <a:xfrm>
              <a:off x="3070" y="3605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4" name="Rectangle 135"/>
            <p:cNvSpPr>
              <a:spLocks noChangeArrowheads="1"/>
            </p:cNvSpPr>
            <p:nvPr/>
          </p:nvSpPr>
          <p:spPr bwMode="auto">
            <a:xfrm>
              <a:off x="4010" y="3605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5" name="Rectangle 136"/>
            <p:cNvSpPr>
              <a:spLocks noChangeArrowheads="1"/>
            </p:cNvSpPr>
            <p:nvPr/>
          </p:nvSpPr>
          <p:spPr bwMode="auto">
            <a:xfrm>
              <a:off x="1584" y="3620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6" name="Rectangle 137"/>
            <p:cNvSpPr>
              <a:spLocks noChangeArrowheads="1"/>
            </p:cNvSpPr>
            <p:nvPr/>
          </p:nvSpPr>
          <p:spPr bwMode="auto">
            <a:xfrm>
              <a:off x="2260" y="3620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7" name="Rectangle 138"/>
            <p:cNvSpPr>
              <a:spLocks noChangeArrowheads="1"/>
            </p:cNvSpPr>
            <p:nvPr/>
          </p:nvSpPr>
          <p:spPr bwMode="auto">
            <a:xfrm>
              <a:off x="3054" y="3620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8" name="Rectangle 139"/>
            <p:cNvSpPr>
              <a:spLocks noChangeArrowheads="1"/>
            </p:cNvSpPr>
            <p:nvPr/>
          </p:nvSpPr>
          <p:spPr bwMode="auto">
            <a:xfrm>
              <a:off x="4010" y="3620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89" name="Rectangle 140"/>
            <p:cNvSpPr>
              <a:spLocks noChangeArrowheads="1"/>
            </p:cNvSpPr>
            <p:nvPr/>
          </p:nvSpPr>
          <p:spPr bwMode="auto">
            <a:xfrm>
              <a:off x="1663" y="3777"/>
              <a:ext cx="1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95</a:t>
              </a:r>
              <a:endParaRPr lang="fr-FR" sz="2400"/>
            </a:p>
          </p:txBody>
        </p:sp>
        <p:sp>
          <p:nvSpPr>
            <p:cNvPr id="27791" name="Rectangle 142"/>
            <p:cNvSpPr>
              <a:spLocks noChangeArrowheads="1"/>
            </p:cNvSpPr>
            <p:nvPr/>
          </p:nvSpPr>
          <p:spPr bwMode="auto">
            <a:xfrm>
              <a:off x="3139" y="3777"/>
              <a:ext cx="26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lang="fr-FR" sz="1600">
                  <a:solidFill>
                    <a:srgbClr val="000000"/>
                  </a:solidFill>
                  <a:latin typeface="Garamond" pitchFamily="18" charset="0"/>
                </a:rPr>
                <a:t>18.39</a:t>
              </a:r>
              <a:endParaRPr lang="fr-FR" sz="2400"/>
            </a:p>
          </p:txBody>
        </p:sp>
        <p:sp>
          <p:nvSpPr>
            <p:cNvPr id="27792" name="Rectangle 143"/>
            <p:cNvSpPr>
              <a:spLocks noChangeArrowheads="1"/>
            </p:cNvSpPr>
            <p:nvPr/>
          </p:nvSpPr>
          <p:spPr bwMode="auto">
            <a:xfrm>
              <a:off x="1584" y="3762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93" name="Rectangle 144"/>
            <p:cNvSpPr>
              <a:spLocks noChangeArrowheads="1"/>
            </p:cNvSpPr>
            <p:nvPr/>
          </p:nvSpPr>
          <p:spPr bwMode="auto">
            <a:xfrm>
              <a:off x="1600" y="3762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94" name="Rectangle 145"/>
            <p:cNvSpPr>
              <a:spLocks noChangeArrowheads="1"/>
            </p:cNvSpPr>
            <p:nvPr/>
          </p:nvSpPr>
          <p:spPr bwMode="auto">
            <a:xfrm>
              <a:off x="2260" y="3762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95" name="Rectangle 146"/>
            <p:cNvSpPr>
              <a:spLocks noChangeArrowheads="1"/>
            </p:cNvSpPr>
            <p:nvPr/>
          </p:nvSpPr>
          <p:spPr bwMode="auto">
            <a:xfrm>
              <a:off x="2276" y="3762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96" name="Rectangle 147"/>
            <p:cNvSpPr>
              <a:spLocks noChangeArrowheads="1"/>
            </p:cNvSpPr>
            <p:nvPr/>
          </p:nvSpPr>
          <p:spPr bwMode="auto">
            <a:xfrm>
              <a:off x="3054" y="3762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97" name="Rectangle 148"/>
            <p:cNvSpPr>
              <a:spLocks noChangeArrowheads="1"/>
            </p:cNvSpPr>
            <p:nvPr/>
          </p:nvSpPr>
          <p:spPr bwMode="auto">
            <a:xfrm>
              <a:off x="3070" y="3762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98" name="Rectangle 149"/>
            <p:cNvSpPr>
              <a:spLocks noChangeArrowheads="1"/>
            </p:cNvSpPr>
            <p:nvPr/>
          </p:nvSpPr>
          <p:spPr bwMode="auto">
            <a:xfrm>
              <a:off x="4010" y="3762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799" name="Rectangle 150"/>
            <p:cNvSpPr>
              <a:spLocks noChangeArrowheads="1"/>
            </p:cNvSpPr>
            <p:nvPr/>
          </p:nvSpPr>
          <p:spPr bwMode="auto">
            <a:xfrm>
              <a:off x="1584" y="3777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0" name="Rectangle 151"/>
            <p:cNvSpPr>
              <a:spLocks noChangeArrowheads="1"/>
            </p:cNvSpPr>
            <p:nvPr/>
          </p:nvSpPr>
          <p:spPr bwMode="auto">
            <a:xfrm>
              <a:off x="1584" y="392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1" name="Rectangle 152"/>
            <p:cNvSpPr>
              <a:spLocks noChangeArrowheads="1"/>
            </p:cNvSpPr>
            <p:nvPr/>
          </p:nvSpPr>
          <p:spPr bwMode="auto">
            <a:xfrm>
              <a:off x="1584" y="392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2" name="Rectangle 153"/>
            <p:cNvSpPr>
              <a:spLocks noChangeArrowheads="1"/>
            </p:cNvSpPr>
            <p:nvPr/>
          </p:nvSpPr>
          <p:spPr bwMode="auto">
            <a:xfrm>
              <a:off x="1600" y="3921"/>
              <a:ext cx="66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3" name="Rectangle 154"/>
            <p:cNvSpPr>
              <a:spLocks noChangeArrowheads="1"/>
            </p:cNvSpPr>
            <p:nvPr/>
          </p:nvSpPr>
          <p:spPr bwMode="auto">
            <a:xfrm>
              <a:off x="2260" y="3777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4" name="Rectangle 155"/>
            <p:cNvSpPr>
              <a:spLocks noChangeArrowheads="1"/>
            </p:cNvSpPr>
            <p:nvPr/>
          </p:nvSpPr>
          <p:spPr bwMode="auto">
            <a:xfrm>
              <a:off x="2260" y="392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5" name="Rectangle 156"/>
            <p:cNvSpPr>
              <a:spLocks noChangeArrowheads="1"/>
            </p:cNvSpPr>
            <p:nvPr/>
          </p:nvSpPr>
          <p:spPr bwMode="auto">
            <a:xfrm>
              <a:off x="2276" y="3921"/>
              <a:ext cx="778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6" name="Rectangle 157"/>
            <p:cNvSpPr>
              <a:spLocks noChangeArrowheads="1"/>
            </p:cNvSpPr>
            <p:nvPr/>
          </p:nvSpPr>
          <p:spPr bwMode="auto">
            <a:xfrm>
              <a:off x="3054" y="3777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7" name="Rectangle 158"/>
            <p:cNvSpPr>
              <a:spLocks noChangeArrowheads="1"/>
            </p:cNvSpPr>
            <p:nvPr/>
          </p:nvSpPr>
          <p:spPr bwMode="auto">
            <a:xfrm>
              <a:off x="3054" y="392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8" name="Rectangle 159"/>
            <p:cNvSpPr>
              <a:spLocks noChangeArrowheads="1"/>
            </p:cNvSpPr>
            <p:nvPr/>
          </p:nvSpPr>
          <p:spPr bwMode="auto">
            <a:xfrm>
              <a:off x="3070" y="3921"/>
              <a:ext cx="940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09" name="Rectangle 160"/>
            <p:cNvSpPr>
              <a:spLocks noChangeArrowheads="1"/>
            </p:cNvSpPr>
            <p:nvPr/>
          </p:nvSpPr>
          <p:spPr bwMode="auto">
            <a:xfrm>
              <a:off x="4010" y="3777"/>
              <a:ext cx="16" cy="14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10" name="Rectangle 161"/>
            <p:cNvSpPr>
              <a:spLocks noChangeArrowheads="1"/>
            </p:cNvSpPr>
            <p:nvPr/>
          </p:nvSpPr>
          <p:spPr bwMode="auto">
            <a:xfrm>
              <a:off x="4010" y="392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11" name="Rectangle 162"/>
            <p:cNvSpPr>
              <a:spLocks noChangeArrowheads="1"/>
            </p:cNvSpPr>
            <p:nvPr/>
          </p:nvSpPr>
          <p:spPr bwMode="auto">
            <a:xfrm>
              <a:off x="4010" y="3921"/>
              <a:ext cx="16" cy="1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812" name="Line 163"/>
            <p:cNvSpPr>
              <a:spLocks noChangeShapeType="1"/>
            </p:cNvSpPr>
            <p:nvPr/>
          </p:nvSpPr>
          <p:spPr bwMode="auto">
            <a:xfrm>
              <a:off x="1584" y="2208"/>
              <a:ext cx="24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65" name="Rectangle 4"/>
          <p:cNvSpPr txBox="1">
            <a:spLocks noChangeArrowheads="1"/>
          </p:cNvSpPr>
          <p:nvPr/>
        </p:nvSpPr>
        <p:spPr bwMode="auto">
          <a:xfrm>
            <a:off x="750908" y="1340768"/>
            <a:ext cx="10602892" cy="75706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fr-FR" dirty="0"/>
              <a:t>Dans la ligne SELECT, on peut avoir des attributs ou des expressions de calcul sur des attributs ou des appels de fonctions</a:t>
            </a:r>
          </a:p>
        </p:txBody>
      </p:sp>
    </p:spTree>
    <p:extLst>
      <p:ext uri="{BB962C8B-B14F-4D97-AF65-F5344CB8AC3E}">
        <p14:creationId xmlns:p14="http://schemas.microsoft.com/office/powerpoint/2010/main" val="3711101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37D2EC2-CAB2-4EDA-834E-7B442CB6AB6D}" type="slidenum">
              <a:rPr lang="fr-FR"/>
              <a:pPr eaLnBrk="1" hangingPunct="1"/>
              <a:t>165</a:t>
            </a:fld>
            <a:endParaRPr lang="fr-FR"/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2209800" y="2971800"/>
            <a:ext cx="48768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title"/>
          </p:nvPr>
        </p:nvSpPr>
        <p:spPr>
          <a:xfrm>
            <a:off x="233464" y="211180"/>
            <a:ext cx="10169696" cy="80010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fr-FR" sz="3200" dirty="0"/>
              <a:t>Expressions de calcul dans une requête SELECT (2/2)</a:t>
            </a:r>
          </a:p>
        </p:txBody>
      </p:sp>
      <p:sp>
        <p:nvSpPr>
          <p:cNvPr id="2867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3464" y="1447800"/>
            <a:ext cx="11498093" cy="1451060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/>
              <a:t>La partie condition (WHERE) peut aussi comporter des expressions de calcul</a:t>
            </a:r>
            <a:r>
              <a:rPr lang="fr-FR" sz="2400" i="1" dirty="0"/>
              <a:t> </a:t>
            </a:r>
            <a:r>
              <a:rPr lang="fr-FR" sz="2400" dirty="0"/>
              <a:t>ou des appels de fonction</a:t>
            </a:r>
          </a:p>
          <a:p>
            <a:pPr marL="0" indent="0">
              <a:buNone/>
            </a:pPr>
            <a:r>
              <a:rPr lang="fr-FR" sz="2400" i="1" dirty="0"/>
              <a:t>Liste des noArticle dont le prix toutes taxes comprises (TTC) dépasse 20€</a:t>
            </a:r>
            <a:endParaRPr lang="fr-FR" sz="2400" dirty="0"/>
          </a:p>
        </p:txBody>
      </p:sp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3058047" y="3071810"/>
            <a:ext cx="29418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SELECT noArticle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FROM	Article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WHERE </a:t>
            </a:r>
            <a:r>
              <a:rPr lang="fr-FR" b="1" dirty="0">
                <a:solidFill>
                  <a:schemeClr val="accent2"/>
                </a:solidFill>
                <a:latin typeface="Courier New" pitchFamily="49" charset="0"/>
              </a:rPr>
              <a:t>prix*1.15</a:t>
            </a:r>
            <a:r>
              <a:rPr lang="fr-FR" dirty="0">
                <a:latin typeface="Courier New" pitchFamily="49" charset="0"/>
              </a:rPr>
              <a:t> &gt; 40</a:t>
            </a:r>
          </a:p>
        </p:txBody>
      </p:sp>
      <p:graphicFrame>
        <p:nvGraphicFramePr>
          <p:cNvPr id="363526" name="Group 6"/>
          <p:cNvGraphicFramePr>
            <a:graphicFrameLocks noGrp="1"/>
          </p:cNvGraphicFramePr>
          <p:nvPr/>
        </p:nvGraphicFramePr>
        <p:xfrm>
          <a:off x="9336360" y="3032802"/>
          <a:ext cx="1066800" cy="2011596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noArticle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40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50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80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81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695" name="Rectangle 22"/>
          <p:cNvSpPr>
            <a:spLocks noChangeArrowheads="1"/>
          </p:cNvSpPr>
          <p:nvPr/>
        </p:nvSpPr>
        <p:spPr bwMode="auto">
          <a:xfrm>
            <a:off x="2133600" y="5157192"/>
            <a:ext cx="5334000" cy="1080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8696" name="Text Box 23"/>
          <p:cNvSpPr txBox="1">
            <a:spLocks noChangeArrowheads="1"/>
          </p:cNvSpPr>
          <p:nvPr/>
        </p:nvSpPr>
        <p:spPr bwMode="auto">
          <a:xfrm>
            <a:off x="2714317" y="4786322"/>
            <a:ext cx="459613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SELECT 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FROM	Commande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WHERE </a:t>
            </a:r>
            <a:r>
              <a:rPr lang="fr-FR" dirty="0" err="1">
                <a:latin typeface="Courier New" pitchFamily="49" charset="0"/>
              </a:rPr>
              <a:t>dateCde</a:t>
            </a:r>
            <a:r>
              <a:rPr lang="fr-FR" dirty="0">
                <a:latin typeface="Courier New" pitchFamily="49" charset="0"/>
              </a:rPr>
              <a:t> =</a:t>
            </a:r>
            <a:r>
              <a:rPr lang="fr-FR" b="1" dirty="0">
                <a:solidFill>
                  <a:schemeClr val="accent2"/>
                </a:solidFill>
                <a:latin typeface="Courier New" pitchFamily="49" charset="0"/>
              </a:rPr>
              <a:t> CURRENT_DATE () </a:t>
            </a:r>
            <a:endParaRPr lang="fr-FR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28697" name="Rectangle 24"/>
          <p:cNvSpPr>
            <a:spLocks noChangeArrowheads="1"/>
          </p:cNvSpPr>
          <p:nvPr/>
        </p:nvSpPr>
        <p:spPr bwMode="auto">
          <a:xfrm>
            <a:off x="490362" y="4175072"/>
            <a:ext cx="8077200" cy="58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0" hangingPunct="0">
              <a:buClr>
                <a:schemeClr val="tx1"/>
              </a:buClr>
              <a:buSzPct val="75000"/>
            </a:pPr>
            <a:r>
              <a:rPr lang="fr-FR" sz="2400" i="1" dirty="0"/>
              <a:t>Liste des commandes de la journée</a:t>
            </a:r>
          </a:p>
        </p:txBody>
      </p:sp>
    </p:spTree>
    <p:extLst>
      <p:ext uri="{BB962C8B-B14F-4D97-AF65-F5344CB8AC3E}">
        <p14:creationId xmlns:p14="http://schemas.microsoft.com/office/powerpoint/2010/main" val="3578453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6696" y="194554"/>
            <a:ext cx="10515600" cy="107264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3200" dirty="0"/>
              <a:t>Opérateurs utilisables dans les expressions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52596" y="1500174"/>
            <a:ext cx="3786214" cy="2928958"/>
          </a:xfrm>
          <a:ln>
            <a:solidFill>
              <a:schemeClr val="tx1"/>
            </a:solidFill>
          </a:ln>
        </p:spPr>
        <p:txBody>
          <a:bodyPr/>
          <a:lstStyle/>
          <a:p>
            <a:pPr>
              <a:buNone/>
            </a:pPr>
            <a:r>
              <a:rPr lang="fr-FR" b="1" dirty="0"/>
              <a:t>Opérateurs numériques</a:t>
            </a:r>
          </a:p>
          <a:p>
            <a:pPr lvl="1">
              <a:buNone/>
            </a:pPr>
            <a:r>
              <a:rPr lang="fr-FR" sz="2000" dirty="0"/>
              <a:t>+,- , /, *, ^, </a:t>
            </a:r>
          </a:p>
          <a:p>
            <a:pPr lvl="1">
              <a:buNone/>
            </a:pPr>
            <a:r>
              <a:rPr lang="fr-FR" sz="2000" dirty="0"/>
              <a:t>- (changement signe)</a:t>
            </a:r>
          </a:p>
          <a:p>
            <a:pPr lvl="1">
              <a:buNone/>
            </a:pPr>
            <a:r>
              <a:rPr lang="fr-FR" sz="2000" dirty="0"/>
              <a:t>DIV (division entière)</a:t>
            </a:r>
          </a:p>
          <a:p>
            <a:pPr lvl="1">
              <a:buNone/>
            </a:pPr>
            <a:r>
              <a:rPr lang="fr-FR" sz="2000" dirty="0"/>
              <a:t>MOD (reste division entière)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DE0C4C-777F-4397-A61F-9C5BF553CF08}" type="slidenum">
              <a:rPr lang="fr-FR" smtClean="0"/>
              <a:pPr>
                <a:defRPr/>
              </a:pPr>
              <a:t>166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6096000" y="1500174"/>
            <a:ext cx="3135292" cy="292895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None/>
            </a:pPr>
            <a:r>
              <a:rPr lang="fr-FR" b="1" dirty="0"/>
              <a:t>Opérateurs logiques  </a:t>
            </a:r>
          </a:p>
          <a:p>
            <a:pPr>
              <a:buNone/>
            </a:pPr>
            <a:r>
              <a:rPr lang="fr-FR" dirty="0"/>
              <a:t>	OR , ||</a:t>
            </a:r>
          </a:p>
          <a:p>
            <a:pPr>
              <a:buNone/>
            </a:pPr>
            <a:r>
              <a:rPr lang="fr-FR" dirty="0"/>
              <a:t>	AND , &amp;&amp;</a:t>
            </a:r>
          </a:p>
          <a:p>
            <a:pPr>
              <a:buNone/>
            </a:pPr>
            <a:r>
              <a:rPr lang="fr-FR" dirty="0"/>
              <a:t>	NOT</a:t>
            </a:r>
          </a:p>
          <a:p>
            <a:endParaRPr lang="fr-FR" dirty="0"/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428017" y="4643446"/>
            <a:ext cx="5096479" cy="1071570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  <p:sp>
        <p:nvSpPr>
          <p:cNvPr id="86017" name="Rectangle 1"/>
          <p:cNvSpPr>
            <a:spLocks noChangeArrowheads="1"/>
          </p:cNvSpPr>
          <p:nvPr/>
        </p:nvSpPr>
        <p:spPr bwMode="auto">
          <a:xfrm>
            <a:off x="720531" y="4672785"/>
            <a:ext cx="41334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Priorité des opérateurs 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(unaire), ^,  *, /, DIV, %, MOD , -, +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667372" y="4714883"/>
            <a:ext cx="5114924" cy="101566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000" dirty="0"/>
              <a:t>Calculer et  tester :</a:t>
            </a:r>
          </a:p>
          <a:p>
            <a:pPr lvl="1"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SELECT -2+3*4^2/2</a:t>
            </a:r>
          </a:p>
          <a:p>
            <a:pPr lvl="1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SELECT (-2)+((3*(4^2))/2)</a:t>
            </a:r>
          </a:p>
        </p:txBody>
      </p:sp>
    </p:spTree>
    <p:extLst>
      <p:ext uri="{BB962C8B-B14F-4D97-AF65-F5344CB8AC3E}">
        <p14:creationId xmlns:p14="http://schemas.microsoft.com/office/powerpoint/2010/main" val="20035635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0729" y="365126"/>
            <a:ext cx="10515600" cy="86056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Opérateurs de comparaison</a:t>
            </a:r>
            <a:br>
              <a:rPr lang="en-US" sz="3200" dirty="0"/>
            </a:b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DE0C4C-777F-4397-A61F-9C5BF553CF08}" type="slidenum">
              <a:rPr lang="fr-FR" smtClean="0"/>
              <a:pPr>
                <a:defRPr/>
              </a:pPr>
              <a:t>167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2524100" y="1500174"/>
          <a:ext cx="6096000" cy="3749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Opérator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259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/>
                        <a:t>Equal operator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259">
                <a:tc>
                  <a:txBody>
                    <a:bodyPr/>
                    <a:lstStyle/>
                    <a:p>
                      <a:r>
                        <a:rPr lang="fr-FR" dirty="0"/>
                        <a:t>!=, &lt;&gt;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Not equal operator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259">
                <a:tc>
                  <a:txBody>
                    <a:bodyPr/>
                    <a:lstStyle/>
                    <a:p>
                      <a:r>
                        <a:rPr lang="fr-FR" dirty="0"/>
                        <a:t>&lt;=, &gt;, &gt;, 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Comparison </a:t>
                      </a:r>
                      <a:r>
                        <a:rPr lang="en-US" dirty="0"/>
                        <a:t>operators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92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IN( ), NOT IN (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whether a value is (not) within a set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2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IS NULL </a:t>
                      </a:r>
                    </a:p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IS 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NULL value test</a:t>
                      </a:r>
                    </a:p>
                    <a:p>
                      <a:r>
                        <a:rPr lang="fr-FR" dirty="0"/>
                        <a:t>NOT NULL value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2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LIKE , NOT LIKE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Pattern matching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26">
                <a:tc>
                  <a:txBody>
                    <a:bodyPr/>
                    <a:lstStyle/>
                    <a:p>
                      <a:r>
                        <a:rPr lang="fr-FR" dirty="0"/>
                        <a:t>BETWEEN ... AND ...</a:t>
                      </a:r>
                    </a:p>
                    <a:p>
                      <a:r>
                        <a:rPr lang="fr-FR" dirty="0"/>
                        <a:t>NOT BETWEEN ... AND 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whether a value is (not) within a range of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541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B76D44F-CC99-4598-B673-0C9170B45AF6}" type="slidenum">
              <a:rPr lang="fr-FR"/>
              <a:pPr eaLnBrk="1" hangingPunct="1"/>
              <a:t>168</a:t>
            </a:fld>
            <a:endParaRPr lang="fr-FR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1738282" y="109522"/>
            <a:ext cx="8153400" cy="81282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>
                <a:latin typeface="+mn-lt"/>
                <a:cs typeface="Times New Roman" panose="02020603050405020304" pitchFamily="18" charset="0"/>
              </a:rPr>
              <a:t>Quelques fonctions MySQL utiles (1/2)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8456" y="1214422"/>
            <a:ext cx="5250344" cy="5214974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eaLnBrk="1" hangingPunct="1">
              <a:buNone/>
            </a:pPr>
            <a:r>
              <a:rPr lang="fr-FR" sz="2000" b="1" dirty="0"/>
              <a:t>Nombres</a:t>
            </a:r>
          </a:p>
          <a:p>
            <a:pPr eaLnBrk="1" hangingPunct="1"/>
            <a:r>
              <a:rPr lang="fr-FR" sz="2000" dirty="0"/>
              <a:t>ABS(n) :Valeur absolue </a:t>
            </a:r>
          </a:p>
          <a:p>
            <a:pPr eaLnBrk="1" hangingPunct="1"/>
            <a:r>
              <a:rPr lang="fr-FR" sz="2000" dirty="0"/>
              <a:t>CEIL(n) : plus petit entier </a:t>
            </a:r>
            <a:r>
              <a:rPr lang="fr-FR" sz="2000" dirty="0">
                <a:sym typeface="Symbol" pitchFamily="18" charset="2"/>
              </a:rPr>
              <a:t> n</a:t>
            </a:r>
          </a:p>
          <a:p>
            <a:pPr eaLnBrk="1" hangingPunct="1"/>
            <a:r>
              <a:rPr lang="fr-FR" sz="2000" dirty="0">
                <a:sym typeface="Symbol" pitchFamily="18" charset="2"/>
              </a:rPr>
              <a:t>FLOOR(n) : plus grand entier  n</a:t>
            </a:r>
          </a:p>
          <a:p>
            <a:pPr eaLnBrk="1" hangingPunct="1"/>
            <a:r>
              <a:rPr lang="fr-FR" sz="2000" dirty="0"/>
              <a:t>MOD(m,n) : Reste de la division m/n </a:t>
            </a:r>
          </a:p>
          <a:p>
            <a:pPr eaLnBrk="1" hangingPunct="1"/>
            <a:r>
              <a:rPr lang="fr-FR" sz="2000" dirty="0"/>
              <a:t>POWER(m,n) : m élevé à la puissance n </a:t>
            </a:r>
          </a:p>
          <a:p>
            <a:pPr eaLnBrk="1" hangingPunct="1"/>
            <a:r>
              <a:rPr lang="fr-FR" sz="2000" dirty="0"/>
              <a:t>SIGN(n) : Signe de n </a:t>
            </a:r>
          </a:p>
          <a:p>
            <a:pPr eaLnBrk="1" hangingPunct="1"/>
            <a:r>
              <a:rPr lang="fr-FR" sz="2000" dirty="0"/>
              <a:t>SQRT(n) : Racine carrée de n </a:t>
            </a:r>
          </a:p>
          <a:p>
            <a:pPr eaLnBrk="1" hangingPunct="1"/>
            <a:r>
              <a:rPr lang="fr-FR" sz="2000" dirty="0"/>
              <a:t>LN(n), LOG10(n), LOG2(n), cos(n)....</a:t>
            </a:r>
          </a:p>
          <a:p>
            <a:pPr eaLnBrk="1" hangingPunct="1">
              <a:buNone/>
            </a:pPr>
            <a:r>
              <a:rPr lang="fr-FR" sz="2000" b="1" dirty="0"/>
              <a:t>Chaînes de caractères</a:t>
            </a:r>
          </a:p>
          <a:p>
            <a:pPr eaLnBrk="1" hangingPunct="1"/>
            <a:r>
              <a:rPr lang="fr-FR" sz="2000" dirty="0"/>
              <a:t>LOWER (ch) : </a:t>
            </a:r>
            <a:r>
              <a:rPr lang="fr-FR" sz="2000" i="1" dirty="0"/>
              <a:t>ch</a:t>
            </a:r>
            <a:r>
              <a:rPr lang="fr-FR" sz="2000" dirty="0"/>
              <a:t> en minuscules </a:t>
            </a:r>
          </a:p>
          <a:p>
            <a:pPr eaLnBrk="1" hangingPunct="1"/>
            <a:r>
              <a:rPr lang="fr-FR" sz="2000" dirty="0"/>
              <a:t>UPPER (ch) : </a:t>
            </a:r>
            <a:r>
              <a:rPr lang="fr-FR" sz="2000" i="1" dirty="0"/>
              <a:t>ch</a:t>
            </a:r>
            <a:r>
              <a:rPr lang="fr-FR" sz="2000" dirty="0"/>
              <a:t> en majuscules </a:t>
            </a:r>
          </a:p>
          <a:p>
            <a:pPr eaLnBrk="1" hangingPunct="1"/>
            <a:r>
              <a:rPr lang="fr-FR" sz="2000" dirty="0"/>
              <a:t>CONCAT(ch1[,ch2,…]) : concaténation de tous les arguments</a:t>
            </a:r>
          </a:p>
          <a:p>
            <a:pPr eaLnBrk="1" hangingPunct="1"/>
            <a:endParaRPr lang="fr-FR" sz="2000" dirty="0"/>
          </a:p>
          <a:p>
            <a:pPr eaLnBrk="1" hangingPunct="1"/>
            <a:endParaRPr lang="fr-FR" sz="2000" dirty="0"/>
          </a:p>
        </p:txBody>
      </p:sp>
      <p:sp>
        <p:nvSpPr>
          <p:cNvPr id="2970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172200" y="1214421"/>
            <a:ext cx="5181600" cy="550705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fr-FR" sz="2000" b="1" dirty="0"/>
              <a:t>Chaînes de caractères (suite)</a:t>
            </a:r>
          </a:p>
          <a:p>
            <a:pPr eaLnBrk="1" hangingPunct="1"/>
            <a:r>
              <a:rPr lang="fr-FR" sz="2000" dirty="0"/>
              <a:t>SUBSTRING(ch,position[,long]) : sous_chaîne de </a:t>
            </a:r>
            <a:r>
              <a:rPr lang="fr-FR" sz="2000" i="1" dirty="0"/>
              <a:t>ch</a:t>
            </a:r>
            <a:r>
              <a:rPr lang="fr-FR" sz="2000" dirty="0"/>
              <a:t> à partir de </a:t>
            </a:r>
            <a:r>
              <a:rPr lang="fr-FR" sz="2000" i="1" dirty="0"/>
              <a:t>position</a:t>
            </a:r>
            <a:r>
              <a:rPr lang="fr-FR" sz="2000" dirty="0"/>
              <a:t> (de longeur </a:t>
            </a:r>
            <a:r>
              <a:rPr lang="fr-FR" sz="2000" i="1" dirty="0"/>
              <a:t>long</a:t>
            </a:r>
            <a:r>
              <a:rPr lang="fr-FR" sz="2000" dirty="0"/>
              <a:t>) </a:t>
            </a:r>
          </a:p>
          <a:p>
            <a:pPr eaLnBrk="1" hangingPunct="1"/>
            <a:r>
              <a:rPr lang="fr-FR" sz="2000" dirty="0"/>
              <a:t>LENGTH (ch) : nombre de caractères dans la chaîne </a:t>
            </a:r>
            <a:r>
              <a:rPr lang="fr-FR" sz="2000" i="1" dirty="0"/>
              <a:t>ch</a:t>
            </a:r>
            <a:endParaRPr lang="fr-FR" sz="2000" dirty="0"/>
          </a:p>
          <a:p>
            <a:pPr eaLnBrk="1" hangingPunct="1"/>
            <a:r>
              <a:rPr lang="fr-FR" sz="2000" dirty="0"/>
              <a:t>RTRIM(ch) : Suppression des espaces à droite </a:t>
            </a:r>
          </a:p>
          <a:p>
            <a:pPr eaLnBrk="1" hangingPunct="1"/>
            <a:r>
              <a:rPr lang="fr-FR" sz="2000" dirty="0"/>
              <a:t>LTRIM(ch) : Suppression des espaces à gauche</a:t>
            </a:r>
          </a:p>
          <a:p>
            <a:pPr eaLnBrk="1" hangingPunct="1"/>
            <a:r>
              <a:rPr lang="fr-FR" sz="2000" dirty="0"/>
              <a:t>REPLACE(ch,ch1, ch2) : </a:t>
            </a:r>
            <a:r>
              <a:rPr lang="fr-FR" sz="2000" i="1" dirty="0"/>
              <a:t>ch</a:t>
            </a:r>
            <a:r>
              <a:rPr lang="fr-FR" sz="2000" dirty="0"/>
              <a:t> ou les occurrences de </a:t>
            </a:r>
            <a:r>
              <a:rPr lang="fr-FR" sz="2000" i="1" dirty="0"/>
              <a:t>ch1</a:t>
            </a:r>
            <a:r>
              <a:rPr lang="fr-FR" sz="2000" dirty="0"/>
              <a:t> ont été remplacées par </a:t>
            </a:r>
            <a:r>
              <a:rPr lang="fr-FR" sz="2000" i="1" dirty="0"/>
              <a:t>ch2</a:t>
            </a:r>
            <a:r>
              <a:rPr lang="fr-FR" sz="2000" dirty="0"/>
              <a:t>. </a:t>
            </a:r>
          </a:p>
          <a:p>
            <a:pPr eaLnBrk="1" hangingPunct="1"/>
            <a:r>
              <a:rPr lang="fr-FR" sz="2000" dirty="0"/>
              <a:t>SOUNDEX(ch) : code phonétique de </a:t>
            </a:r>
            <a:r>
              <a:rPr lang="fr-FR" sz="2000" i="1" dirty="0"/>
              <a:t>ch</a:t>
            </a:r>
            <a:r>
              <a:rPr lang="fr-FR" sz="2000" dirty="0"/>
              <a:t> (Comparaison)</a:t>
            </a:r>
          </a:p>
          <a:p>
            <a:pPr eaLnBrk="1" hangingPunct="1"/>
            <a:r>
              <a:rPr lang="fr-FR" sz="2000" dirty="0"/>
              <a:t>ASCII(car) : code  ASCII de </a:t>
            </a:r>
            <a:r>
              <a:rPr lang="fr-FR" sz="2000" i="1" dirty="0"/>
              <a:t>car</a:t>
            </a:r>
          </a:p>
        </p:txBody>
      </p:sp>
    </p:spTree>
    <p:extLst>
      <p:ext uri="{BB962C8B-B14F-4D97-AF65-F5344CB8AC3E}">
        <p14:creationId xmlns:p14="http://schemas.microsoft.com/office/powerpoint/2010/main" val="1029821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3A3DCA29-88CD-4B35-BEE5-F6B6C536D6B2}" type="slidenum">
              <a:rPr lang="fr-FR"/>
              <a:pPr eaLnBrk="1" hangingPunct="1"/>
              <a:t>169</a:t>
            </a:fld>
            <a:endParaRPr lang="fr-FR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70114" y="1500174"/>
            <a:ext cx="4855029" cy="409508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/>
              <a:t>Dates</a:t>
            </a:r>
          </a:p>
          <a:p>
            <a:pPr marL="0" indent="0">
              <a:lnSpc>
                <a:spcPct val="150000"/>
              </a:lnSpc>
            </a:pPr>
            <a:r>
              <a:rPr lang="fr-FR" sz="2000" dirty="0"/>
              <a:t> MONTH(date) : mois de </a:t>
            </a:r>
            <a:r>
              <a:rPr lang="fr-FR" sz="2000" i="1" dirty="0"/>
              <a:t>date</a:t>
            </a:r>
            <a:r>
              <a:rPr lang="fr-FR" sz="2000" dirty="0"/>
              <a:t> (1-12)</a:t>
            </a:r>
          </a:p>
          <a:p>
            <a:pPr marL="0" indent="0">
              <a:lnSpc>
                <a:spcPct val="150000"/>
              </a:lnSpc>
            </a:pPr>
            <a:r>
              <a:rPr lang="fr-FR" sz="2000" dirty="0"/>
              <a:t> DAY (date) : jour de </a:t>
            </a:r>
            <a:r>
              <a:rPr lang="fr-FR" sz="2000" i="1" dirty="0"/>
              <a:t>date  (1-31)</a:t>
            </a:r>
          </a:p>
          <a:p>
            <a:pPr marL="0" indent="0">
              <a:lnSpc>
                <a:spcPct val="150000"/>
              </a:lnSpc>
            </a:pPr>
            <a:r>
              <a:rPr lang="fr-FR" sz="2000" dirty="0"/>
              <a:t> YEAR (date) : année de </a:t>
            </a:r>
            <a:r>
              <a:rPr lang="fr-FR" sz="2000" i="1" dirty="0"/>
              <a:t>date</a:t>
            </a:r>
            <a:r>
              <a:rPr lang="fr-FR" sz="2000" dirty="0"/>
              <a:t> (ex.1996)</a:t>
            </a:r>
          </a:p>
          <a:p>
            <a:pPr marL="0" indent="0">
              <a:lnSpc>
                <a:spcPct val="150000"/>
              </a:lnSpc>
            </a:pPr>
            <a:r>
              <a:rPr lang="fr-FR" sz="2000" dirty="0"/>
              <a:t> CURRENT_DATE() : date du jour</a:t>
            </a:r>
          </a:p>
          <a:p>
            <a:pPr marL="0" indent="0">
              <a:lnSpc>
                <a:spcPct val="150000"/>
              </a:lnSpc>
            </a:pPr>
            <a:r>
              <a:rPr lang="fr-FR" sz="2000" dirty="0"/>
              <a:t> DATEDIFF(date1,date2) : période en jours entre </a:t>
            </a:r>
            <a:r>
              <a:rPr lang="fr-FR" sz="2000" i="1" dirty="0"/>
              <a:t>date1</a:t>
            </a:r>
            <a:r>
              <a:rPr lang="fr-FR" sz="2000" dirty="0"/>
              <a:t> et </a:t>
            </a:r>
            <a:r>
              <a:rPr lang="fr-FR" sz="2000" i="1" dirty="0"/>
              <a:t>date2</a:t>
            </a:r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878289" y="1500174"/>
            <a:ext cx="6052454" cy="4719638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fr-FR" sz="2000" b="1" dirty="0"/>
              <a:t>Conversion Chaine de caractères vers date et vice-versa</a:t>
            </a:r>
          </a:p>
          <a:p>
            <a:pPr marL="0" indent="0">
              <a:buNone/>
            </a:pPr>
            <a:r>
              <a:rPr lang="fr-FR" sz="2000" b="1" dirty="0"/>
              <a:t>STR_TO_DATE</a:t>
            </a:r>
            <a:r>
              <a:rPr lang="fr-FR" sz="2000" dirty="0"/>
              <a:t> (ch, format) : convertit chaîne </a:t>
            </a:r>
            <a:r>
              <a:rPr lang="fr-FR" sz="2000" i="1" dirty="0"/>
              <a:t>ch</a:t>
            </a:r>
            <a:r>
              <a:rPr lang="fr-FR" sz="2000" dirty="0"/>
              <a:t> en date selon </a:t>
            </a:r>
            <a:r>
              <a:rPr lang="fr-FR" sz="2000" i="1" dirty="0"/>
              <a:t>format </a:t>
            </a:r>
          </a:p>
          <a:p>
            <a:pPr marL="0" indent="0">
              <a:buNone/>
            </a:pPr>
            <a:r>
              <a:rPr lang="fr-FR" sz="1600" dirty="0"/>
              <a:t>      ex. S</a:t>
            </a:r>
            <a:r>
              <a:rPr lang="en-US" sz="1600" dirty="0"/>
              <a:t>TR_TO_DATE(’12-12-2013','%d-%m-%Y')</a:t>
            </a:r>
          </a:p>
          <a:p>
            <a:pPr marL="0" indent="0">
              <a:buNone/>
            </a:pPr>
            <a:r>
              <a:rPr lang="en-US" sz="1600" dirty="0"/>
              <a:t>            STR_TO_DATE('May 1, 2013','%M %d,%Y')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2000" b="1" dirty="0"/>
              <a:t>DATE_FORMAT </a:t>
            </a:r>
            <a:r>
              <a:rPr lang="fr-FR" sz="2000" dirty="0"/>
              <a:t>(date, format) :  transforme </a:t>
            </a:r>
            <a:r>
              <a:rPr lang="fr-FR" sz="2000" i="1" dirty="0"/>
              <a:t>date</a:t>
            </a:r>
            <a:r>
              <a:rPr lang="fr-FR" sz="2000" dirty="0"/>
              <a:t>  en chaîne selon </a:t>
            </a:r>
            <a:r>
              <a:rPr lang="fr-FR" sz="2000" i="1" dirty="0"/>
              <a:t>format</a:t>
            </a:r>
          </a:p>
          <a:p>
            <a:pPr marL="0" indent="0">
              <a:buNone/>
            </a:pPr>
            <a:r>
              <a:rPr lang="fr-FR" sz="2000" i="1" dirty="0"/>
              <a:t>ex: </a:t>
            </a:r>
            <a:r>
              <a:rPr lang="fr-FR" sz="2000" dirty="0"/>
              <a:t>DATE_FORMAT(</a:t>
            </a:r>
            <a:r>
              <a:rPr lang="fr-FR" sz="2000" dirty="0" err="1"/>
              <a:t>dateCde</a:t>
            </a:r>
            <a:r>
              <a:rPr lang="fr-FR" sz="2000" dirty="0"/>
              <a:t>, '%W %M %Y')</a:t>
            </a:r>
          </a:p>
          <a:p>
            <a:pPr marL="0" indent="0">
              <a:buNone/>
            </a:pPr>
            <a:r>
              <a:rPr lang="fr-FR" sz="2000" i="1" dirty="0"/>
              <a:t>	-&gt; </a:t>
            </a:r>
            <a:r>
              <a:rPr lang="fr-FR" sz="2000" dirty="0"/>
              <a:t>'Sunday October 2009'</a:t>
            </a:r>
            <a:endParaRPr lang="fr-FR" sz="2000" i="1" dirty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r>
              <a:rPr lang="fr-FR" sz="2000" dirty="0"/>
              <a:t>Voir liste </a:t>
            </a:r>
            <a:r>
              <a:rPr lang="fr-FR" sz="2000" i="1" dirty="0"/>
              <a:t>Specifiers</a:t>
            </a:r>
            <a:r>
              <a:rPr lang="fr-FR" sz="2000" dirty="0"/>
              <a:t> de date dans la documentation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133600" y="228600"/>
            <a:ext cx="7772400" cy="8414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fr-FR" sz="3200" dirty="0">
                <a:cs typeface="Times New Roman" panose="02020603050405020304" pitchFamily="18" charset="0"/>
              </a:rPr>
              <a:t>Quelques fonctions MySQL  utiles (2/2)</a:t>
            </a:r>
          </a:p>
        </p:txBody>
      </p:sp>
    </p:spTree>
    <p:extLst>
      <p:ext uri="{BB962C8B-B14F-4D97-AF65-F5344CB8AC3E}">
        <p14:creationId xmlns:p14="http://schemas.microsoft.com/office/powerpoint/2010/main" val="1238192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83142" y="1235664"/>
            <a:ext cx="10528571" cy="5301323"/>
          </a:xfrm>
        </p:spPr>
        <p:txBody>
          <a:bodyPr>
            <a:noAutofit/>
          </a:bodyPr>
          <a:lstStyle/>
          <a:p>
            <a:pPr marL="274638" indent="0">
              <a:lnSpc>
                <a:spcPct val="100000"/>
              </a:lnSpc>
              <a:buNone/>
            </a:pPr>
            <a:r>
              <a:rPr lang="fr-FR" dirty="0"/>
              <a:t>Immeuble (</a:t>
            </a:r>
            <a:r>
              <a:rPr lang="fr-FR" dirty="0" err="1"/>
              <a:t>adrImm</a:t>
            </a:r>
            <a:r>
              <a:rPr lang="fr-FR" dirty="0"/>
              <a:t>, </a:t>
            </a:r>
            <a:r>
              <a:rPr lang="fr-FR" dirty="0" err="1"/>
              <a:t>nbEtages</a:t>
            </a:r>
            <a:r>
              <a:rPr lang="fr-FR" dirty="0"/>
              <a:t>, </a:t>
            </a:r>
            <a:r>
              <a:rPr lang="fr-FR" dirty="0" err="1"/>
              <a:t>dateConstr</a:t>
            </a:r>
            <a:r>
              <a:rPr lang="fr-FR" dirty="0"/>
              <a:t>, propriétaire) </a:t>
            </a:r>
          </a:p>
          <a:p>
            <a:pPr marL="274638" indent="0">
              <a:lnSpc>
                <a:spcPct val="100000"/>
              </a:lnSpc>
              <a:buNone/>
            </a:pPr>
            <a:r>
              <a:rPr lang="fr-FR" dirty="0"/>
              <a:t>Appart (</a:t>
            </a:r>
            <a:r>
              <a:rPr lang="fr-FR" dirty="0" err="1"/>
              <a:t>adrImm</a:t>
            </a:r>
            <a:r>
              <a:rPr lang="fr-FR" dirty="0"/>
              <a:t>, </a:t>
            </a:r>
            <a:r>
              <a:rPr lang="fr-FR" dirty="0" err="1"/>
              <a:t>noApp</a:t>
            </a:r>
            <a:r>
              <a:rPr lang="fr-FR" dirty="0"/>
              <a:t>, </a:t>
            </a:r>
            <a:r>
              <a:rPr lang="fr-FR" dirty="0" err="1"/>
              <a:t>occupantBailleur</a:t>
            </a:r>
            <a:r>
              <a:rPr lang="fr-FR" dirty="0"/>
              <a:t>,  type, superficie) </a:t>
            </a:r>
          </a:p>
          <a:p>
            <a:pPr marL="274638" indent="0">
              <a:lnSpc>
                <a:spcPct val="100000"/>
              </a:lnSpc>
              <a:buNone/>
            </a:pPr>
            <a:r>
              <a:rPr lang="fr-FR" dirty="0"/>
              <a:t>Personne (</a:t>
            </a:r>
            <a:r>
              <a:rPr lang="fr-FR" dirty="0" err="1"/>
              <a:t>noP</a:t>
            </a:r>
            <a:r>
              <a:rPr lang="fr-FR" dirty="0"/>
              <a:t>, nom, </a:t>
            </a:r>
            <a:r>
              <a:rPr lang="fr-FR" dirty="0" err="1"/>
              <a:t>dateNaiss</a:t>
            </a:r>
            <a:r>
              <a:rPr lang="fr-FR" dirty="0"/>
              <a:t>, profession, </a:t>
            </a:r>
            <a:r>
              <a:rPr lang="fr-FR" dirty="0" err="1"/>
              <a:t>adrImm</a:t>
            </a:r>
            <a:r>
              <a:rPr lang="fr-FR" dirty="0"/>
              <a:t>, </a:t>
            </a:r>
            <a:r>
              <a:rPr lang="fr-FR" dirty="0" err="1"/>
              <a:t>noApp</a:t>
            </a:r>
            <a:r>
              <a:rPr lang="fr-FR" dirty="0"/>
              <a:t>) </a:t>
            </a:r>
          </a:p>
          <a:p>
            <a:pPr marL="274638" indent="0">
              <a:lnSpc>
                <a:spcPct val="100000"/>
              </a:lnSpc>
              <a:buNone/>
            </a:pPr>
            <a:r>
              <a:rPr lang="fr-FR" dirty="0"/>
              <a:t>École (</a:t>
            </a:r>
            <a:r>
              <a:rPr lang="fr-FR" dirty="0" err="1"/>
              <a:t>nomEc</a:t>
            </a:r>
            <a:r>
              <a:rPr lang="fr-FR" dirty="0"/>
              <a:t>, </a:t>
            </a:r>
            <a:r>
              <a:rPr lang="fr-FR" dirty="0" err="1"/>
              <a:t>adrEc</a:t>
            </a:r>
            <a:r>
              <a:rPr lang="fr-FR" dirty="0"/>
              <a:t>, </a:t>
            </a:r>
            <a:r>
              <a:rPr lang="fr-FR" dirty="0" err="1"/>
              <a:t>nbClasses</a:t>
            </a:r>
            <a:r>
              <a:rPr lang="fr-FR" dirty="0"/>
              <a:t>, directeur) </a:t>
            </a:r>
          </a:p>
          <a:p>
            <a:pPr marL="274638" indent="0">
              <a:lnSpc>
                <a:spcPct val="100000"/>
              </a:lnSpc>
              <a:buNone/>
            </a:pPr>
            <a:r>
              <a:rPr lang="fr-FR" dirty="0"/>
              <a:t>Classe (</a:t>
            </a:r>
            <a:r>
              <a:rPr lang="fr-FR" dirty="0" err="1"/>
              <a:t>nomEc</a:t>
            </a:r>
            <a:r>
              <a:rPr lang="fr-FR" dirty="0"/>
              <a:t>, </a:t>
            </a:r>
            <a:r>
              <a:rPr lang="fr-FR" dirty="0" err="1"/>
              <a:t>nomClasse</a:t>
            </a:r>
            <a:r>
              <a:rPr lang="fr-FR" dirty="0"/>
              <a:t>, enseignant, </a:t>
            </a:r>
            <a:r>
              <a:rPr lang="fr-FR" dirty="0" err="1"/>
              <a:t>nbEleves</a:t>
            </a:r>
            <a:r>
              <a:rPr lang="fr-FR" dirty="0"/>
              <a:t>) </a:t>
            </a:r>
          </a:p>
          <a:p>
            <a:pPr marL="274638" indent="0">
              <a:lnSpc>
                <a:spcPct val="100000"/>
              </a:lnSpc>
              <a:buNone/>
            </a:pPr>
            <a:r>
              <a:rPr lang="fr-FR" dirty="0"/>
              <a:t>Enfant (</a:t>
            </a:r>
            <a:r>
              <a:rPr lang="fr-FR" dirty="0" err="1"/>
              <a:t>respLégal</a:t>
            </a:r>
            <a:r>
              <a:rPr lang="fr-FR" dirty="0"/>
              <a:t>, prénom, </a:t>
            </a:r>
            <a:r>
              <a:rPr lang="fr-FR" dirty="0" err="1"/>
              <a:t>nomEc</a:t>
            </a:r>
            <a:r>
              <a:rPr lang="fr-FR" dirty="0"/>
              <a:t>, </a:t>
            </a:r>
            <a:r>
              <a:rPr lang="fr-FR" dirty="0" err="1"/>
              <a:t>nomClasse</a:t>
            </a:r>
            <a:r>
              <a:rPr lang="fr-FR" dirty="0"/>
              <a:t>)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N.B. : </a:t>
            </a:r>
            <a:r>
              <a:rPr lang="fr-FR" sz="2400" i="1" dirty="0"/>
              <a:t>propriétaire, </a:t>
            </a:r>
            <a:r>
              <a:rPr lang="fr-FR" sz="2400" i="1" dirty="0" err="1"/>
              <a:t>occupantBailleur</a:t>
            </a:r>
            <a:r>
              <a:rPr lang="fr-FR" sz="2400" i="1" dirty="0"/>
              <a:t>, directeur, enseignant, </a:t>
            </a:r>
            <a:r>
              <a:rPr lang="fr-FR" sz="2400" i="1" dirty="0" err="1"/>
              <a:t>respLégal</a:t>
            </a:r>
            <a:r>
              <a:rPr lang="fr-FR" sz="2400" i="1" dirty="0"/>
              <a:t> </a:t>
            </a:r>
            <a:r>
              <a:rPr lang="fr-FR" sz="2400" dirty="0"/>
              <a:t>sont des numéros de personnes (même domaine que </a:t>
            </a:r>
            <a:r>
              <a:rPr lang="fr-FR" sz="2400" i="1" dirty="0" err="1"/>
              <a:t>noP</a:t>
            </a:r>
            <a:r>
              <a:rPr lang="fr-FR" sz="2400" dirty="0"/>
              <a:t>)</a:t>
            </a:r>
          </a:p>
          <a:p>
            <a:pPr marL="0" indent="0">
              <a:buNone/>
            </a:pPr>
            <a:r>
              <a:rPr lang="fr-FR" sz="2400" dirty="0"/>
              <a:t>Clés primaires ? Clés étrangères ? Représentation graphique du schéma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463696" y="116632"/>
            <a:ext cx="8229600" cy="8640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 Urbaine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2286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A00C3047-E615-4F6A-A024-B84410F68F4C}" type="slidenum">
              <a:rPr lang="fr-FR"/>
              <a:pPr eaLnBrk="1" hangingPunct="1"/>
              <a:t>170</a:t>
            </a:fld>
            <a:endParaRPr lang="fr-FR" dirty="0"/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278361" y="52755"/>
            <a:ext cx="7772400" cy="685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fr-FR" sz="3200" dirty="0">
                <a:cs typeface="Times New Roman" panose="02020603050405020304" pitchFamily="18" charset="0"/>
              </a:rPr>
              <a:t>Traitement de la valeur NULL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278361" y="879231"/>
            <a:ext cx="11362655" cy="41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92100" indent="-292100" defTabSz="482600">
              <a:lnSpc>
                <a:spcPct val="90000"/>
              </a:lnSpc>
            </a:pPr>
            <a:r>
              <a:rPr lang="fr-FR" sz="2400" dirty="0"/>
              <a:t>Valeur d’un attribut inconnue ou indéfinie dans une table notée </a:t>
            </a:r>
            <a:r>
              <a:rPr lang="fr-FR" sz="2400" b="1" dirty="0"/>
              <a:t>NULL</a:t>
            </a:r>
          </a:p>
          <a:p>
            <a:pPr marL="482600" lvl="1" indent="50800" defTabSz="482600">
              <a:lnSpc>
                <a:spcPct val="90000"/>
              </a:lnSpc>
            </a:pPr>
            <a:r>
              <a:rPr lang="fr-FR" sz="2000" dirty="0"/>
              <a:t>			</a:t>
            </a:r>
          </a:p>
          <a:p>
            <a:pPr marL="292100" indent="-292100" defTabSz="482600">
              <a:lnSpc>
                <a:spcPct val="90000"/>
              </a:lnSpc>
              <a:buFont typeface="Wingdings" pitchFamily="2" charset="2"/>
              <a:buChar char="§"/>
            </a:pPr>
            <a:r>
              <a:rPr lang="fr-FR" sz="2400" dirty="0"/>
              <a:t>Évaluation d’une expression </a:t>
            </a:r>
            <a:r>
              <a:rPr lang="fr-FR" sz="2400" b="1" dirty="0"/>
              <a:t>arithmétique</a:t>
            </a:r>
            <a:r>
              <a:rPr lang="fr-FR" sz="2400" dirty="0"/>
              <a:t>  </a:t>
            </a:r>
            <a:r>
              <a:rPr lang="fr-FR" sz="2400" i="1" dirty="0"/>
              <a:t>(ex: prix*quantité)</a:t>
            </a:r>
          </a:p>
          <a:p>
            <a:pPr marL="749300" lvl="1" indent="-292100" defTabSz="482600"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400" dirty="0"/>
              <a:t>Si un opérande est NULL, le résultat est NULL </a:t>
            </a:r>
          </a:p>
          <a:p>
            <a:pPr marL="749300" lvl="1" indent="-292100" defTabSz="482600">
              <a:lnSpc>
                <a:spcPct val="90000"/>
              </a:lnSpc>
            </a:pPr>
            <a:r>
              <a:rPr lang="fr-FR" sz="2400" dirty="0"/>
              <a:t>	</a:t>
            </a:r>
          </a:p>
          <a:p>
            <a:pPr marL="292100" indent="-292100" defTabSz="482600">
              <a:lnSpc>
                <a:spcPct val="90000"/>
              </a:lnSpc>
              <a:buFont typeface="Wingdings" pitchFamily="2" charset="2"/>
              <a:buChar char="§"/>
            </a:pPr>
            <a:r>
              <a:rPr lang="fr-FR" sz="2400" dirty="0"/>
              <a:t>Évaluation d’une expression de </a:t>
            </a:r>
            <a:r>
              <a:rPr lang="fr-FR" sz="2400" b="1" dirty="0"/>
              <a:t>comparaison</a:t>
            </a:r>
            <a:r>
              <a:rPr lang="fr-FR" sz="2400" dirty="0"/>
              <a:t>  </a:t>
            </a:r>
            <a:r>
              <a:rPr lang="fr-FR" sz="2400" i="1" dirty="0"/>
              <a:t>(ex: prix*quantité &gt;1500)</a:t>
            </a:r>
          </a:p>
          <a:p>
            <a:pPr marL="749300" lvl="1" indent="-292100" defTabSz="482600"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400" dirty="0"/>
              <a:t>Si un opérande est NULL, le résultat est NULL (UNKNOWN)</a:t>
            </a:r>
          </a:p>
          <a:p>
            <a:pPr marL="749300" lvl="1" indent="-292100" defTabSz="482600">
              <a:lnSpc>
                <a:spcPct val="90000"/>
              </a:lnSpc>
            </a:pPr>
            <a:endParaRPr lang="fr-FR" sz="2400" dirty="0"/>
          </a:p>
          <a:p>
            <a:pPr marL="292100" indent="-292100" defTabSz="482600">
              <a:lnSpc>
                <a:spcPct val="90000"/>
              </a:lnSpc>
              <a:buFont typeface="Wingdings" pitchFamily="2" charset="2"/>
              <a:buChar char="§"/>
            </a:pPr>
            <a:r>
              <a:rPr lang="fr-FR" sz="2400" dirty="0"/>
              <a:t>Conséquence 1 : on passe de 2 valeurs logiques à 3</a:t>
            </a:r>
          </a:p>
          <a:p>
            <a:pPr marL="749300" lvl="1" indent="-292100" defTabSz="482600"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400" dirty="0"/>
              <a:t>True, False, NULL (UNKNOWN)</a:t>
            </a:r>
          </a:p>
          <a:p>
            <a:pPr marL="749300" lvl="1" indent="-292100" defTabSz="482600">
              <a:lnSpc>
                <a:spcPct val="90000"/>
              </a:lnSpc>
              <a:buFont typeface="Wingdings" pitchFamily="2" charset="2"/>
              <a:buChar char="Ø"/>
            </a:pPr>
            <a:r>
              <a:rPr lang="fr-FR" sz="2400" dirty="0"/>
              <a:t>Extension des tables de vérités des opérateurs (AND, OR, NOT)</a:t>
            </a:r>
          </a:p>
          <a:p>
            <a:pPr marL="749300" lvl="1" indent="-292100" defTabSz="482600">
              <a:lnSpc>
                <a:spcPct val="90000"/>
              </a:lnSpc>
              <a:buFont typeface="Wingdings" pitchFamily="2" charset="2"/>
              <a:buChar char="Ø"/>
            </a:pPr>
            <a:endParaRPr lang="fr-FR" sz="2400" dirty="0"/>
          </a:p>
          <a:p>
            <a:pPr marL="342900" indent="-342900" defTabSz="4826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2400" dirty="0"/>
              <a:t>Conséquence 2 :  Seule opération permise pour tester la valeur NULL : </a:t>
            </a:r>
            <a:r>
              <a:rPr lang="fr-FR" sz="2000" dirty="0"/>
              <a:t>	IS [NOT] NULL</a:t>
            </a:r>
          </a:p>
          <a:p>
            <a:pPr marL="292100" indent="-292100" defTabSz="482600">
              <a:lnSpc>
                <a:spcPct val="90000"/>
              </a:lnSpc>
              <a:buFont typeface="Wingdings" pitchFamily="2" charset="2"/>
              <a:buChar char="Ø"/>
            </a:pP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651334" y="5262554"/>
            <a:ext cx="5572164" cy="156966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1600" dirty="0"/>
              <a:t>À tester :</a:t>
            </a:r>
          </a:p>
          <a:p>
            <a:pPr lvl="1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SELECT 2 + NULL ,</a:t>
            </a:r>
          </a:p>
          <a:p>
            <a:pPr lvl="1">
              <a:buNone/>
            </a:pPr>
            <a:r>
              <a:rPr lang="fr-FR" sz="1600" b="1" dirty="0">
                <a:latin typeface="Courier New" pitchFamily="49" charset="0"/>
                <a:cs typeface="Courier New" pitchFamily="49" charset="0"/>
              </a:rPr>
              <a:t>SELECT 150 &gt; NULL,</a:t>
            </a:r>
          </a:p>
          <a:p>
            <a:pPr lvl="1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SELECT (12 &gt; 2) AND (10 = NULL),</a:t>
            </a:r>
          </a:p>
          <a:p>
            <a:pPr lvl="1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SELECT (12 &gt; 2) OR (10 = NULL),</a:t>
            </a:r>
          </a:p>
          <a:p>
            <a:pPr lvl="1">
              <a:buNone/>
            </a:pPr>
            <a:r>
              <a:rPr lang="fr-FR" sz="1600" b="1" dirty="0">
                <a:latin typeface="Courier New" pitchFamily="49" charset="0"/>
                <a:cs typeface="Courier New" pitchFamily="49" charset="0"/>
              </a:rPr>
              <a:t>SELECT TRUE AND NULL,</a:t>
            </a:r>
            <a:endParaRPr lang="fr-FR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871694" y="5523249"/>
            <a:ext cx="3477812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/>
              <a:t>A noter : </a:t>
            </a:r>
          </a:p>
          <a:p>
            <a:r>
              <a:rPr lang="fr-FR" sz="2000" dirty="0"/>
              <a:t>Les valeurs FALSE et  TRUE </a:t>
            </a:r>
          </a:p>
          <a:p>
            <a:r>
              <a:rPr lang="fr-FR" sz="2000" dirty="0"/>
              <a:t>sont codées 0 et 1 dans MySQL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91691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A2183DAB-BBC4-4173-BDA5-71F5D9FF8906}" type="slidenum">
              <a:rPr lang="fr-FR"/>
              <a:pPr eaLnBrk="1" hangingPunct="1"/>
              <a:t>171</a:t>
            </a:fld>
            <a:endParaRPr lang="fr-FR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662095" y="158260"/>
            <a:ext cx="10978920" cy="838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fr-FR" sz="3000" dirty="0">
                <a:cs typeface="Times New Roman" panose="02020603050405020304" pitchFamily="18" charset="0"/>
              </a:rPr>
              <a:t>Valeur NULL : Extension des tables de vérité des opérateurs logiques</a:t>
            </a:r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1828800" y="1295400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92100" defTabSz="482600">
              <a:lnSpc>
                <a:spcPct val="90000"/>
              </a:lnSpc>
            </a:pPr>
            <a:endParaRPr lang="fr-FR"/>
          </a:p>
        </p:txBody>
      </p:sp>
      <p:graphicFrame>
        <p:nvGraphicFramePr>
          <p:cNvPr id="367690" name="Group 74"/>
          <p:cNvGraphicFramePr>
            <a:graphicFrameLocks noGrp="1"/>
          </p:cNvGraphicFramePr>
          <p:nvPr/>
        </p:nvGraphicFramePr>
        <p:xfrm>
          <a:off x="1376467" y="1690578"/>
          <a:ext cx="7924800" cy="4064000"/>
        </p:xfrm>
        <a:graphic>
          <a:graphicData uri="http://schemas.openxmlformats.org/drawingml/2006/table">
            <a:tbl>
              <a:tblPr/>
              <a:tblGrid>
                <a:gridCol w="158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a 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AND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a 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OR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NOT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2841" name="Text Box 72"/>
          <p:cNvSpPr txBox="1">
            <a:spLocks noChangeArrowheads="1"/>
          </p:cNvSpPr>
          <p:nvPr/>
        </p:nvSpPr>
        <p:spPr bwMode="auto">
          <a:xfrm>
            <a:off x="1128787" y="1111109"/>
            <a:ext cx="73410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2400" b="1" dirty="0">
                <a:latin typeface="Garamond" pitchFamily="18" charset="0"/>
              </a:rPr>
              <a:t>a</a:t>
            </a:r>
            <a:r>
              <a:rPr lang="fr-FR" sz="2400" dirty="0">
                <a:latin typeface="Garamond" pitchFamily="18" charset="0"/>
              </a:rPr>
              <a:t>, </a:t>
            </a:r>
            <a:r>
              <a:rPr lang="fr-FR" sz="2400" b="1" dirty="0">
                <a:latin typeface="Garamond" pitchFamily="18" charset="0"/>
              </a:rPr>
              <a:t>b</a:t>
            </a:r>
            <a:r>
              <a:rPr lang="fr-FR" sz="2400" dirty="0">
                <a:latin typeface="Garamond" pitchFamily="18" charset="0"/>
              </a:rPr>
              <a:t> : conditions à valeur logique (expressions booléennes)</a:t>
            </a:r>
          </a:p>
        </p:txBody>
      </p:sp>
    </p:spTree>
    <p:extLst>
      <p:ext uri="{BB962C8B-B14F-4D97-AF65-F5344CB8AC3E}">
        <p14:creationId xmlns:p14="http://schemas.microsoft.com/office/powerpoint/2010/main" val="42438102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FE98AD41-5776-4C67-9D42-E7FAC818A8A0}" type="slidenum">
              <a:rPr lang="fr-FR"/>
              <a:pPr eaLnBrk="1" hangingPunct="1"/>
              <a:t>172</a:t>
            </a:fld>
            <a:endParaRPr lang="fr-FR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663" y="152400"/>
            <a:ext cx="5036060" cy="77627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Fonctions d’agrégation 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663" y="1070040"/>
            <a:ext cx="11225845" cy="533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/>
              <a:t>Une fonction d'agrégation opère sur un ensemble (de </a:t>
            </a:r>
            <a:r>
              <a:rPr lang="fr-FR" sz="2000" dirty="0" err="1"/>
              <a:t>tuples</a:t>
            </a:r>
            <a:r>
              <a:rPr lang="fr-FR" sz="2000" dirty="0"/>
              <a:t>, de valeurs) et produit une valeur unique		</a:t>
            </a:r>
          </a:p>
          <a:p>
            <a:pPr marL="0" indent="0">
              <a:buNone/>
            </a:pPr>
            <a:r>
              <a:rPr lang="fr-FR" sz="2000" dirty="0">
                <a:latin typeface="Courier New" pitchFamily="49" charset="0"/>
              </a:rPr>
              <a:t>	SELECT	</a:t>
            </a:r>
            <a:r>
              <a:rPr lang="fr-FR" sz="2000" dirty="0" err="1">
                <a:latin typeface="Courier New" pitchFamily="49" charset="0"/>
              </a:rPr>
              <a:t>fctAgrégation</a:t>
            </a:r>
            <a:r>
              <a:rPr lang="fr-FR" sz="2000" dirty="0">
                <a:latin typeface="Courier New" pitchFamily="49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latin typeface="Courier New" pitchFamily="49" charset="0"/>
              </a:rPr>
              <a:t>	FROM		relation(s) [WHERE condition]</a:t>
            </a:r>
            <a:endParaRPr lang="fr-FR" dirty="0"/>
          </a:p>
          <a:p>
            <a:pPr marL="0" indent="0">
              <a:buNone/>
            </a:pPr>
            <a:endParaRPr lang="fr-FR" sz="2000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fr-FR" sz="2000" dirty="0">
                <a:latin typeface="Courier New" pitchFamily="49" charset="0"/>
              </a:rPr>
              <a:t>fctAgrégation </a:t>
            </a:r>
            <a:r>
              <a:rPr lang="fr-FR" sz="2000" dirty="0"/>
              <a:t>opère sur les </a:t>
            </a:r>
            <a:r>
              <a:rPr lang="fr-FR" sz="2000" dirty="0" err="1"/>
              <a:t>tuples</a:t>
            </a:r>
            <a:r>
              <a:rPr lang="fr-FR" sz="2000" dirty="0"/>
              <a:t> de la relation résultat  :</a:t>
            </a:r>
          </a:p>
          <a:p>
            <a:pPr marL="825500" lvl="1">
              <a:buFont typeface="Wingdings" pitchFamily="2" charset="2"/>
              <a:buChar char="ü"/>
            </a:pPr>
            <a:r>
              <a:rPr lang="fr-FR" sz="2000" b="1" dirty="0">
                <a:latin typeface="Courier New" pitchFamily="49" charset="0"/>
              </a:rPr>
              <a:t>COUNT(*)</a:t>
            </a:r>
            <a:r>
              <a:rPr lang="fr-FR" sz="2000" dirty="0"/>
              <a:t>: retourne le nombre de </a:t>
            </a:r>
            <a:r>
              <a:rPr lang="fr-FR" sz="2000" dirty="0" err="1"/>
              <a:t>tuples</a:t>
            </a:r>
            <a:r>
              <a:rPr lang="fr-FR" sz="2000" dirty="0"/>
              <a:t> </a:t>
            </a:r>
          </a:p>
          <a:p>
            <a:pPr marL="825500" lvl="1">
              <a:buFont typeface="Wingdings" pitchFamily="2" charset="2"/>
              <a:buChar char="ü"/>
            </a:pPr>
            <a:r>
              <a:rPr lang="fr-FR" sz="2000" b="1" dirty="0">
                <a:latin typeface="Courier New" pitchFamily="49" charset="0"/>
              </a:rPr>
              <a:t>COUNT</a:t>
            </a:r>
            <a:r>
              <a:rPr lang="fr-FR" sz="2000" dirty="0">
                <a:latin typeface="Courier New" pitchFamily="49" charset="0"/>
              </a:rPr>
              <a:t>(expr</a:t>
            </a:r>
            <a:r>
              <a:rPr lang="fr-FR" sz="2000" dirty="0"/>
              <a:t> ): nombre de valeurs non NULL  de </a:t>
            </a:r>
            <a:r>
              <a:rPr lang="fr-FR" sz="2000" dirty="0">
                <a:latin typeface="Courier New" pitchFamily="49" charset="0"/>
              </a:rPr>
              <a:t>expr</a:t>
            </a:r>
          </a:p>
          <a:p>
            <a:pPr marL="825500" lvl="1">
              <a:buFont typeface="Wingdings" pitchFamily="2" charset="2"/>
              <a:buChar char="ü"/>
            </a:pPr>
            <a:r>
              <a:rPr lang="fr-FR" sz="2000" b="1" dirty="0">
                <a:latin typeface="Courier New" pitchFamily="49" charset="0"/>
              </a:rPr>
              <a:t>COUNT</a:t>
            </a:r>
            <a:r>
              <a:rPr lang="fr-FR" sz="2000" dirty="0">
                <a:latin typeface="Courier New" pitchFamily="49" charset="0"/>
              </a:rPr>
              <a:t>(distinct expr)</a:t>
            </a:r>
            <a:r>
              <a:rPr lang="fr-FR" sz="2000" dirty="0"/>
              <a:t>: nombre de valeurs distinctes non NULL e</a:t>
            </a:r>
            <a:r>
              <a:rPr lang="fr-FR" sz="2000" dirty="0">
                <a:latin typeface="Courier New" pitchFamily="49" charset="0"/>
              </a:rPr>
              <a:t>xp</a:t>
            </a:r>
            <a:endParaRPr lang="fr-FR" sz="2000" dirty="0"/>
          </a:p>
          <a:p>
            <a:pPr marL="825500" lvl="1">
              <a:buFont typeface="Wingdings" pitchFamily="2" charset="2"/>
              <a:buChar char="ü"/>
            </a:pPr>
            <a:r>
              <a:rPr lang="fr-FR" sz="2000" b="1" dirty="0">
                <a:latin typeface="Courier New" pitchFamily="49" charset="0"/>
              </a:rPr>
              <a:t>MAX</a:t>
            </a:r>
            <a:r>
              <a:rPr lang="fr-FR" sz="2000" dirty="0">
                <a:latin typeface="Courier New" pitchFamily="49" charset="0"/>
              </a:rPr>
              <a:t>(n)</a:t>
            </a:r>
            <a:r>
              <a:rPr lang="fr-FR" sz="2000" dirty="0"/>
              <a:t> :  valeur maximum de </a:t>
            </a:r>
            <a:r>
              <a:rPr lang="fr-FR" sz="2000" dirty="0">
                <a:latin typeface="Courier New" pitchFamily="49" charset="0"/>
              </a:rPr>
              <a:t>n</a:t>
            </a:r>
          </a:p>
          <a:p>
            <a:pPr marL="825500" lvl="1">
              <a:buFont typeface="Wingdings" pitchFamily="2" charset="2"/>
              <a:buChar char="ü"/>
            </a:pPr>
            <a:r>
              <a:rPr lang="fr-FR" sz="2000" b="1" dirty="0">
                <a:latin typeface="Courier New" pitchFamily="49" charset="0"/>
              </a:rPr>
              <a:t>MIN</a:t>
            </a:r>
            <a:r>
              <a:rPr lang="fr-FR" sz="2000" dirty="0">
                <a:latin typeface="Courier New" pitchFamily="49" charset="0"/>
              </a:rPr>
              <a:t>(n)</a:t>
            </a:r>
            <a:r>
              <a:rPr lang="fr-FR" sz="2000" dirty="0"/>
              <a:t> : valeur minimum de </a:t>
            </a:r>
            <a:r>
              <a:rPr lang="fr-FR" sz="2000" dirty="0">
                <a:latin typeface="Courier New" pitchFamily="49" charset="0"/>
              </a:rPr>
              <a:t>n</a:t>
            </a:r>
            <a:r>
              <a:rPr lang="fr-FR" sz="2000" b="1" dirty="0">
                <a:latin typeface="Courier New" pitchFamily="49" charset="0"/>
              </a:rPr>
              <a:t> </a:t>
            </a:r>
          </a:p>
          <a:p>
            <a:pPr marL="825500" lvl="1">
              <a:buFont typeface="Wingdings" pitchFamily="2" charset="2"/>
              <a:buChar char="ü"/>
            </a:pPr>
            <a:r>
              <a:rPr lang="fr-FR" sz="2000" b="1" dirty="0">
                <a:latin typeface="Courier New" pitchFamily="49" charset="0"/>
              </a:rPr>
              <a:t>SUM</a:t>
            </a:r>
            <a:r>
              <a:rPr lang="fr-FR" sz="2000" dirty="0">
                <a:latin typeface="Courier New" pitchFamily="49" charset="0"/>
              </a:rPr>
              <a:t>(n)</a:t>
            </a:r>
            <a:r>
              <a:rPr lang="fr-FR" sz="2000" dirty="0"/>
              <a:t> : somme des valeurs de </a:t>
            </a:r>
            <a:r>
              <a:rPr lang="fr-FR" sz="2000" dirty="0">
                <a:latin typeface="Courier New" pitchFamily="49" charset="0"/>
              </a:rPr>
              <a:t>n </a:t>
            </a:r>
            <a:r>
              <a:rPr lang="fr-FR" sz="2000" dirty="0"/>
              <a:t>(ignore les valeurs NULL)</a:t>
            </a:r>
          </a:p>
          <a:p>
            <a:pPr marL="825500" lvl="1">
              <a:buFont typeface="Wingdings" pitchFamily="2" charset="2"/>
              <a:buChar char="ü"/>
            </a:pPr>
            <a:r>
              <a:rPr lang="fr-FR" sz="2000" b="1" dirty="0">
                <a:latin typeface="Courier New" pitchFamily="49" charset="0"/>
              </a:rPr>
              <a:t>AVG</a:t>
            </a:r>
            <a:r>
              <a:rPr lang="fr-FR" sz="2000" dirty="0">
                <a:latin typeface="Courier New" pitchFamily="49" charset="0"/>
              </a:rPr>
              <a:t>(n)</a:t>
            </a:r>
            <a:r>
              <a:rPr lang="fr-FR" sz="2000" dirty="0"/>
              <a:t> : valeur moyenne de </a:t>
            </a:r>
            <a:r>
              <a:rPr lang="fr-FR" sz="2000" dirty="0">
                <a:latin typeface="Courier New" pitchFamily="49" charset="0"/>
              </a:rPr>
              <a:t>n</a:t>
            </a:r>
            <a:r>
              <a:rPr lang="fr-FR" sz="2000" dirty="0"/>
              <a:t> (ignore les valeurs NULL) </a:t>
            </a:r>
            <a:endParaRPr lang="fr-FR" sz="3200" dirty="0"/>
          </a:p>
          <a:p>
            <a:pPr marL="768350" lvl="1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b="1" dirty="0">
                <a:latin typeface="Courier New" pitchFamily="49" charset="0"/>
              </a:rPr>
              <a:t>	n</a:t>
            </a:r>
            <a:r>
              <a:rPr lang="fr-FR" sz="2000" dirty="0"/>
              <a:t> : expression numérique ,   </a:t>
            </a:r>
            <a:r>
              <a:rPr lang="fr-FR" sz="2000" b="1" dirty="0" err="1">
                <a:latin typeface="Courier New" pitchFamily="49" charset="0"/>
              </a:rPr>
              <a:t>expr</a:t>
            </a:r>
            <a:r>
              <a:rPr lang="fr-FR" sz="2000" dirty="0"/>
              <a:t> : expression quelconque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7492" y="1617785"/>
            <a:ext cx="7297616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263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521103" y="6356350"/>
            <a:ext cx="2743200" cy="365125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6C4D0C1-C91B-447E-8376-EBE974AC6C36}" type="slidenum">
              <a:rPr lang="fr-FR"/>
              <a:pPr eaLnBrk="1" hangingPunct="1"/>
              <a:t>173</a:t>
            </a:fld>
            <a:endParaRPr lang="fr-FR"/>
          </a:p>
        </p:txBody>
      </p:sp>
      <p:sp>
        <p:nvSpPr>
          <p:cNvPr id="34819" name="Rectangle 2"/>
          <p:cNvSpPr>
            <a:spLocks noChangeArrowheads="1"/>
          </p:cNvSpPr>
          <p:nvPr/>
        </p:nvSpPr>
        <p:spPr bwMode="auto">
          <a:xfrm>
            <a:off x="891703" y="3854450"/>
            <a:ext cx="6248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title"/>
          </p:nvPr>
        </p:nvSpPr>
        <p:spPr>
          <a:xfrm>
            <a:off x="596435" y="222483"/>
            <a:ext cx="5610934" cy="9144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Exemples d’agrégations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739303" y="1720850"/>
            <a:ext cx="6629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sz="2200" i="1" dirty="0">
                <a:latin typeface="Garamond" pitchFamily="18" charset="0"/>
              </a:rPr>
              <a:t>Nombre total d’articles et prix unitaire moyen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815503" y="3397250"/>
            <a:ext cx="6629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sz="2200" i="1" dirty="0">
                <a:latin typeface="Garamond" pitchFamily="18" charset="0"/>
              </a:rPr>
              <a:t>Nombre de </a:t>
            </a:r>
            <a:r>
              <a:rPr lang="fr-FR" sz="2200" i="1" dirty="0" err="1">
                <a:latin typeface="Garamond" pitchFamily="18" charset="0"/>
              </a:rPr>
              <a:t>prixUnitaires</a:t>
            </a:r>
            <a:r>
              <a:rPr lang="fr-FR" sz="2200" i="1" dirty="0">
                <a:latin typeface="Garamond" pitchFamily="18" charset="0"/>
              </a:rPr>
              <a:t> non </a:t>
            </a:r>
            <a:r>
              <a:rPr lang="fr-FR" sz="2200" i="1" dirty="0" err="1">
                <a:latin typeface="Garamond" pitchFamily="18" charset="0"/>
              </a:rPr>
              <a:t>null</a:t>
            </a:r>
            <a:endParaRPr lang="fr-FR" sz="2200" i="1" dirty="0">
              <a:latin typeface="Garamond" pitchFamily="18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891703" y="2178050"/>
            <a:ext cx="48768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596435" y="2254250"/>
            <a:ext cx="5410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SELECT </a:t>
            </a:r>
            <a:r>
              <a:rPr lang="fr-FR" b="1" dirty="0">
                <a:latin typeface="Courier New" pitchFamily="49" charset="0"/>
              </a:rPr>
              <a:t>COUNT</a:t>
            </a:r>
            <a:r>
              <a:rPr lang="fr-FR" dirty="0">
                <a:latin typeface="Courier New" pitchFamily="49" charset="0"/>
              </a:rPr>
              <a:t>(*) AS nbArticles,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b="1" dirty="0">
                <a:latin typeface="Courier New" pitchFamily="49" charset="0"/>
              </a:rPr>
              <a:t>	AVG</a:t>
            </a:r>
            <a:r>
              <a:rPr lang="fr-FR" dirty="0">
                <a:latin typeface="Courier New" pitchFamily="49" charset="0"/>
              </a:rPr>
              <a:t> (prixUnitaire) AS prixMoyen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FROM	Article</a:t>
            </a:r>
          </a:p>
        </p:txBody>
      </p:sp>
      <p:graphicFrame>
        <p:nvGraphicFramePr>
          <p:cNvPr id="368649" name="Group 9"/>
          <p:cNvGraphicFramePr>
            <a:graphicFrameLocks noGrp="1"/>
          </p:cNvGraphicFramePr>
          <p:nvPr/>
        </p:nvGraphicFramePr>
        <p:xfrm>
          <a:off x="7073459" y="2401422"/>
          <a:ext cx="2362200" cy="670388"/>
        </p:xfrm>
        <a:graphic>
          <a:graphicData uri="http://schemas.openxmlformats.org/drawingml/2006/table">
            <a:tbl>
              <a:tblPr/>
              <a:tblGrid>
                <a:gridCol w="11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nbArticles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prixMoyen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9.50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36" name="Rectangle 20"/>
          <p:cNvSpPr>
            <a:spLocks noChangeArrowheads="1"/>
          </p:cNvSpPr>
          <p:nvPr/>
        </p:nvSpPr>
        <p:spPr bwMode="auto">
          <a:xfrm>
            <a:off x="815503" y="5638800"/>
            <a:ext cx="63246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577347" y="3930650"/>
            <a:ext cx="640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SELECT </a:t>
            </a:r>
            <a:r>
              <a:rPr lang="fr-FR" b="1" dirty="0">
                <a:latin typeface="Courier New" pitchFamily="49" charset="0"/>
              </a:rPr>
              <a:t>COUNT</a:t>
            </a:r>
            <a:r>
              <a:rPr lang="fr-FR" dirty="0">
                <a:latin typeface="Courier New" pitchFamily="49" charset="0"/>
              </a:rPr>
              <a:t>(prixUnitaire) AS nbPrixNonNull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FROM	Article</a:t>
            </a:r>
          </a:p>
        </p:txBody>
      </p:sp>
      <p:graphicFrame>
        <p:nvGraphicFramePr>
          <p:cNvPr id="368662" name="Group 22"/>
          <p:cNvGraphicFramePr>
            <a:graphicFrameLocks noGrp="1"/>
          </p:cNvGraphicFramePr>
          <p:nvPr/>
        </p:nvGraphicFramePr>
        <p:xfrm>
          <a:off x="7368703" y="3916364"/>
          <a:ext cx="1562100" cy="700197"/>
        </p:xfrm>
        <a:graphic>
          <a:graphicData uri="http://schemas.openxmlformats.org/drawingml/2006/table">
            <a:tbl>
              <a:tblPr/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9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nbPrixNonNull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marT="45699" marB="4569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46" name="Text Box 30"/>
          <p:cNvSpPr txBox="1">
            <a:spLocks noChangeArrowheads="1"/>
          </p:cNvSpPr>
          <p:nvPr/>
        </p:nvSpPr>
        <p:spPr bwMode="auto">
          <a:xfrm>
            <a:off x="815503" y="4737100"/>
            <a:ext cx="66294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fr-FR" sz="2200" i="1">
                <a:latin typeface="Garamond" pitchFamily="18" charset="0"/>
              </a:rPr>
              <a:t>Nombre de prixUnitaires non null différents</a:t>
            </a:r>
          </a:p>
        </p:txBody>
      </p:sp>
      <p:sp>
        <p:nvSpPr>
          <p:cNvPr id="34847" name="Text Box 31"/>
          <p:cNvSpPr txBox="1">
            <a:spLocks noChangeArrowheads="1"/>
          </p:cNvSpPr>
          <p:nvPr/>
        </p:nvSpPr>
        <p:spPr bwMode="auto">
          <a:xfrm>
            <a:off x="505909" y="5226050"/>
            <a:ext cx="640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SELECT </a:t>
            </a:r>
            <a:r>
              <a:rPr lang="fr-FR" b="1" dirty="0">
                <a:latin typeface="Courier New" pitchFamily="49" charset="0"/>
              </a:rPr>
              <a:t>COUNT</a:t>
            </a:r>
            <a:r>
              <a:rPr lang="fr-FR" dirty="0">
                <a:latin typeface="Courier New" pitchFamily="49" charset="0"/>
              </a:rPr>
              <a:t>(</a:t>
            </a:r>
            <a:r>
              <a:rPr lang="fr-FR" b="1" dirty="0">
                <a:latin typeface="Courier New" pitchFamily="49" charset="0"/>
              </a:rPr>
              <a:t>distinct</a:t>
            </a:r>
            <a:r>
              <a:rPr lang="fr-FR" dirty="0">
                <a:latin typeface="Courier New" pitchFamily="49" charset="0"/>
              </a:rPr>
              <a:t> prixUnitaire) AS nbPrix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dirty="0">
                <a:latin typeface="Courier New" pitchFamily="49" charset="0"/>
              </a:rPr>
              <a:t>FROM	Article</a:t>
            </a:r>
          </a:p>
        </p:txBody>
      </p:sp>
      <p:graphicFrame>
        <p:nvGraphicFramePr>
          <p:cNvPr id="368672" name="Group 32"/>
          <p:cNvGraphicFramePr>
            <a:graphicFrameLocks noGrp="1"/>
          </p:cNvGraphicFramePr>
          <p:nvPr/>
        </p:nvGraphicFramePr>
        <p:xfrm>
          <a:off x="7568755" y="5330380"/>
          <a:ext cx="1295400" cy="670388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nbPrix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8</a:t>
                      </a:r>
                    </a:p>
                  </a:txBody>
                  <a:tcPr marT="45677" marB="456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Flèche droite 16"/>
          <p:cNvSpPr/>
          <p:nvPr/>
        </p:nvSpPr>
        <p:spPr bwMode="auto">
          <a:xfrm>
            <a:off x="6363825" y="2643182"/>
            <a:ext cx="571504" cy="21431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  <p:sp>
        <p:nvSpPr>
          <p:cNvPr id="18" name="Flèche droite 17"/>
          <p:cNvSpPr/>
          <p:nvPr/>
        </p:nvSpPr>
        <p:spPr bwMode="auto">
          <a:xfrm>
            <a:off x="6506701" y="5572140"/>
            <a:ext cx="571504" cy="21431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  <p:sp>
        <p:nvSpPr>
          <p:cNvPr id="19" name="Flèche droite 18"/>
          <p:cNvSpPr/>
          <p:nvPr/>
        </p:nvSpPr>
        <p:spPr bwMode="auto">
          <a:xfrm>
            <a:off x="6435263" y="4286256"/>
            <a:ext cx="571504" cy="21431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677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346004" y="6356350"/>
            <a:ext cx="2743200" cy="365125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BED272B7-4829-4820-91FC-D227DBD8B7CF}" type="slidenum">
              <a:rPr lang="fr-FR"/>
              <a:pPr eaLnBrk="1" hangingPunct="1"/>
              <a:t>174</a:t>
            </a:fld>
            <a:endParaRPr lang="fr-FR"/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1326204" y="4495800"/>
            <a:ext cx="67818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1250004" y="2133600"/>
            <a:ext cx="5638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845" name="Rectangle 4"/>
          <p:cNvSpPr>
            <a:spLocks noGrp="1" noChangeArrowheads="1"/>
          </p:cNvSpPr>
          <p:nvPr>
            <p:ph type="title"/>
          </p:nvPr>
        </p:nvSpPr>
        <p:spPr>
          <a:xfrm>
            <a:off x="564203" y="228600"/>
            <a:ext cx="8667719" cy="83820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fr-FR" sz="3200" dirty="0"/>
              <a:t>Fonctions d’agrégation : Contraintes d’utilisation</a:t>
            </a:r>
          </a:p>
        </p:txBody>
      </p:sp>
      <p:sp>
        <p:nvSpPr>
          <p:cNvPr id="3584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64204" y="1371600"/>
            <a:ext cx="10795458" cy="4953000"/>
          </a:xfrm>
        </p:spPr>
        <p:txBody>
          <a:bodyPr/>
          <a:lstStyle/>
          <a:p>
            <a:pPr eaLnBrk="1" hangingPunct="1"/>
            <a:r>
              <a:rPr lang="fr-FR" sz="2000" dirty="0"/>
              <a:t>Une fonction d’agrégation doit être utilisée dans une requête SELECT </a:t>
            </a:r>
            <a:r>
              <a:rPr lang="fr-FR" sz="2000" u="sng" dirty="0"/>
              <a:t>sans</a:t>
            </a:r>
            <a:r>
              <a:rPr lang="fr-FR" sz="2000" dirty="0"/>
              <a:t> résultats individuels</a:t>
            </a:r>
          </a:p>
          <a:p>
            <a:pPr lvl="1" eaLnBrk="1" hangingPunct="1">
              <a:lnSpc>
                <a:spcPct val="60000"/>
              </a:lnSpc>
              <a:buFont typeface="Symbol" pitchFamily="18" charset="2"/>
              <a:buNone/>
            </a:pPr>
            <a:endParaRPr lang="fr-FR" sz="1800" dirty="0"/>
          </a:p>
          <a:p>
            <a:pPr lvl="1" eaLnBrk="1" hangingPunct="1">
              <a:lnSpc>
                <a:spcPct val="60000"/>
              </a:lnSpc>
              <a:buFontTx/>
              <a:buNone/>
            </a:pPr>
            <a:r>
              <a:rPr lang="fr-FR" sz="1400" dirty="0"/>
              <a:t>	</a:t>
            </a:r>
            <a:r>
              <a:rPr lang="fr-FR" sz="2000" dirty="0">
                <a:latin typeface="Courier New" pitchFamily="49" charset="0"/>
              </a:rPr>
              <a:t>SELECT  noProduit, max(prixUnitaire)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sz="2000" dirty="0">
                <a:latin typeface="Courier New" pitchFamily="49" charset="0"/>
              </a:rPr>
              <a:t>	FROM	 Produit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fr-FR" sz="1800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fr-FR" sz="1800" dirty="0"/>
              <a:t>Requête </a:t>
            </a:r>
            <a:r>
              <a:rPr lang="fr-FR" sz="1800" b="1" dirty="0"/>
              <a:t>invalide</a:t>
            </a:r>
            <a:r>
              <a:rPr lang="fr-FR" sz="1800" dirty="0"/>
              <a:t> puisque plusieurs noProduit et un seul maximum.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fr-FR" sz="1800" dirty="0"/>
          </a:p>
          <a:p>
            <a:pPr eaLnBrk="1" hangingPunct="1"/>
            <a:r>
              <a:rPr lang="fr-FR" sz="2000" dirty="0"/>
              <a:t>Une fonction d’agrégation peut être utilisée dans une sous-requête </a:t>
            </a:r>
          </a:p>
          <a:p>
            <a:pPr lvl="2" eaLnBrk="1" hangingPunct="1">
              <a:buFont typeface="Symbol" pitchFamily="18" charset="2"/>
              <a:buChar char="Þ"/>
            </a:pPr>
            <a:r>
              <a:rPr lang="fr-FR" sz="1600" dirty="0"/>
              <a:t> </a:t>
            </a:r>
            <a:r>
              <a:rPr lang="fr-FR" dirty="0"/>
              <a:t>sélection de résultats individuels dans la requête englobante</a:t>
            </a:r>
          </a:p>
          <a:p>
            <a:pPr lvl="1" eaLnBrk="1" hangingPunct="1">
              <a:buFontTx/>
              <a:buNone/>
            </a:pPr>
            <a:r>
              <a:rPr lang="fr-FR" sz="1400" dirty="0"/>
              <a:t>	</a:t>
            </a:r>
          </a:p>
          <a:p>
            <a:pPr lvl="1" eaLnBrk="1" hangingPunct="1">
              <a:buFontTx/>
              <a:buNone/>
            </a:pPr>
            <a:r>
              <a:rPr lang="fr-FR" sz="1200" dirty="0"/>
              <a:t>	</a:t>
            </a:r>
            <a:r>
              <a:rPr lang="fr-FR" sz="1800" dirty="0">
                <a:latin typeface="Courier New" pitchFamily="49" charset="0"/>
              </a:rPr>
              <a:t>SELECT    noProduit, libellé</a:t>
            </a:r>
          </a:p>
          <a:p>
            <a:pPr lvl="1" eaLnBrk="1" hangingPunct="1">
              <a:buFontTx/>
              <a:buNone/>
            </a:pPr>
            <a:r>
              <a:rPr lang="fr-FR" sz="1800" dirty="0">
                <a:latin typeface="Courier New" pitchFamily="49" charset="0"/>
              </a:rPr>
              <a:t>	FROM      Produit</a:t>
            </a:r>
          </a:p>
          <a:p>
            <a:pPr lvl="1" eaLnBrk="1" hangingPunct="1">
              <a:buFontTx/>
              <a:buNone/>
            </a:pPr>
            <a:r>
              <a:rPr lang="fr-FR" sz="1800" dirty="0">
                <a:latin typeface="Courier New" pitchFamily="49" charset="0"/>
              </a:rPr>
              <a:t>	WHERE     prixUnitaire = </a:t>
            </a:r>
          </a:p>
          <a:p>
            <a:pPr lvl="1" eaLnBrk="1" hangingPunct="1">
              <a:buFontTx/>
              <a:buNone/>
            </a:pPr>
            <a:r>
              <a:rPr lang="fr-FR" sz="1800" dirty="0">
                <a:latin typeface="Courier New" pitchFamily="49" charset="0"/>
              </a:rPr>
              <a:t>				</a:t>
            </a:r>
            <a:r>
              <a:rPr lang="fr-FR" sz="1800" b="1" dirty="0">
                <a:latin typeface="Courier New" pitchFamily="49" charset="0"/>
              </a:rPr>
              <a:t>(SELECT	max (prixUnitaire)</a:t>
            </a:r>
          </a:p>
          <a:p>
            <a:pPr lvl="1" eaLnBrk="1" hangingPunct="1">
              <a:buFontTx/>
              <a:buNone/>
            </a:pPr>
            <a:r>
              <a:rPr lang="fr-FR" sz="1800" b="1" dirty="0">
                <a:latin typeface="Courier New" pitchFamily="49" charset="0"/>
              </a:rPr>
              <a:t>				 FROM     	Produit)</a:t>
            </a:r>
          </a:p>
        </p:txBody>
      </p:sp>
      <p:sp>
        <p:nvSpPr>
          <p:cNvPr id="35847" name="AutoShape 6"/>
          <p:cNvSpPr>
            <a:spLocks/>
          </p:cNvSpPr>
          <p:nvPr/>
        </p:nvSpPr>
        <p:spPr bwMode="auto">
          <a:xfrm>
            <a:off x="6882454" y="2057400"/>
            <a:ext cx="457200" cy="685800"/>
          </a:xfrm>
          <a:prstGeom prst="rightBrace">
            <a:avLst>
              <a:gd name="adj1" fmla="val 12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7644454" y="2133600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sz="2400">
                <a:solidFill>
                  <a:srgbClr val="FF3300"/>
                </a:solidFill>
              </a:rPr>
              <a:t>Faux !!</a:t>
            </a:r>
          </a:p>
        </p:txBody>
      </p:sp>
    </p:spTree>
    <p:extLst>
      <p:ext uri="{BB962C8B-B14F-4D97-AF65-F5344CB8AC3E}">
        <p14:creationId xmlns:p14="http://schemas.microsoft.com/office/powerpoint/2010/main" val="32382431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C889EE8-8521-462B-9CFE-9FFBCEA3C0B2}" type="slidenum">
              <a:rPr lang="fr-FR"/>
              <a:pPr eaLnBrk="1" hangingPunct="1"/>
              <a:t>175</a:t>
            </a:fld>
            <a:endParaRPr lang="fr-FR"/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2667000" y="1905000"/>
            <a:ext cx="67056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title"/>
          </p:nvPr>
        </p:nvSpPr>
        <p:spPr>
          <a:xfrm>
            <a:off x="509955" y="157163"/>
            <a:ext cx="7772400" cy="6858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Partition de relations (GROUP BY)</a:t>
            </a:r>
          </a:p>
        </p:txBody>
      </p:sp>
      <p:sp>
        <p:nvSpPr>
          <p:cNvPr id="3686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9955" y="1196975"/>
            <a:ext cx="10585937" cy="4953000"/>
          </a:xfrm>
        </p:spPr>
        <p:txBody>
          <a:bodyPr/>
          <a:lstStyle/>
          <a:p>
            <a:pPr marL="673100" indent="-673100" defTabSz="482600">
              <a:buNone/>
            </a:pPr>
            <a:r>
              <a:rPr lang="fr-FR" sz="2400" dirty="0"/>
              <a:t>ex. </a:t>
            </a:r>
            <a:r>
              <a:rPr lang="fr-FR" sz="2400" i="1" dirty="0"/>
              <a:t>Nombre de produits commandés </a:t>
            </a:r>
            <a:r>
              <a:rPr lang="fr-FR" sz="2400" b="1" i="1" dirty="0"/>
              <a:t>par client</a:t>
            </a:r>
          </a:p>
          <a:p>
            <a:pPr marL="673100" indent="-673100" defTabSz="482600">
              <a:buNone/>
            </a:pPr>
            <a:r>
              <a:rPr lang="fr-FR" sz="2400" dirty="0"/>
              <a:t>	</a:t>
            </a:r>
            <a:r>
              <a:rPr lang="fr-FR" sz="2000" dirty="0">
                <a:latin typeface="Courier New" pitchFamily="49" charset="0"/>
              </a:rPr>
              <a:t>SELECT 	noClient, COUNT(*) AS totalProduits </a:t>
            </a:r>
          </a:p>
          <a:p>
            <a:pPr marL="673100" indent="-673100" defTabSz="482600">
              <a:buNone/>
            </a:pPr>
            <a:r>
              <a:rPr lang="fr-FR" sz="2000" dirty="0">
                <a:latin typeface="Courier New" pitchFamily="49" charset="0"/>
              </a:rPr>
              <a:t>	FROM 		Commande</a:t>
            </a:r>
          </a:p>
          <a:p>
            <a:pPr marL="673100" indent="-673100" defTabSz="482600">
              <a:buNone/>
            </a:pPr>
            <a:r>
              <a:rPr lang="fr-FR" sz="2000" dirty="0">
                <a:latin typeface="Courier New" pitchFamily="49" charset="0"/>
              </a:rPr>
              <a:t>	</a:t>
            </a:r>
            <a:r>
              <a:rPr lang="fr-FR" sz="2000" b="1" dirty="0">
                <a:latin typeface="Courier New" pitchFamily="49" charset="0"/>
              </a:rPr>
              <a:t>GROUP BY</a:t>
            </a:r>
            <a:r>
              <a:rPr lang="fr-FR" sz="2000" dirty="0">
                <a:latin typeface="Courier New" pitchFamily="49" charset="0"/>
              </a:rPr>
              <a:t> noClient</a:t>
            </a:r>
          </a:p>
          <a:p>
            <a:pPr marL="673100" indent="-673100" defTabSz="482600">
              <a:buNone/>
            </a:pPr>
            <a:endParaRPr lang="fr-FR" sz="2400" dirty="0"/>
          </a:p>
          <a:p>
            <a:pPr marL="673100" indent="-673100" defTabSz="482600">
              <a:buNone/>
            </a:pPr>
            <a:r>
              <a:rPr lang="fr-FR" sz="2400" dirty="0"/>
              <a:t>1) Les commandes sont groupées par numéro de client</a:t>
            </a:r>
          </a:p>
          <a:p>
            <a:pPr marL="673100" indent="-673100" defTabSz="482600">
              <a:buNone/>
            </a:pPr>
            <a:r>
              <a:rPr lang="fr-FR" sz="2400" dirty="0"/>
              <a:t>2) pour chaque groupe, afficher le numéro du client concerné par le groupe et le nombre de commandes.</a:t>
            </a:r>
          </a:p>
          <a:p>
            <a:pPr marL="673100" indent="-673100" defTabSz="482600">
              <a:buNone/>
            </a:pPr>
            <a:endParaRPr lang="fr-FR" sz="2400" dirty="0"/>
          </a:p>
          <a:p>
            <a:pPr marL="673100" indent="-673100" defTabSz="482600">
              <a:buNone/>
            </a:pPr>
            <a:r>
              <a:rPr lang="fr-FR" sz="2400" i="1" dirty="0"/>
              <a:t>N.B.</a:t>
            </a:r>
            <a:r>
              <a:rPr lang="fr-FR" sz="2400" dirty="0"/>
              <a:t> : chaque expression du SELECT doit avoir une valeur </a:t>
            </a:r>
            <a:r>
              <a:rPr lang="fr-FR" sz="2400" b="1" dirty="0"/>
              <a:t>unique</a:t>
            </a:r>
            <a:r>
              <a:rPr lang="fr-FR" sz="2400" dirty="0"/>
              <a:t> par </a:t>
            </a:r>
            <a:r>
              <a:rPr lang="fr-FR" sz="2400" b="1" dirty="0"/>
              <a:t>groupe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05699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FEB87DF0-C119-4735-AF1F-D7300BDBA153}" type="slidenum">
              <a:rPr lang="fr-FR"/>
              <a:pPr eaLnBrk="1" hangingPunct="1"/>
              <a:t>176</a:t>
            </a:fld>
            <a:endParaRPr lang="fr-FR"/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2667000" y="1905000"/>
            <a:ext cx="68580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>
          <a:xfrm>
            <a:off x="586150" y="304800"/>
            <a:ext cx="7772400" cy="6858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Partition de relations (GROUP BY)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9950" y="1295400"/>
            <a:ext cx="7773988" cy="1612900"/>
          </a:xfrm>
        </p:spPr>
        <p:txBody>
          <a:bodyPr>
            <a:normAutofit lnSpcReduction="10000"/>
          </a:bodyPr>
          <a:lstStyle/>
          <a:p>
            <a:pPr marL="673100" indent="-673100" defTabSz="482600">
              <a:buNone/>
            </a:pPr>
            <a:r>
              <a:rPr lang="fr-FR" sz="2400" dirty="0"/>
              <a:t>ex. </a:t>
            </a:r>
            <a:r>
              <a:rPr lang="fr-FR" sz="2400" i="1" dirty="0"/>
              <a:t>Nombre de produits commandés par client</a:t>
            </a:r>
          </a:p>
          <a:p>
            <a:pPr marL="673100" indent="-673100" defTabSz="482600">
              <a:buNone/>
            </a:pPr>
            <a:r>
              <a:rPr lang="fr-FR" sz="2400" dirty="0"/>
              <a:t>	</a:t>
            </a:r>
            <a:r>
              <a:rPr lang="fr-FR" sz="2000" dirty="0">
                <a:latin typeface="Courier New" pitchFamily="49" charset="0"/>
              </a:rPr>
              <a:t>SELECT 	noClient, COUNT(*) AS totalProduits</a:t>
            </a:r>
          </a:p>
          <a:p>
            <a:pPr marL="673100" indent="-673100" defTabSz="482600">
              <a:buNone/>
            </a:pPr>
            <a:r>
              <a:rPr lang="fr-FR" sz="2000" dirty="0">
                <a:latin typeface="Courier New" pitchFamily="49" charset="0"/>
              </a:rPr>
              <a:t>	FROM 		Commande</a:t>
            </a:r>
          </a:p>
          <a:p>
            <a:pPr marL="673100" indent="-673100" defTabSz="482600">
              <a:buNone/>
            </a:pPr>
            <a:r>
              <a:rPr lang="fr-FR" sz="2000" dirty="0">
                <a:latin typeface="Courier New" pitchFamily="49" charset="0"/>
              </a:rPr>
              <a:t>	</a:t>
            </a:r>
            <a:r>
              <a:rPr lang="fr-FR" sz="2000" b="1" dirty="0">
                <a:latin typeface="Courier New" pitchFamily="49" charset="0"/>
              </a:rPr>
              <a:t>GROUP BY</a:t>
            </a:r>
            <a:r>
              <a:rPr lang="fr-FR" sz="2000" dirty="0">
                <a:latin typeface="Courier New" pitchFamily="49" charset="0"/>
              </a:rPr>
              <a:t> noClient</a:t>
            </a:r>
          </a:p>
          <a:p>
            <a:pPr marL="673100" indent="-673100" defTabSz="482600">
              <a:buNone/>
            </a:pPr>
            <a:endParaRPr lang="fr-FR" sz="2400" b="1" dirty="0"/>
          </a:p>
        </p:txBody>
      </p:sp>
      <p:graphicFrame>
        <p:nvGraphicFramePr>
          <p:cNvPr id="372741" name="Group 5"/>
          <p:cNvGraphicFramePr>
            <a:graphicFrameLocks noGrp="1"/>
          </p:cNvGraphicFramePr>
          <p:nvPr/>
        </p:nvGraphicFramePr>
        <p:xfrm>
          <a:off x="1905000" y="3733800"/>
          <a:ext cx="4114800" cy="2392558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noProduit</a:t>
                      </a:r>
                      <a:endParaRPr kumimoji="0" lang="fr-F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dateCde</a:t>
                      </a:r>
                      <a:endParaRPr kumimoji="0" lang="fr-F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noClient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5/1/2003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5/1/2003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14/5/2003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28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15/8/2003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68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15/8/2003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59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20/9/2003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72775" name="Group 39"/>
          <p:cNvGraphicFramePr>
            <a:graphicFrameLocks noGrp="1"/>
          </p:cNvGraphicFramePr>
          <p:nvPr/>
        </p:nvGraphicFramePr>
        <p:xfrm>
          <a:off x="6856414" y="4252914"/>
          <a:ext cx="2439987" cy="1568501"/>
        </p:xfrm>
        <a:graphic>
          <a:graphicData uri="http://schemas.openxmlformats.org/drawingml/2006/table">
            <a:tbl>
              <a:tblPr/>
              <a:tblGrid>
                <a:gridCol w="976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noClient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totalProduits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945" name="Line 56"/>
          <p:cNvSpPr>
            <a:spLocks noChangeShapeType="1"/>
          </p:cNvSpPr>
          <p:nvPr/>
        </p:nvSpPr>
        <p:spPr bwMode="auto">
          <a:xfrm>
            <a:off x="6248400" y="44958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7946" name="Line 57"/>
          <p:cNvSpPr>
            <a:spLocks noChangeShapeType="1"/>
          </p:cNvSpPr>
          <p:nvPr/>
        </p:nvSpPr>
        <p:spPr bwMode="auto">
          <a:xfrm flipV="1">
            <a:off x="6248400" y="5181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7947" name="Line 58"/>
          <p:cNvSpPr>
            <a:spLocks noChangeShapeType="1"/>
          </p:cNvSpPr>
          <p:nvPr/>
        </p:nvSpPr>
        <p:spPr bwMode="auto">
          <a:xfrm flipV="1">
            <a:off x="6248400" y="54864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7948" name="AutoShape 59"/>
          <p:cNvSpPr>
            <a:spLocks/>
          </p:cNvSpPr>
          <p:nvPr/>
        </p:nvSpPr>
        <p:spPr bwMode="auto">
          <a:xfrm>
            <a:off x="6096000" y="4191000"/>
            <a:ext cx="76200" cy="609600"/>
          </a:xfrm>
          <a:prstGeom prst="rightBrace">
            <a:avLst>
              <a:gd name="adj1" fmla="val 666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7949" name="AutoShape 60"/>
          <p:cNvSpPr>
            <a:spLocks/>
          </p:cNvSpPr>
          <p:nvPr/>
        </p:nvSpPr>
        <p:spPr bwMode="auto">
          <a:xfrm>
            <a:off x="6096000" y="4876800"/>
            <a:ext cx="76200" cy="838200"/>
          </a:xfrm>
          <a:prstGeom prst="rightBrace">
            <a:avLst>
              <a:gd name="adj1" fmla="val 916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7950" name="AutoShape 61"/>
          <p:cNvSpPr>
            <a:spLocks/>
          </p:cNvSpPr>
          <p:nvPr/>
        </p:nvSpPr>
        <p:spPr bwMode="auto">
          <a:xfrm>
            <a:off x="6096000" y="5791200"/>
            <a:ext cx="76200" cy="304800"/>
          </a:xfrm>
          <a:prstGeom prst="rightBrace">
            <a:avLst>
              <a:gd name="adj1" fmla="val 33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5239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DACA0D36-AC64-41D2-9D4D-0D7642E18757}" type="slidenum">
              <a:rPr lang="fr-FR"/>
              <a:pPr eaLnBrk="1" hangingPunct="1"/>
              <a:t>177</a:t>
            </a:fld>
            <a:endParaRPr lang="fr-FR"/>
          </a:p>
        </p:txBody>
      </p:sp>
      <p:sp>
        <p:nvSpPr>
          <p:cNvPr id="38915" name="Rectangle 2"/>
          <p:cNvSpPr>
            <a:spLocks noChangeArrowheads="1"/>
          </p:cNvSpPr>
          <p:nvPr/>
        </p:nvSpPr>
        <p:spPr bwMode="auto">
          <a:xfrm>
            <a:off x="2743200" y="1905000"/>
            <a:ext cx="5334000" cy="152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7876" y="1283677"/>
            <a:ext cx="10427677" cy="4876800"/>
          </a:xfrm>
        </p:spPr>
        <p:txBody>
          <a:bodyPr>
            <a:normAutofit/>
          </a:bodyPr>
          <a:lstStyle/>
          <a:p>
            <a:pPr marL="292100" indent="-292100" defTabSz="482600">
              <a:buNone/>
            </a:pPr>
            <a:r>
              <a:rPr lang="fr-FR" sz="2000" dirty="0"/>
              <a:t>ex. </a:t>
            </a:r>
            <a:r>
              <a:rPr lang="fr-FR" sz="2000" i="1" dirty="0"/>
              <a:t>Quantité totale de produits commandés par client en dehors du produit F565</a:t>
            </a:r>
          </a:p>
          <a:p>
            <a:pPr marL="292100" indent="-292100" defTabSz="482600">
              <a:buNone/>
            </a:pPr>
            <a:r>
              <a:rPr lang="fr-FR" sz="2000" dirty="0"/>
              <a:t>		</a:t>
            </a:r>
            <a:r>
              <a:rPr lang="fr-FR" sz="2000" dirty="0">
                <a:latin typeface="Courier New" pitchFamily="49" charset="0"/>
              </a:rPr>
              <a:t>SELECT 	noClient, SUM(quantité)</a:t>
            </a: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		FROM 		Commande</a:t>
            </a: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		WHERE 		noProduit &lt;&gt; ‘F565’</a:t>
            </a: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		GROUP BY 	noClient</a:t>
            </a:r>
          </a:p>
          <a:p>
            <a:pPr marL="292100" indent="-292100" defTabSz="482600">
              <a:buNone/>
            </a:pPr>
            <a:endParaRPr lang="fr-FR" sz="20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2000" dirty="0"/>
              <a:t>1) Les tuples de Commande ne vérifiant pas la condition sont exclus</a:t>
            </a:r>
          </a:p>
          <a:p>
            <a:pPr marL="292100" indent="-292100" defTabSz="482600">
              <a:buNone/>
            </a:pPr>
            <a:r>
              <a:rPr lang="fr-FR" sz="2000" dirty="0"/>
              <a:t>2) Les commandes restantes sont groupées par numéro de client</a:t>
            </a:r>
          </a:p>
          <a:p>
            <a:pPr marL="292100" indent="-292100" defTabSz="482600">
              <a:buNone/>
            </a:pPr>
            <a:r>
              <a:rPr lang="fr-FR" sz="2000" dirty="0"/>
              <a:t>3) pour chaque groupe, afficher le numéro du client concerné par le groupe et la somme des quantités.</a:t>
            </a:r>
          </a:p>
          <a:p>
            <a:pPr marL="292100" indent="-292100" defTabSz="482600">
              <a:buNone/>
            </a:pPr>
            <a:endParaRPr lang="fr-FR" sz="2000" dirty="0"/>
          </a:p>
          <a:p>
            <a:pPr marL="292100" indent="-292100" defTabSz="482600">
              <a:buNone/>
            </a:pPr>
            <a:r>
              <a:rPr lang="fr-FR" sz="2000" dirty="0"/>
              <a:t>Une clause </a:t>
            </a:r>
            <a:r>
              <a:rPr lang="fr-FR" sz="2000" b="1" dirty="0"/>
              <a:t>HAVING</a:t>
            </a:r>
            <a:r>
              <a:rPr lang="fr-FR" sz="2000" dirty="0"/>
              <a:t> permet de restreindre les groupes</a:t>
            </a:r>
            <a:endParaRPr lang="fr-FR" sz="2000" b="1" dirty="0"/>
          </a:p>
        </p:txBody>
      </p:sp>
      <p:sp>
        <p:nvSpPr>
          <p:cNvPr id="38917" name="Rectangle 4"/>
          <p:cNvSpPr>
            <a:spLocks noGrp="1" noChangeArrowheads="1"/>
          </p:cNvSpPr>
          <p:nvPr>
            <p:ph type="title"/>
          </p:nvPr>
        </p:nvSpPr>
        <p:spPr>
          <a:xfrm>
            <a:off x="521676" y="216877"/>
            <a:ext cx="7321061" cy="90962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Partition de relations (GROUP BY)</a:t>
            </a:r>
          </a:p>
        </p:txBody>
      </p:sp>
    </p:spTree>
    <p:extLst>
      <p:ext uri="{BB962C8B-B14F-4D97-AF65-F5344CB8AC3E}">
        <p14:creationId xmlns:p14="http://schemas.microsoft.com/office/powerpoint/2010/main" val="27397495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CD994761-803E-4D35-ACAE-5F5AB7CAB4CE}" type="slidenum">
              <a:rPr lang="fr-FR"/>
              <a:pPr eaLnBrk="1" hangingPunct="1"/>
              <a:t>178</a:t>
            </a:fld>
            <a:endParaRPr lang="fr-FR"/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2362200" y="2133600"/>
            <a:ext cx="53340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title"/>
          </p:nvPr>
        </p:nvSpPr>
        <p:spPr>
          <a:xfrm>
            <a:off x="498231" y="228600"/>
            <a:ext cx="6729046" cy="76200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fr-FR" sz="3200" dirty="0"/>
              <a:t>Partition de relations (GROUP BY)</a:t>
            </a:r>
          </a:p>
        </p:txBody>
      </p:sp>
      <p:sp>
        <p:nvSpPr>
          <p:cNvPr id="3994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22031" y="1066800"/>
            <a:ext cx="11095892" cy="5334000"/>
          </a:xfrm>
        </p:spPr>
        <p:txBody>
          <a:bodyPr>
            <a:normAutofit/>
          </a:bodyPr>
          <a:lstStyle/>
          <a:p>
            <a:pPr marL="292100" indent="-292100" defTabSz="482600">
              <a:buNone/>
            </a:pPr>
            <a:r>
              <a:rPr lang="fr-FR" sz="1800" dirty="0"/>
              <a:t>ex. </a:t>
            </a:r>
            <a:r>
              <a:rPr lang="fr-FR" sz="2000" i="1" dirty="0"/>
              <a:t>Quantité moyenne commandée par produit  pour les produits ayant fait l’objet de plus de 3 commandes. Ignorer les commandes concernant le client C47.</a:t>
            </a:r>
          </a:p>
          <a:p>
            <a:pPr marL="292100" indent="-292100" defTabSz="482600">
              <a:buNone/>
            </a:pPr>
            <a:r>
              <a:rPr lang="fr-FR" sz="1800" dirty="0"/>
              <a:t>		</a:t>
            </a:r>
            <a:r>
              <a:rPr lang="fr-FR" sz="1800" dirty="0">
                <a:latin typeface="Courier New" pitchFamily="49" charset="0"/>
              </a:rPr>
              <a:t>SELECT 		noProduit, AVG(quantité)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</a:rPr>
              <a:t>		FROM 		Commande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</a:rPr>
              <a:t>		WHERE 		noClient != ‘C47’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</a:rPr>
              <a:t>		GROUP BY 	noProduit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</a:rPr>
              <a:t>		HAVING		COUNT(*)  &gt; 3</a:t>
            </a:r>
          </a:p>
          <a:p>
            <a:pPr marL="292100" indent="-292100" defTabSz="482600">
              <a:buNone/>
            </a:pPr>
            <a:endParaRPr lang="fr-FR" sz="18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1800" dirty="0"/>
              <a:t>1) Les tuples de Commande ne vérifiant pas la condition WHERE sont exclus</a:t>
            </a:r>
          </a:p>
          <a:p>
            <a:pPr marL="292100" indent="-292100" defTabSz="482600">
              <a:buNone/>
            </a:pPr>
            <a:r>
              <a:rPr lang="fr-FR" sz="1800" dirty="0"/>
              <a:t>2) Les commandes restantes sont groupées par numéro de produit</a:t>
            </a:r>
          </a:p>
          <a:p>
            <a:pPr marL="292100" indent="-292100" defTabSz="482600">
              <a:buNone/>
            </a:pPr>
            <a:r>
              <a:rPr lang="fr-FR" sz="1800" dirty="0"/>
              <a:t>3) pour chaque groupe, compter le nombre d’éléments et éliminer les groupes à moins de 3 éléments.</a:t>
            </a:r>
          </a:p>
          <a:p>
            <a:pPr marL="292100" indent="-292100" defTabSz="482600">
              <a:buNone/>
            </a:pPr>
            <a:r>
              <a:rPr lang="fr-FR" sz="1800" dirty="0"/>
              <a:t>4) pour les groupes restants, afficher le numéro de produit et la quantité moyenne.</a:t>
            </a:r>
          </a:p>
          <a:p>
            <a:pPr marL="292100" indent="-292100" defTabSz="482600">
              <a:buNone/>
            </a:pPr>
            <a:endParaRPr lang="fr-FR" sz="1800" dirty="0"/>
          </a:p>
          <a:p>
            <a:pPr marL="292100" indent="-292100" defTabSz="482600">
              <a:buNone/>
            </a:pPr>
            <a:r>
              <a:rPr lang="fr-FR" sz="2000" i="1" dirty="0"/>
              <a:t>N.B.</a:t>
            </a:r>
            <a:r>
              <a:rPr lang="fr-FR" sz="2000" b="1" dirty="0"/>
              <a:t> : </a:t>
            </a:r>
            <a:r>
              <a:rPr lang="fr-FR" sz="2000" dirty="0"/>
              <a:t>La clause HAVING ne s’utilise qu’avec  un GROUP BY.</a:t>
            </a:r>
          </a:p>
        </p:txBody>
      </p:sp>
    </p:spTree>
    <p:extLst>
      <p:ext uri="{BB962C8B-B14F-4D97-AF65-F5344CB8AC3E}">
        <p14:creationId xmlns:p14="http://schemas.microsoft.com/office/powerpoint/2010/main" val="77146329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35B840C1-6002-4EA5-B7E5-710A78F2A9F5}" type="slidenum">
              <a:rPr lang="fr-FR"/>
              <a:pPr eaLnBrk="1" hangingPunct="1"/>
              <a:t>179</a:t>
            </a:fld>
            <a:endParaRPr lang="fr-FR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>
          <a:xfrm>
            <a:off x="498229" y="257464"/>
            <a:ext cx="6415456" cy="6858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Partition de relations (GROUP BY)</a:t>
            </a:r>
          </a:p>
        </p:txBody>
      </p:sp>
      <p:sp>
        <p:nvSpPr>
          <p:cNvPr id="4096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98229" y="1752600"/>
            <a:ext cx="8534400" cy="533400"/>
          </a:xfrm>
        </p:spPr>
        <p:txBody>
          <a:bodyPr/>
          <a:lstStyle/>
          <a:p>
            <a:pPr marL="673100" indent="-673100" defTabSz="482600">
              <a:buNone/>
            </a:pPr>
            <a:r>
              <a:rPr lang="fr-FR" sz="2400" dirty="0"/>
              <a:t>ex. </a:t>
            </a:r>
            <a:r>
              <a:rPr lang="fr-FR" sz="2400" i="1" dirty="0"/>
              <a:t>Nombre de produits commandés par client et par date</a:t>
            </a:r>
            <a:endParaRPr lang="fr-FR" sz="2400" dirty="0"/>
          </a:p>
        </p:txBody>
      </p:sp>
      <p:graphicFrame>
        <p:nvGraphicFramePr>
          <p:cNvPr id="375813" name="Group 5"/>
          <p:cNvGraphicFramePr>
            <a:graphicFrameLocks noGrp="1"/>
          </p:cNvGraphicFramePr>
          <p:nvPr/>
        </p:nvGraphicFramePr>
        <p:xfrm>
          <a:off x="1828800" y="3733800"/>
          <a:ext cx="3810000" cy="239255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noProduit</a:t>
                      </a:r>
                      <a:endParaRPr kumimoji="0" lang="fr-F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dateCde</a:t>
                      </a:r>
                      <a:endParaRPr kumimoji="0" lang="fr-F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noClient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5/1/2003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5/1/2003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14/5/2003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28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15/8/2003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68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15/8/2003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59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20/9/2003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75847" name="Group 39"/>
          <p:cNvGraphicFramePr>
            <a:graphicFrameLocks noGrp="1"/>
          </p:cNvGraphicFramePr>
          <p:nvPr/>
        </p:nvGraphicFramePr>
        <p:xfrm>
          <a:off x="6172200" y="3962400"/>
          <a:ext cx="3810000" cy="1838326"/>
        </p:xfrm>
        <a:graphic>
          <a:graphicData uri="http://schemas.openxmlformats.org/drawingml/2006/table">
            <a:tbl>
              <a:tblPr/>
              <a:tblGrid>
                <a:gridCol w="992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1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noClient</a:t>
                      </a:r>
                      <a:endParaRPr kumimoji="0" lang="fr-F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dateCde</a:t>
                      </a:r>
                      <a:endParaRPr kumimoji="0" lang="fr-F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nbProduits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5/1/2003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14/5/2003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15/8/2003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20/9/2003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marT="45736" marB="4573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026" name="Rectangle 65"/>
          <p:cNvSpPr>
            <a:spLocks noChangeArrowheads="1"/>
          </p:cNvSpPr>
          <p:nvPr/>
        </p:nvSpPr>
        <p:spPr bwMode="auto">
          <a:xfrm>
            <a:off x="317605" y="1124422"/>
            <a:ext cx="110995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  <a:buSzPct val="75000"/>
              <a:buNone/>
            </a:pPr>
            <a:r>
              <a:rPr lang="fr-FR" sz="2400" b="1" dirty="0">
                <a:latin typeface="Garamond" pitchFamily="18" charset="0"/>
              </a:rPr>
              <a:t> </a:t>
            </a:r>
            <a:r>
              <a:rPr lang="fr-FR" sz="2800" dirty="0">
                <a:latin typeface="Garamond" pitchFamily="18" charset="0"/>
              </a:rPr>
              <a:t>Il est possible de partitionner sur plusieurs colonnes (attributs)</a:t>
            </a:r>
            <a:endParaRPr lang="fr-FR" sz="2400" dirty="0">
              <a:latin typeface="Garamond" pitchFamily="18" charset="0"/>
            </a:endParaRPr>
          </a:p>
        </p:txBody>
      </p:sp>
      <p:sp>
        <p:nvSpPr>
          <p:cNvPr id="41027" name="AutoShape 66"/>
          <p:cNvSpPr>
            <a:spLocks/>
          </p:cNvSpPr>
          <p:nvPr/>
        </p:nvSpPr>
        <p:spPr bwMode="auto">
          <a:xfrm>
            <a:off x="5715000" y="4800600"/>
            <a:ext cx="76200" cy="304800"/>
          </a:xfrm>
          <a:prstGeom prst="rightBrace">
            <a:avLst>
              <a:gd name="adj1" fmla="val 33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028" name="AutoShape 67"/>
          <p:cNvSpPr>
            <a:spLocks/>
          </p:cNvSpPr>
          <p:nvPr/>
        </p:nvSpPr>
        <p:spPr bwMode="auto">
          <a:xfrm>
            <a:off x="5715000" y="5181600"/>
            <a:ext cx="76200" cy="533400"/>
          </a:xfrm>
          <a:prstGeom prst="rightBrace">
            <a:avLst>
              <a:gd name="adj1" fmla="val 5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029" name="AutoShape 68"/>
          <p:cNvSpPr>
            <a:spLocks/>
          </p:cNvSpPr>
          <p:nvPr/>
        </p:nvSpPr>
        <p:spPr bwMode="auto">
          <a:xfrm>
            <a:off x="5715000" y="5791200"/>
            <a:ext cx="76200" cy="304800"/>
          </a:xfrm>
          <a:prstGeom prst="rightBrace">
            <a:avLst>
              <a:gd name="adj1" fmla="val 33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030" name="AutoShape 69"/>
          <p:cNvSpPr>
            <a:spLocks/>
          </p:cNvSpPr>
          <p:nvPr/>
        </p:nvSpPr>
        <p:spPr bwMode="auto">
          <a:xfrm>
            <a:off x="5715000" y="4114800"/>
            <a:ext cx="76200" cy="609600"/>
          </a:xfrm>
          <a:prstGeom prst="rightBrace">
            <a:avLst>
              <a:gd name="adj1" fmla="val 66667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031" name="Line 70"/>
          <p:cNvSpPr>
            <a:spLocks noChangeShapeType="1"/>
          </p:cNvSpPr>
          <p:nvPr/>
        </p:nvSpPr>
        <p:spPr bwMode="auto">
          <a:xfrm>
            <a:off x="58674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032" name="Line 71"/>
          <p:cNvSpPr>
            <a:spLocks noChangeShapeType="1"/>
          </p:cNvSpPr>
          <p:nvPr/>
        </p:nvSpPr>
        <p:spPr bwMode="auto">
          <a:xfrm flipV="1">
            <a:off x="5791200" y="48006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033" name="Line 72"/>
          <p:cNvSpPr>
            <a:spLocks noChangeShapeType="1"/>
          </p:cNvSpPr>
          <p:nvPr/>
        </p:nvSpPr>
        <p:spPr bwMode="auto">
          <a:xfrm flipV="1">
            <a:off x="5791200" y="51816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034" name="Line 73"/>
          <p:cNvSpPr>
            <a:spLocks noChangeShapeType="1"/>
          </p:cNvSpPr>
          <p:nvPr/>
        </p:nvSpPr>
        <p:spPr bwMode="auto">
          <a:xfrm flipV="1">
            <a:off x="5791200" y="55626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035" name="Rectangle 74"/>
          <p:cNvSpPr>
            <a:spLocks noChangeArrowheads="1"/>
          </p:cNvSpPr>
          <p:nvPr/>
        </p:nvSpPr>
        <p:spPr bwMode="auto">
          <a:xfrm>
            <a:off x="650629" y="2457083"/>
            <a:ext cx="906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None/>
            </a:pPr>
            <a:r>
              <a:rPr lang="fr-FR" dirty="0">
                <a:latin typeface="Courier New" pitchFamily="49" charset="0"/>
              </a:rPr>
              <a:t>SELECT    noClient, dateCommmande,COUNT(noProduit) AS nbProduits</a:t>
            </a:r>
          </a:p>
          <a:p>
            <a:pPr>
              <a:buFontTx/>
              <a:buNone/>
            </a:pPr>
            <a:r>
              <a:rPr lang="fr-FR" dirty="0">
                <a:latin typeface="Courier New" pitchFamily="49" charset="0"/>
              </a:rPr>
              <a:t>FROM 	   Commande</a:t>
            </a:r>
          </a:p>
          <a:p>
            <a:pPr>
              <a:buFontTx/>
              <a:buNone/>
            </a:pPr>
            <a:r>
              <a:rPr lang="fr-FR" dirty="0">
                <a:latin typeface="Courier New" pitchFamily="49" charset="0"/>
              </a:rPr>
              <a:t>GROUP BY  noClient, </a:t>
            </a:r>
            <a:r>
              <a:rPr lang="fr-FR" dirty="0" err="1">
                <a:latin typeface="Courier New" pitchFamily="49" charset="0"/>
              </a:rPr>
              <a:t>dateCde</a:t>
            </a:r>
            <a:endParaRPr lang="fr-FR" sz="2000" b="1" dirty="0">
              <a:latin typeface="Courier New" pitchFamily="49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083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588" y="825088"/>
            <a:ext cx="120564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95250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EMPLOYEE_ID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FIRST_NAME, LAST_NAME, EMAIL, PHONE_NUMBER, HIRE_DATE, JOB_ID, SALARY, 						COMMISSION_PCT,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MANAGER_ID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DEPARTMENT_ID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3038" indent="95250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(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,COUNTRY_NAME,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3038" indent="95250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(DEPARTMENT_ID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,DEPARTMENT_NAME,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3038" indent="95250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(JOB_ID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,JOB_TITLE,MIN_SALARY,MAX_SALARY)</a:t>
            </a:r>
          </a:p>
          <a:p>
            <a:pPr marL="173038" indent="95250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JOB_HISTORY (</a:t>
            </a:r>
            <a:r>
              <a:rPr lang="fr-F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START_DATE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,END_DATE,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3038" indent="95250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(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,STREET_ADDRESS,POSTAL_CODE,CITY,STATE_PROVINCE, 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68288">
              <a:lnSpc>
                <a:spcPct val="150000"/>
              </a:lnSpc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 (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REGION_ID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REGION_NAME)</a:t>
            </a:r>
          </a:p>
          <a:p>
            <a:pPr marL="268288">
              <a:lnSpc>
                <a:spcPct val="150000"/>
              </a:lnSpc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NewRoman"/>
              </a:rPr>
              <a:t>La BD HR décrit les ressources humaines d’une société implantée dans plusieurs pays à travers le monde.</a:t>
            </a:r>
          </a:p>
          <a:p>
            <a:r>
              <a:rPr lang="fr-FR" dirty="0">
                <a:latin typeface="TimesNewRoman"/>
              </a:rPr>
              <a:t>La table </a:t>
            </a:r>
            <a:r>
              <a:rPr lang="fr-FR" b="1" dirty="0">
                <a:latin typeface="TimesNewRoman,Bold"/>
              </a:rPr>
              <a:t>REGIONS </a:t>
            </a:r>
            <a:r>
              <a:rPr lang="fr-FR" dirty="0">
                <a:latin typeface="TimesNewRoman"/>
              </a:rPr>
              <a:t>décrit différentes régions du monde (Europe, Amérique…) dans lesquels se situent les pays décrits dans la table </a:t>
            </a:r>
            <a:r>
              <a:rPr lang="fr-FR" b="1" dirty="0">
                <a:latin typeface="TimesNewRoman,Bold"/>
              </a:rPr>
              <a:t>COUNTRIES</a:t>
            </a:r>
            <a:endParaRPr lang="fr-FR" dirty="0">
              <a:latin typeface="TimesNewRoman"/>
            </a:endParaRPr>
          </a:p>
          <a:p>
            <a:r>
              <a:rPr lang="fr-FR" dirty="0">
                <a:latin typeface="TimesNewRoman"/>
              </a:rPr>
              <a:t>Chaque service ou département de la société (table </a:t>
            </a:r>
            <a:r>
              <a:rPr lang="fr-FR" b="1" dirty="0">
                <a:latin typeface="TimesNewRoman,Bold"/>
              </a:rPr>
              <a:t>DEPARTMENTS</a:t>
            </a:r>
            <a:r>
              <a:rPr lang="fr-FR" dirty="0">
                <a:latin typeface="TimesNewRoman"/>
              </a:rPr>
              <a:t>) est localisé à une adresse (table </a:t>
            </a:r>
            <a:r>
              <a:rPr lang="fr-FR" b="1" dirty="0">
                <a:latin typeface="TimesNewRoman,Bold"/>
              </a:rPr>
              <a:t>LOCATIONS</a:t>
            </a:r>
            <a:r>
              <a:rPr lang="fr-FR" dirty="0">
                <a:latin typeface="TimesNewRoman"/>
              </a:rPr>
              <a:t>) dans un pays , un département a un employé à sa tête (</a:t>
            </a:r>
            <a:r>
              <a:rPr lang="fr-FR" i="1" dirty="0" err="1">
                <a:latin typeface="TimesNewRoman,Italic"/>
              </a:rPr>
              <a:t>manager_id</a:t>
            </a:r>
            <a:r>
              <a:rPr lang="fr-FR" dirty="0">
                <a:latin typeface="TimesNewRoman"/>
              </a:rPr>
              <a:t>)</a:t>
            </a:r>
          </a:p>
          <a:p>
            <a:r>
              <a:rPr lang="fr-FR" dirty="0">
                <a:latin typeface="TimesNewRoman"/>
              </a:rPr>
              <a:t>La table </a:t>
            </a:r>
            <a:r>
              <a:rPr lang="fr-FR" b="1" dirty="0">
                <a:latin typeface="TimesNewRoman,Bold"/>
              </a:rPr>
              <a:t>JOBS </a:t>
            </a:r>
            <a:r>
              <a:rPr lang="fr-FR" dirty="0">
                <a:latin typeface="TimesNewRoman"/>
              </a:rPr>
              <a:t>décrit les différents emplois (ou postes) et précise pour chacun l’intervalle de salaire associé.</a:t>
            </a:r>
          </a:p>
          <a:p>
            <a:r>
              <a:rPr lang="fr-FR" dirty="0">
                <a:latin typeface="TimesNewRoman"/>
              </a:rPr>
              <a:t>La table </a:t>
            </a:r>
            <a:r>
              <a:rPr lang="fr-FR" b="1" dirty="0">
                <a:latin typeface="TimesNewRoman,Bold"/>
              </a:rPr>
              <a:t>EMPLOYEES </a:t>
            </a:r>
            <a:r>
              <a:rPr lang="fr-FR" dirty="0">
                <a:latin typeface="TimesNewRoman"/>
              </a:rPr>
              <a:t>décrit les employés et l’emploi qu’ils occupent actuellement ainsi que leur département actuel.</a:t>
            </a:r>
          </a:p>
          <a:p>
            <a:r>
              <a:rPr lang="fr-FR" dirty="0">
                <a:latin typeface="TimesNewRoman"/>
              </a:rPr>
              <a:t>Un employé peut être sous les ordres d’un autre employé (défini par </a:t>
            </a:r>
            <a:r>
              <a:rPr lang="fr-FR" i="1" dirty="0" err="1">
                <a:latin typeface="TimesNewRoman,Italic"/>
              </a:rPr>
              <a:t>manager_id</a:t>
            </a:r>
            <a:r>
              <a:rPr lang="fr-FR" dirty="0">
                <a:latin typeface="TimesNewRoman"/>
              </a:rPr>
              <a:t>).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463696" y="116632"/>
            <a:ext cx="8229600" cy="6421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 HR (</a:t>
            </a:r>
            <a:r>
              <a:rPr lang="fr-F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Ressources)</a:t>
            </a:r>
          </a:p>
        </p:txBody>
      </p:sp>
    </p:spTree>
    <p:extLst>
      <p:ext uri="{BB962C8B-B14F-4D97-AF65-F5344CB8AC3E}">
        <p14:creationId xmlns:p14="http://schemas.microsoft.com/office/powerpoint/2010/main" val="21304907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4B32837A-7002-4BBB-919C-07D4E8A88A29}" type="slidenum">
              <a:rPr lang="fr-FR"/>
              <a:pPr eaLnBrk="1" hangingPunct="1"/>
              <a:t>180</a:t>
            </a:fld>
            <a:endParaRPr lang="fr-FR"/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2667000" y="5105400"/>
            <a:ext cx="58674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title"/>
          </p:nvPr>
        </p:nvSpPr>
        <p:spPr>
          <a:xfrm>
            <a:off x="463065" y="287215"/>
            <a:ext cx="7309334" cy="8001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Tri du résultat d’une requête (ORDER BY)</a:t>
            </a:r>
          </a:p>
        </p:txBody>
      </p:sp>
      <p:sp>
        <p:nvSpPr>
          <p:cNvPr id="4198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75257" y="1371600"/>
            <a:ext cx="11160365" cy="5187462"/>
          </a:xfrm>
        </p:spPr>
        <p:txBody>
          <a:bodyPr>
            <a:normAutofit fontScale="925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fr-FR" sz="2600" dirty="0"/>
              <a:t>Possibilité de trier les résultats d’une requête par rapport à une ou plusieurs colonnes</a:t>
            </a:r>
            <a:endParaRPr lang="fr-FR" sz="20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1800" dirty="0">
                <a:latin typeface="Courier New" pitchFamily="49" charset="0"/>
              </a:rPr>
              <a:t>		</a:t>
            </a:r>
            <a:r>
              <a:rPr lang="fr-FR" sz="2000" dirty="0">
                <a:latin typeface="Courier New" pitchFamily="49" charset="0"/>
              </a:rPr>
              <a:t>SELECT colonne(s)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2000" dirty="0">
                <a:latin typeface="Courier New" pitchFamily="49" charset="0"/>
              </a:rPr>
              <a:t>		FROM relation(s) [WHERE condition]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2000" dirty="0">
                <a:latin typeface="Courier New" pitchFamily="49" charset="0"/>
              </a:rPr>
              <a:t>		</a:t>
            </a:r>
            <a:r>
              <a:rPr lang="fr-FR" sz="2000" b="1" dirty="0">
                <a:latin typeface="Courier New" pitchFamily="49" charset="0"/>
              </a:rPr>
              <a:t>ORDER BY </a:t>
            </a:r>
            <a:r>
              <a:rPr lang="fr-FR" sz="2000" dirty="0">
                <a:latin typeface="Courier New" pitchFamily="49" charset="0"/>
              </a:rPr>
              <a:t>colonne1[ASC|DESC]</a:t>
            </a:r>
            <a:r>
              <a:rPr lang="fr-FR" sz="2000" b="1" dirty="0">
                <a:latin typeface="Courier New" pitchFamily="49" charset="0"/>
              </a:rPr>
              <a:t> </a:t>
            </a:r>
            <a:r>
              <a:rPr lang="fr-FR" sz="2000" dirty="0">
                <a:latin typeface="Courier New" pitchFamily="49" charset="0"/>
              </a:rPr>
              <a:t>[,colonne2</a:t>
            </a:r>
            <a:r>
              <a:rPr lang="fr-FR" sz="2000" b="1" dirty="0">
                <a:latin typeface="Courier New" pitchFamily="49" charset="0"/>
              </a:rPr>
              <a:t> </a:t>
            </a:r>
            <a:r>
              <a:rPr lang="fr-FR" sz="2000" dirty="0">
                <a:latin typeface="Courier New" pitchFamily="49" charset="0"/>
              </a:rPr>
              <a:t>[ASC|DESC]..]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1800" dirty="0">
                <a:latin typeface="Courier New" pitchFamily="49" charset="0"/>
              </a:rPr>
              <a:t>Où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1800" b="1" dirty="0">
                <a:latin typeface="Courier New" pitchFamily="49" charset="0"/>
              </a:rPr>
              <a:t>		ASC</a:t>
            </a:r>
            <a:r>
              <a:rPr lang="fr-FR" sz="1800" dirty="0">
                <a:latin typeface="Courier New" pitchFamily="49" charset="0"/>
              </a:rPr>
              <a:t> : ordre ascendant (par défaut)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1800" b="1" dirty="0">
                <a:latin typeface="Courier New" pitchFamily="49" charset="0"/>
              </a:rPr>
              <a:t>		DESC</a:t>
            </a:r>
            <a:r>
              <a:rPr lang="fr-FR" sz="1800" dirty="0">
                <a:latin typeface="Courier New" pitchFamily="49" charset="0"/>
              </a:rPr>
              <a:t> : ordre descendant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sz="1800" dirty="0"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2000" i="1" dirty="0"/>
              <a:t>ex. liste des commandes par ordre croissant du numéro de client et par ordre chronologique inverse de la date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fr-FR" sz="2000" i="1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1800" dirty="0">
                <a:latin typeface="Courier New" pitchFamily="49" charset="0"/>
              </a:rPr>
              <a:t>		SELECT 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1800" dirty="0">
                <a:latin typeface="Courier New" pitchFamily="49" charset="0"/>
              </a:rPr>
              <a:t>		FROM Commande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fr-FR" sz="1800" dirty="0">
                <a:latin typeface="Courier New" pitchFamily="49" charset="0"/>
              </a:rPr>
              <a:t>		</a:t>
            </a:r>
            <a:r>
              <a:rPr lang="fr-FR" sz="1800" b="1" dirty="0">
                <a:latin typeface="Courier New" pitchFamily="49" charset="0"/>
              </a:rPr>
              <a:t>ORDER BY</a:t>
            </a:r>
            <a:r>
              <a:rPr lang="fr-FR" sz="1800" dirty="0">
                <a:latin typeface="Courier New" pitchFamily="49" charset="0"/>
              </a:rPr>
              <a:t> </a:t>
            </a:r>
            <a:r>
              <a:rPr lang="fr-FR" sz="1800" dirty="0" err="1">
                <a:latin typeface="Courier New" pitchFamily="49" charset="0"/>
              </a:rPr>
              <a:t>noClient</a:t>
            </a:r>
            <a:r>
              <a:rPr lang="fr-FR" sz="1800" dirty="0">
                <a:latin typeface="Courier New" pitchFamily="49" charset="0"/>
              </a:rPr>
              <a:t>, </a:t>
            </a:r>
            <a:r>
              <a:rPr lang="fr-FR" sz="1800" dirty="0" err="1">
                <a:latin typeface="Courier New" pitchFamily="49" charset="0"/>
              </a:rPr>
              <a:t>dateCde</a:t>
            </a:r>
            <a:r>
              <a:rPr lang="fr-FR" sz="1800" dirty="0">
                <a:latin typeface="Courier New" pitchFamily="49" charset="0"/>
              </a:rPr>
              <a:t> </a:t>
            </a:r>
            <a:r>
              <a:rPr lang="fr-FR" sz="1800" dirty="0" err="1">
                <a:latin typeface="Courier New" pitchFamily="49" charset="0"/>
              </a:rPr>
              <a:t>desc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27780204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8F7FF06E-0CBD-4F7F-96CB-25502909B02B}" type="slidenum">
              <a:rPr lang="fr-FR"/>
              <a:pPr eaLnBrk="1" hangingPunct="1"/>
              <a:t>181</a:t>
            </a:fld>
            <a:endParaRPr lang="fr-FR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246185" y="164597"/>
            <a:ext cx="7772400" cy="6858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Requêtes imbriquées ou sous-requêtes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185" y="1215522"/>
            <a:ext cx="11430000" cy="5140828"/>
          </a:xfrm>
        </p:spPr>
        <p:txBody>
          <a:bodyPr>
            <a:noAutofit/>
          </a:bodyPr>
          <a:lstStyle/>
          <a:p>
            <a:pPr marL="0" indent="0" defTabSz="482600">
              <a:buNone/>
            </a:pPr>
            <a:r>
              <a:rPr lang="fr-FR" dirty="0"/>
              <a:t>Le résultat d’une requête peut être utilisé dans une condition de la clause WHERE d’une commande SELECT</a:t>
            </a:r>
          </a:p>
          <a:p>
            <a:pPr marL="0" indent="0" defTabSz="482600">
              <a:buNone/>
            </a:pPr>
            <a:endParaRPr lang="fr-FR" sz="3200" dirty="0"/>
          </a:p>
          <a:p>
            <a:pPr marL="292100" indent="-292100" defTabSz="482600">
              <a:buNone/>
            </a:pPr>
            <a:r>
              <a:rPr lang="fr-FR" sz="2400" dirty="0">
                <a:latin typeface="Courier New" pitchFamily="49" charset="0"/>
              </a:rPr>
              <a:t>SELECT 	liste_expressions</a:t>
            </a:r>
          </a:p>
          <a:p>
            <a:pPr marL="292100" indent="-292100" defTabSz="482600">
              <a:buNone/>
            </a:pPr>
            <a:r>
              <a:rPr lang="fr-FR" sz="2400" dirty="0">
                <a:latin typeface="Courier New" pitchFamily="49" charset="0"/>
              </a:rPr>
              <a:t>FROM		relation(s)</a:t>
            </a:r>
          </a:p>
          <a:p>
            <a:pPr marL="292100" indent="-292100" defTabSz="482600">
              <a:buNone/>
            </a:pPr>
            <a:r>
              <a:rPr lang="fr-FR" sz="2400" dirty="0">
                <a:latin typeface="Courier New" pitchFamily="49" charset="0"/>
              </a:rPr>
              <a:t>WHERE 	expression [</a:t>
            </a:r>
            <a:r>
              <a:rPr lang="fr-FR" sz="2400" b="1" dirty="0">
                <a:latin typeface="Courier New" pitchFamily="49" charset="0"/>
              </a:rPr>
              <a:t>NOT</a:t>
            </a:r>
            <a:r>
              <a:rPr lang="fr-FR" sz="2400" dirty="0">
                <a:latin typeface="Courier New" pitchFamily="49" charset="0"/>
              </a:rPr>
              <a:t>] </a:t>
            </a:r>
            <a:r>
              <a:rPr lang="fr-FR" sz="2400" b="1" dirty="0">
                <a:latin typeface="Courier New" pitchFamily="49" charset="0"/>
              </a:rPr>
              <a:t>IN</a:t>
            </a:r>
            <a:r>
              <a:rPr lang="fr-FR" sz="2400" dirty="0">
                <a:latin typeface="Courier New" pitchFamily="49" charset="0"/>
              </a:rPr>
              <a:t> (</a:t>
            </a:r>
            <a:r>
              <a:rPr lang="fr-FR" sz="2400" i="1" dirty="0">
                <a:solidFill>
                  <a:srgbClr val="FF0000"/>
                </a:solidFill>
                <a:latin typeface="Courier New" pitchFamily="49" charset="0"/>
              </a:rPr>
              <a:t>sous-requête</a:t>
            </a:r>
            <a:r>
              <a:rPr lang="fr-FR" sz="2400" dirty="0">
                <a:latin typeface="Courier New" pitchFamily="49" charset="0"/>
              </a:rPr>
              <a:t>)   </a:t>
            </a:r>
          </a:p>
          <a:p>
            <a:pPr marL="292100" indent="-292100" defTabSz="482600">
              <a:buNone/>
            </a:pPr>
            <a:r>
              <a:rPr lang="fr-FR" sz="2400" dirty="0">
                <a:latin typeface="Courier New" pitchFamily="49" charset="0"/>
              </a:rPr>
              <a:t>	</a:t>
            </a:r>
          </a:p>
          <a:p>
            <a:pPr marL="292100" indent="-292100" defTabSz="482600">
              <a:buNone/>
            </a:pPr>
            <a:r>
              <a:rPr lang="fr-FR" sz="2400" dirty="0">
                <a:latin typeface="Courier New" pitchFamily="49" charset="0"/>
              </a:rPr>
              <a:t>SELECT 	liste_expressions</a:t>
            </a:r>
          </a:p>
          <a:p>
            <a:pPr marL="292100" indent="-292100" defTabSz="482600">
              <a:buNone/>
            </a:pPr>
            <a:r>
              <a:rPr lang="fr-FR" sz="2400" dirty="0">
                <a:latin typeface="Courier New" pitchFamily="49" charset="0"/>
              </a:rPr>
              <a:t>FROM		relation(s)</a:t>
            </a:r>
          </a:p>
          <a:p>
            <a:pPr marL="292100" indent="-292100" defTabSz="482600">
              <a:buNone/>
            </a:pPr>
            <a:r>
              <a:rPr lang="fr-FR" sz="2400" dirty="0">
                <a:latin typeface="Courier New" pitchFamily="49" charset="0"/>
              </a:rPr>
              <a:t>WHERE 	[</a:t>
            </a:r>
            <a:r>
              <a:rPr lang="fr-FR" sz="2400" b="1" dirty="0">
                <a:latin typeface="Courier New" pitchFamily="49" charset="0"/>
              </a:rPr>
              <a:t>NOT] EXISTS</a:t>
            </a:r>
            <a:r>
              <a:rPr lang="fr-FR" sz="2400" dirty="0">
                <a:latin typeface="Courier New" pitchFamily="49" charset="0"/>
              </a:rPr>
              <a:t> (</a:t>
            </a:r>
            <a:r>
              <a:rPr lang="fr-FR" sz="2400" i="1" dirty="0">
                <a:solidFill>
                  <a:srgbClr val="FF0000"/>
                </a:solidFill>
                <a:latin typeface="Courier New" pitchFamily="49" charset="0"/>
              </a:rPr>
              <a:t>sous-requête</a:t>
            </a:r>
            <a:r>
              <a:rPr lang="fr-FR" sz="2400" dirty="0">
                <a:latin typeface="Courier New" pitchFamily="49" charset="0"/>
              </a:rPr>
              <a:t>)</a:t>
            </a:r>
          </a:p>
          <a:p>
            <a:pPr marL="292100" indent="-292100" defTabSz="482600">
              <a:buNone/>
            </a:pPr>
            <a:endParaRPr lang="fr-FR" sz="24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1658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61FEDB3-4436-4377-A2E2-7D63D3959AC5}" type="slidenum">
              <a:rPr lang="fr-FR"/>
              <a:pPr eaLnBrk="1" hangingPunct="1"/>
              <a:t>182</a:t>
            </a:fld>
            <a:endParaRPr lang="fr-FR"/>
          </a:p>
        </p:txBody>
      </p:sp>
      <p:sp>
        <p:nvSpPr>
          <p:cNvPr id="44035" name="Rectangle 2"/>
          <p:cNvSpPr>
            <a:spLocks noChangeArrowheads="1"/>
          </p:cNvSpPr>
          <p:nvPr/>
        </p:nvSpPr>
        <p:spPr bwMode="auto">
          <a:xfrm>
            <a:off x="2209800" y="2514600"/>
            <a:ext cx="72390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23093"/>
            <a:ext cx="8991600" cy="91440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fr-FR" sz="3200" dirty="0"/>
              <a:t>Requêtes imbriquées  avec opérateur [NOT] IN : </a:t>
            </a:r>
            <a:br>
              <a:rPr lang="fr-FR" sz="3200" dirty="0"/>
            </a:br>
            <a:r>
              <a:rPr lang="fr-FR" sz="3200" dirty="0"/>
              <a:t>test d’appartenance à un ensemble</a:t>
            </a:r>
          </a:p>
        </p:txBody>
      </p:sp>
      <p:sp>
        <p:nvSpPr>
          <p:cNvPr id="4403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09372"/>
            <a:ext cx="9858444" cy="3975100"/>
          </a:xfrm>
        </p:spPr>
        <p:txBody>
          <a:bodyPr/>
          <a:lstStyle/>
          <a:p>
            <a:pPr marL="292100" indent="-292100" defTabSz="482600">
              <a:buNone/>
            </a:pPr>
            <a:r>
              <a:rPr lang="fr-FR" i="1" dirty="0"/>
              <a:t>ex: Nom des clients ayant passé commande le 24/10/2000</a:t>
            </a:r>
          </a:p>
          <a:p>
            <a:pPr marL="292100" indent="-292100" defTabSz="482600">
              <a:buNone/>
            </a:pPr>
            <a:endParaRPr lang="fr-FR" dirty="0"/>
          </a:p>
          <a:p>
            <a:pPr marL="0" indent="0" defTabSz="179388">
              <a:buNone/>
            </a:pPr>
            <a:r>
              <a:rPr lang="fr-FR" sz="2400" dirty="0"/>
              <a:t>	</a:t>
            </a:r>
            <a:r>
              <a:rPr lang="fr-FR" sz="1800" dirty="0">
                <a:latin typeface="Courier New" pitchFamily="49" charset="0"/>
              </a:rPr>
              <a:t>SELECT	nom</a:t>
            </a:r>
          </a:p>
          <a:p>
            <a:pPr marL="0" indent="0" defTabSz="179388">
              <a:buNone/>
            </a:pPr>
            <a:r>
              <a:rPr lang="fr-FR" sz="1800" dirty="0">
                <a:latin typeface="Courier New" pitchFamily="49" charset="0"/>
              </a:rPr>
              <a:t>	FROM		Client</a:t>
            </a:r>
          </a:p>
          <a:p>
            <a:pPr marL="0" indent="0" defTabSz="179388">
              <a:buNone/>
            </a:pPr>
            <a:r>
              <a:rPr lang="fr-FR" sz="1800" dirty="0">
                <a:latin typeface="Courier New" pitchFamily="49" charset="0"/>
              </a:rPr>
              <a:t>	WHERE 	noClient 	</a:t>
            </a:r>
            <a:r>
              <a:rPr lang="fr-FR" sz="1800" b="1" dirty="0">
                <a:latin typeface="Courier New" pitchFamily="49" charset="0"/>
              </a:rPr>
              <a:t>IN</a:t>
            </a:r>
            <a:r>
              <a:rPr lang="fr-FR" sz="1800" dirty="0">
                <a:latin typeface="Courier New" pitchFamily="49" charset="0"/>
              </a:rPr>
              <a:t> 	</a:t>
            </a:r>
          </a:p>
          <a:p>
            <a:pPr marL="0" indent="0" defTabSz="179388">
              <a:buNone/>
            </a:pPr>
            <a:r>
              <a:rPr lang="fr-FR" sz="1800" dirty="0">
                <a:latin typeface="Courier New" pitchFamily="49" charset="0"/>
              </a:rPr>
              <a:t>						(SELECT noClient</a:t>
            </a:r>
          </a:p>
          <a:p>
            <a:pPr marL="0" indent="0" defTabSz="179388">
              <a:buNone/>
            </a:pPr>
            <a:r>
              <a:rPr lang="fr-FR" sz="1800" dirty="0">
                <a:latin typeface="Courier New" pitchFamily="49" charset="0"/>
              </a:rPr>
              <a:t>							FROM		Commande</a:t>
            </a:r>
          </a:p>
          <a:p>
            <a:pPr marL="0" indent="0" defTabSz="179388">
              <a:buNone/>
            </a:pPr>
            <a:r>
              <a:rPr lang="fr-FR" sz="1800" dirty="0">
                <a:latin typeface="Courier New" pitchFamily="49" charset="0"/>
              </a:rPr>
              <a:t>							WHERE		</a:t>
            </a:r>
            <a:r>
              <a:rPr lang="fr-FR" sz="1800" dirty="0" err="1">
                <a:latin typeface="Courier New" pitchFamily="49" charset="0"/>
              </a:rPr>
              <a:t>dateCde</a:t>
            </a:r>
            <a:r>
              <a:rPr lang="fr-FR" sz="1800" dirty="0">
                <a:latin typeface="Courier New" pitchFamily="49" charset="0"/>
              </a:rPr>
              <a:t>= DATE_FORMAT(’24/10/2000’,’%d/%m/%Y’))</a:t>
            </a:r>
            <a:endParaRPr lang="fr-FR" sz="1800" dirty="0">
              <a:solidFill>
                <a:srgbClr val="FF9933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6168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87E1BDDA-2C14-4746-93FB-B4EDD725FA31}" type="slidenum">
              <a:rPr lang="fr-FR"/>
              <a:pPr eaLnBrk="1" hangingPunct="1"/>
              <a:t>183</a:t>
            </a:fld>
            <a:endParaRPr lang="fr-FR"/>
          </a:p>
        </p:txBody>
      </p:sp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2514600" y="4572000"/>
            <a:ext cx="67818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2590800" y="2133600"/>
            <a:ext cx="64008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5061" name="Rectangle 4"/>
          <p:cNvSpPr>
            <a:spLocks noGrp="1" noChangeArrowheads="1"/>
          </p:cNvSpPr>
          <p:nvPr>
            <p:ph type="title"/>
          </p:nvPr>
        </p:nvSpPr>
        <p:spPr>
          <a:xfrm>
            <a:off x="515804" y="228600"/>
            <a:ext cx="11441733" cy="91440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fr-FR" sz="3200" dirty="0"/>
              <a:t>Requêtes imbriquées avec opérateur [NOT] EXISTS : </a:t>
            </a:r>
            <a:br>
              <a:rPr lang="fr-FR" sz="3200" dirty="0"/>
            </a:br>
            <a:r>
              <a:rPr lang="fr-FR" sz="3200" dirty="0"/>
              <a:t>test d’ensemble vide</a:t>
            </a:r>
          </a:p>
        </p:txBody>
      </p:sp>
      <p:sp>
        <p:nvSpPr>
          <p:cNvPr id="4506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68205" y="1371600"/>
            <a:ext cx="7739090" cy="4876800"/>
          </a:xfrm>
        </p:spPr>
        <p:txBody>
          <a:bodyPr/>
          <a:lstStyle/>
          <a:p>
            <a:pPr marL="292100" indent="-292100" defTabSz="482600">
              <a:buNone/>
            </a:pPr>
            <a:r>
              <a:rPr lang="fr-FR" sz="2400" i="1" dirty="0"/>
              <a:t>Clients ayant passé au moins une commande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600" dirty="0"/>
              <a:t>	</a:t>
            </a:r>
            <a:r>
              <a:rPr lang="fr-FR" sz="1800" dirty="0">
                <a:latin typeface="Courier New" pitchFamily="49" charset="0"/>
              </a:rPr>
              <a:t>SELECT	*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800" dirty="0">
                <a:latin typeface="Courier New" pitchFamily="49" charset="0"/>
              </a:rPr>
              <a:t>	FROM		Client C1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800" dirty="0">
                <a:latin typeface="Courier New" pitchFamily="49" charset="0"/>
              </a:rPr>
              <a:t>	WHERE	</a:t>
            </a:r>
            <a:r>
              <a:rPr lang="fr-FR" sz="1800" b="1" dirty="0">
                <a:latin typeface="Courier New" pitchFamily="49" charset="0"/>
              </a:rPr>
              <a:t>EXISTS</a:t>
            </a:r>
            <a:r>
              <a:rPr lang="fr-FR" sz="1800" dirty="0">
                <a:latin typeface="Courier New" pitchFamily="49" charset="0"/>
              </a:rPr>
              <a:t>   (SELECT  *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800" dirty="0">
                <a:latin typeface="Courier New" pitchFamily="49" charset="0"/>
              </a:rPr>
              <a:t>							FROM	Commande C2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800" dirty="0">
                <a:latin typeface="Courier New" pitchFamily="49" charset="0"/>
              </a:rPr>
              <a:t>							WHERE	C1.noClient=C2.noClient)</a:t>
            </a:r>
          </a:p>
          <a:p>
            <a:pPr marL="292100" indent="-292100" defTabSz="482600">
              <a:lnSpc>
                <a:spcPct val="80000"/>
              </a:lnSpc>
              <a:buNone/>
            </a:pPr>
            <a:endParaRPr lang="fr-FR" sz="18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2400" i="1" dirty="0"/>
              <a:t>Clients n’ayant passé aucune commande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600" dirty="0"/>
              <a:t>	</a:t>
            </a:r>
            <a:r>
              <a:rPr lang="fr-FR" sz="1800" dirty="0">
                <a:latin typeface="Courier New" pitchFamily="49" charset="0"/>
              </a:rPr>
              <a:t>SELECT	*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800" dirty="0">
                <a:latin typeface="Courier New" pitchFamily="49" charset="0"/>
              </a:rPr>
              <a:t>	FROM		Client C1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800" dirty="0">
                <a:latin typeface="Courier New" pitchFamily="49" charset="0"/>
              </a:rPr>
              <a:t>	WHERE 	</a:t>
            </a:r>
            <a:r>
              <a:rPr lang="fr-FR" sz="1800" b="1" dirty="0">
                <a:latin typeface="Courier New" pitchFamily="49" charset="0"/>
              </a:rPr>
              <a:t>NOT EXISTS(S</a:t>
            </a:r>
            <a:r>
              <a:rPr lang="fr-FR" sz="1800" dirty="0">
                <a:latin typeface="Courier New" pitchFamily="49" charset="0"/>
              </a:rPr>
              <a:t>ELECT   *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800" dirty="0">
                <a:latin typeface="Courier New" pitchFamily="49" charset="0"/>
              </a:rPr>
              <a:t>							FROM	Commande C2</a:t>
            </a:r>
          </a:p>
          <a:p>
            <a:pPr marL="292100" indent="-292100" defTabSz="482600">
              <a:lnSpc>
                <a:spcPct val="80000"/>
              </a:lnSpc>
              <a:buNone/>
            </a:pPr>
            <a:r>
              <a:rPr lang="fr-FR" sz="1800" dirty="0">
                <a:latin typeface="Courier New" pitchFamily="49" charset="0"/>
              </a:rPr>
              <a:t>							WHERE	C1.noClient=C2.noClient)</a:t>
            </a:r>
          </a:p>
        </p:txBody>
      </p:sp>
    </p:spTree>
    <p:extLst>
      <p:ext uri="{BB962C8B-B14F-4D97-AF65-F5344CB8AC3E}">
        <p14:creationId xmlns:p14="http://schemas.microsoft.com/office/powerpoint/2010/main" val="6224343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3FD1544-C7EF-43D2-A0E6-1A85E485EA7B}" type="slidenum">
              <a:rPr lang="fr-FR"/>
              <a:pPr eaLnBrk="1" hangingPunct="1"/>
              <a:t>184</a:t>
            </a:fld>
            <a:endParaRPr lang="fr-FR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334108" y="228600"/>
            <a:ext cx="9513278" cy="9144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Règles de nommage /référence à des objets (1/2)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507" y="1447800"/>
            <a:ext cx="11154507" cy="4876800"/>
          </a:xfrm>
        </p:spPr>
        <p:txBody>
          <a:bodyPr/>
          <a:lstStyle/>
          <a:p>
            <a:pPr marL="0" indent="0" defTabSz="482600">
              <a:buNone/>
            </a:pPr>
            <a:r>
              <a:rPr lang="fr-FR" sz="2200" dirty="0"/>
              <a:t>Comment nommer un </a:t>
            </a:r>
            <a:r>
              <a:rPr lang="fr-FR" sz="2200" dirty="0">
                <a:solidFill>
                  <a:schemeClr val="accent2"/>
                </a:solidFill>
              </a:rPr>
              <a:t>objet</a:t>
            </a:r>
            <a:r>
              <a:rPr lang="fr-FR" sz="2200" dirty="0"/>
              <a:t> (relation, attribut, vue...) ?</a:t>
            </a:r>
          </a:p>
          <a:p>
            <a:pPr marL="692150" lvl="1" indent="-292100" defTabSz="482600"/>
            <a:r>
              <a:rPr lang="fr-FR" dirty="0"/>
              <a:t>choix d’un nom ou identificateur pour désigner cet objet</a:t>
            </a:r>
          </a:p>
          <a:p>
            <a:pPr marL="292100" indent="-292100" defTabSz="482600"/>
            <a:r>
              <a:rPr lang="fr-FR" sz="2200" dirty="0"/>
              <a:t>Comment faire référence à une </a:t>
            </a:r>
            <a:r>
              <a:rPr lang="fr-FR" sz="2200" dirty="0">
                <a:solidFill>
                  <a:schemeClr val="accent2"/>
                </a:solidFill>
              </a:rPr>
              <a:t>relation</a:t>
            </a:r>
            <a:r>
              <a:rPr lang="fr-FR" sz="2200" dirty="0"/>
              <a:t> ? </a:t>
            </a:r>
          </a:p>
          <a:p>
            <a:pPr marL="482600" lvl="1" indent="50800" defTabSz="482600">
              <a:buFont typeface="Wingdings" pitchFamily="2" charset="2"/>
              <a:buChar char="Ø"/>
            </a:pPr>
            <a:r>
              <a:rPr lang="fr-FR" b="1" i="1" dirty="0"/>
              <a:t> nom_relation</a:t>
            </a:r>
            <a:r>
              <a:rPr lang="fr-FR" i="1" dirty="0"/>
              <a:t> 	</a:t>
            </a:r>
            <a:r>
              <a:rPr lang="fr-FR" dirty="0"/>
              <a:t>si elle m’appartient</a:t>
            </a:r>
          </a:p>
          <a:p>
            <a:pPr marL="482600" lvl="1" indent="50800" defTabSz="482600">
              <a:buFont typeface="Wingdings" pitchFamily="2" charset="2"/>
              <a:buChar char="Ø"/>
            </a:pPr>
            <a:r>
              <a:rPr lang="fr-FR" b="1" i="1" dirty="0"/>
              <a:t> nom_proprio.nom_BD</a:t>
            </a:r>
            <a:r>
              <a:rPr lang="fr-FR" b="1" i="1" dirty="0">
                <a:solidFill>
                  <a:srgbClr val="CC0000"/>
                </a:solidFill>
              </a:rPr>
              <a:t>.</a:t>
            </a:r>
            <a:r>
              <a:rPr lang="fr-FR" b="1" i="1" dirty="0"/>
              <a:t>nom_relation   </a:t>
            </a:r>
            <a:r>
              <a:rPr lang="fr-FR" dirty="0"/>
              <a:t>sinon</a:t>
            </a:r>
          </a:p>
          <a:p>
            <a:pPr marL="939800" lvl="2" indent="50800" defTabSz="482600">
              <a:buNone/>
            </a:pPr>
            <a:r>
              <a:rPr lang="fr-FR" dirty="0">
                <a:latin typeface="Courier New" pitchFamily="49" charset="0"/>
              </a:rPr>
              <a:t>SELECT		* </a:t>
            </a:r>
          </a:p>
          <a:p>
            <a:pPr marL="939800" lvl="2" indent="50800" defTabSz="482600">
              <a:buNone/>
            </a:pPr>
            <a:r>
              <a:rPr lang="fr-FR" dirty="0">
                <a:latin typeface="Courier New" pitchFamily="49" charset="0"/>
              </a:rPr>
              <a:t>FROM		</a:t>
            </a:r>
            <a:r>
              <a:rPr lang="fr-FR" dirty="0" err="1">
                <a:latin typeface="Courier New" pitchFamily="49" charset="0"/>
              </a:rPr>
              <a:t>smail.bioRegistry.Data_source</a:t>
            </a:r>
            <a:r>
              <a:rPr lang="fr-FR" dirty="0">
                <a:latin typeface="Courier New" pitchFamily="49" charset="0"/>
              </a:rPr>
              <a:t>,</a:t>
            </a:r>
            <a:endParaRPr lang="fr-FR" sz="1600" dirty="0">
              <a:latin typeface="Courier New" pitchFamily="49" charset="0"/>
            </a:endParaRPr>
          </a:p>
          <a:p>
            <a:pPr marL="292100" indent="-292100" defTabSz="482600"/>
            <a:r>
              <a:rPr lang="fr-FR" sz="2200" dirty="0"/>
              <a:t>Comment faire référence à un </a:t>
            </a:r>
            <a:r>
              <a:rPr lang="fr-FR" sz="2200" dirty="0">
                <a:solidFill>
                  <a:schemeClr val="accent2"/>
                </a:solidFill>
              </a:rPr>
              <a:t>attribut</a:t>
            </a:r>
            <a:r>
              <a:rPr lang="fr-FR" sz="2200" dirty="0"/>
              <a:t> ?</a:t>
            </a:r>
          </a:p>
          <a:p>
            <a:pPr marL="482600" lvl="1" indent="50800" defTabSz="482600"/>
            <a:r>
              <a:rPr lang="fr-FR" b="1" i="1" dirty="0"/>
              <a:t> </a:t>
            </a:r>
            <a:r>
              <a:rPr lang="fr-FR" dirty="0"/>
              <a:t>si pas d’ambiguïté : </a:t>
            </a:r>
            <a:r>
              <a:rPr lang="fr-FR" b="1" i="1" dirty="0"/>
              <a:t>nom_attribut</a:t>
            </a:r>
            <a:r>
              <a:rPr lang="fr-FR" b="1" dirty="0"/>
              <a:t> </a:t>
            </a:r>
          </a:p>
          <a:p>
            <a:pPr marL="482600" lvl="1" indent="50800" defTabSz="482600"/>
            <a:r>
              <a:rPr lang="fr-FR" dirty="0"/>
              <a:t> sinon :	 </a:t>
            </a:r>
          </a:p>
          <a:p>
            <a:pPr lvl="2" defTabSz="482600">
              <a:buFont typeface="Wingdings" pitchFamily="2" charset="2"/>
              <a:buChar char="Ø"/>
            </a:pPr>
            <a:r>
              <a:rPr lang="fr-FR" sz="2400" b="1" i="1" dirty="0"/>
              <a:t>nom_de_relation</a:t>
            </a:r>
            <a:r>
              <a:rPr lang="fr-FR" sz="2400" b="1" i="1" dirty="0">
                <a:solidFill>
                  <a:srgbClr val="CC0000"/>
                </a:solidFill>
              </a:rPr>
              <a:t>.</a:t>
            </a:r>
            <a:r>
              <a:rPr lang="fr-FR" sz="2400" b="1" i="1" dirty="0"/>
              <a:t>nom_attribut</a:t>
            </a:r>
            <a:r>
              <a:rPr lang="fr-FR" sz="2400" b="1" dirty="0"/>
              <a:t> </a:t>
            </a:r>
          </a:p>
          <a:p>
            <a:pPr lvl="2" defTabSz="482600">
              <a:buFont typeface="Wingdings" pitchFamily="2" charset="2"/>
              <a:buChar char="Ø"/>
            </a:pPr>
            <a:r>
              <a:rPr lang="fr-FR" sz="2400" b="1" i="1" dirty="0"/>
              <a:t>alias_de_relation</a:t>
            </a:r>
            <a:r>
              <a:rPr lang="fr-FR" sz="2400" b="1" i="1" dirty="0">
                <a:solidFill>
                  <a:srgbClr val="CC0000"/>
                </a:solidFill>
              </a:rPr>
              <a:t>.</a:t>
            </a:r>
            <a:r>
              <a:rPr lang="fr-FR" sz="2400" b="1" i="1" dirty="0"/>
              <a:t>nom_attribut</a:t>
            </a:r>
          </a:p>
          <a:p>
            <a:pPr lvl="2" defTabSz="482600">
              <a:buNone/>
            </a:pP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5392095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EE49D80-0CBD-4079-8C77-722EBE268F11}" type="slidenum">
              <a:rPr lang="fr-FR"/>
              <a:pPr eaLnBrk="1" hangingPunct="1"/>
              <a:t>185</a:t>
            </a:fld>
            <a:endParaRPr lang="fr-FR" dirty="0"/>
          </a:p>
        </p:txBody>
      </p:sp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2362200" y="5029200"/>
            <a:ext cx="5715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8132" name="Rectangle 3"/>
          <p:cNvSpPr>
            <a:spLocks noChangeArrowheads="1"/>
          </p:cNvSpPr>
          <p:nvPr/>
        </p:nvSpPr>
        <p:spPr bwMode="auto">
          <a:xfrm>
            <a:off x="2362200" y="3581400"/>
            <a:ext cx="5638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2362200" y="2895600"/>
            <a:ext cx="4114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813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88636" y="1500174"/>
            <a:ext cx="8839200" cy="4572000"/>
          </a:xfrm>
        </p:spPr>
        <p:txBody>
          <a:bodyPr>
            <a:normAutofit lnSpcReduction="10000"/>
          </a:bodyPr>
          <a:lstStyle/>
          <a:p>
            <a:pPr marL="292100" indent="-292100" defTabSz="482600">
              <a:lnSpc>
                <a:spcPct val="75000"/>
              </a:lnSpc>
              <a:buNone/>
            </a:pPr>
            <a:r>
              <a:rPr lang="fr-FR" sz="2400" dirty="0"/>
              <a:t>Nom des colonnes dans la relation résultat d’une commande SELECT:</a:t>
            </a:r>
          </a:p>
          <a:p>
            <a:pPr marL="292100" indent="-292100" defTabSz="482600">
              <a:lnSpc>
                <a:spcPct val="75000"/>
              </a:lnSpc>
              <a:buNone/>
            </a:pPr>
            <a:endParaRPr lang="fr-FR" sz="2400" b="1" dirty="0"/>
          </a:p>
          <a:p>
            <a:pPr marL="292100" indent="-292100" defTabSz="482600">
              <a:lnSpc>
                <a:spcPct val="75000"/>
              </a:lnSpc>
              <a:buNone/>
            </a:pPr>
            <a:r>
              <a:rPr lang="fr-FR" sz="2400" dirty="0"/>
              <a:t>	- </a:t>
            </a:r>
            <a:r>
              <a:rPr lang="fr-FR" sz="2400" b="1" dirty="0"/>
              <a:t>Par défaut, nom des attributs dont elles sont issues</a:t>
            </a:r>
          </a:p>
          <a:p>
            <a:pPr marL="292100" indent="-292100" defTabSz="482600">
              <a:lnSpc>
                <a:spcPct val="75000"/>
              </a:lnSpc>
              <a:buNone/>
            </a:pPr>
            <a:endParaRPr lang="fr-FR" dirty="0">
              <a:solidFill>
                <a:schemeClr val="accent2"/>
              </a:solidFill>
            </a:endParaRPr>
          </a:p>
          <a:p>
            <a:pPr marL="292100" indent="-292100" defTabSz="482600">
              <a:lnSpc>
                <a:spcPct val="75000"/>
              </a:lnSpc>
              <a:buNone/>
            </a:pPr>
            <a:r>
              <a:rPr lang="fr-FR" sz="2400" dirty="0"/>
              <a:t>		</a:t>
            </a:r>
            <a:r>
              <a:rPr lang="fr-FR" sz="2000" dirty="0">
                <a:latin typeface="Courier New" pitchFamily="49" charset="0"/>
              </a:rPr>
              <a:t>SELECT   *  FROM	Produit,</a:t>
            </a:r>
          </a:p>
          <a:p>
            <a:pPr marL="292100" indent="-292100" defTabSz="482600">
              <a:lnSpc>
                <a:spcPct val="75000"/>
              </a:lnSpc>
              <a:buNone/>
            </a:pPr>
            <a:r>
              <a:rPr lang="fr-FR" sz="2400" dirty="0"/>
              <a:t>				</a:t>
            </a:r>
          </a:p>
          <a:p>
            <a:pPr marL="292100" indent="-292100" defTabSz="482600">
              <a:lnSpc>
                <a:spcPct val="75000"/>
              </a:lnSpc>
              <a:buNone/>
            </a:pPr>
            <a:r>
              <a:rPr lang="fr-FR" sz="2400" dirty="0"/>
              <a:t>		</a:t>
            </a:r>
            <a:r>
              <a:rPr lang="fr-FR" sz="2000" dirty="0">
                <a:latin typeface="Courier New" pitchFamily="49" charset="0"/>
              </a:rPr>
              <a:t>SELECT  prixUnitaire	FROM	Produit,</a:t>
            </a:r>
          </a:p>
          <a:p>
            <a:pPr marL="292100" indent="-292100" defTabSz="482600">
              <a:lnSpc>
                <a:spcPct val="75000"/>
              </a:lnSpc>
              <a:buNone/>
            </a:pPr>
            <a:r>
              <a:rPr lang="fr-FR" sz="2000" dirty="0">
                <a:latin typeface="Courier New" pitchFamily="49" charset="0"/>
              </a:rPr>
              <a:t>					</a:t>
            </a:r>
          </a:p>
          <a:p>
            <a:pPr marL="292100" indent="-292100" defTabSz="482600">
              <a:lnSpc>
                <a:spcPct val="75000"/>
              </a:lnSpc>
              <a:buNone/>
            </a:pPr>
            <a:r>
              <a:rPr lang="fr-FR" sz="2400" dirty="0"/>
              <a:t>	- </a:t>
            </a:r>
            <a:r>
              <a:rPr lang="fr-FR" sz="2400" b="1" dirty="0"/>
              <a:t>Renommage possible (alias de colonnes)</a:t>
            </a:r>
          </a:p>
          <a:p>
            <a:pPr marL="292100" indent="-292100" defTabSz="482600">
              <a:lnSpc>
                <a:spcPct val="75000"/>
              </a:lnSpc>
              <a:buNone/>
            </a:pPr>
            <a:endParaRPr lang="fr-FR" b="1" dirty="0">
              <a:solidFill>
                <a:schemeClr val="accent2"/>
              </a:solidFill>
            </a:endParaRPr>
          </a:p>
          <a:p>
            <a:pPr marL="292100" indent="-292100" defTabSz="482600">
              <a:lnSpc>
                <a:spcPct val="75000"/>
              </a:lnSpc>
              <a:buNone/>
            </a:pPr>
            <a:r>
              <a:rPr lang="fr-FR" sz="2400" dirty="0"/>
              <a:t>		</a:t>
            </a:r>
            <a:r>
              <a:rPr lang="fr-FR" sz="2000" dirty="0">
                <a:latin typeface="Courier New" pitchFamily="49" charset="0"/>
              </a:rPr>
              <a:t>SELECT noProduit </a:t>
            </a:r>
            <a:r>
              <a:rPr lang="fr-FR" sz="2000" b="1" dirty="0">
                <a:latin typeface="Courier New" pitchFamily="49" charset="0"/>
              </a:rPr>
              <a:t>AS</a:t>
            </a:r>
            <a:r>
              <a:rPr lang="fr-FR" sz="2000" dirty="0">
                <a:latin typeface="Courier New" pitchFamily="49" charset="0"/>
              </a:rPr>
              <a:t> "Numero N" </a:t>
            </a:r>
          </a:p>
          <a:p>
            <a:pPr marL="292100" indent="-292100" defTabSz="482600">
              <a:lnSpc>
                <a:spcPct val="75000"/>
              </a:lnSpc>
              <a:buNone/>
            </a:pPr>
            <a:r>
              <a:rPr lang="fr-FR" sz="2000" dirty="0">
                <a:latin typeface="Courier New" pitchFamily="49" charset="0"/>
              </a:rPr>
              <a:t>		FROM	Produit,</a:t>
            </a:r>
          </a:p>
        </p:txBody>
      </p:sp>
      <p:graphicFrame>
        <p:nvGraphicFramePr>
          <p:cNvPr id="385061" name="Group 37"/>
          <p:cNvGraphicFramePr>
            <a:graphicFrameLocks noGrp="1"/>
          </p:cNvGraphicFramePr>
          <p:nvPr/>
        </p:nvGraphicFramePr>
        <p:xfrm>
          <a:off x="7162800" y="2714620"/>
          <a:ext cx="3148042" cy="731838"/>
        </p:xfrm>
        <a:graphic>
          <a:graphicData uri="http://schemas.openxmlformats.org/drawingml/2006/table">
            <a:tbl>
              <a:tblPr/>
              <a:tblGrid>
                <a:gridCol w="1076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4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noProduit</a:t>
                      </a:r>
                    </a:p>
                  </a:txBody>
                  <a:tcPr marT="45740" marB="4574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libellé</a:t>
                      </a:r>
                    </a:p>
                  </a:txBody>
                  <a:tcPr marT="45740" marB="4574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prixUnitaire</a:t>
                      </a:r>
                    </a:p>
                  </a:txBody>
                  <a:tcPr marT="45740" marB="4574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4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5045" name="Group 21"/>
          <p:cNvGraphicFramePr>
            <a:graphicFrameLocks noGrp="1"/>
          </p:cNvGraphicFramePr>
          <p:nvPr/>
        </p:nvGraphicFramePr>
        <p:xfrm>
          <a:off x="8229600" y="3733800"/>
          <a:ext cx="1828800" cy="82282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prixUnitaire</a:t>
                      </a:r>
                    </a:p>
                  </a:txBody>
                  <a:tcPr marT="45685" marB="4568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685" marB="4568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5053" name="Group 29"/>
          <p:cNvGraphicFramePr>
            <a:graphicFrameLocks noGrp="1"/>
          </p:cNvGraphicFramePr>
          <p:nvPr/>
        </p:nvGraphicFramePr>
        <p:xfrm>
          <a:off x="8305800" y="5029200"/>
          <a:ext cx="1447800" cy="82282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4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Numero N</a:t>
                      </a:r>
                    </a:p>
                  </a:txBody>
                  <a:tcPr marT="45685" marB="4568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685" marB="4568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69630" y="228600"/>
            <a:ext cx="8610600" cy="8382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200" dirty="0"/>
              <a:t>Règles de nommage /référence à des objets (2/2)</a:t>
            </a:r>
          </a:p>
        </p:txBody>
      </p:sp>
      <p:sp>
        <p:nvSpPr>
          <p:cNvPr id="12" name="Flèche droite 11"/>
          <p:cNvSpPr/>
          <p:nvPr/>
        </p:nvSpPr>
        <p:spPr bwMode="auto">
          <a:xfrm>
            <a:off x="6596066" y="3000372"/>
            <a:ext cx="428628" cy="142876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  <p:sp>
        <p:nvSpPr>
          <p:cNvPr id="13" name="Flèche droite 12"/>
          <p:cNvSpPr/>
          <p:nvPr/>
        </p:nvSpPr>
        <p:spPr bwMode="auto">
          <a:xfrm>
            <a:off x="7596198" y="4000504"/>
            <a:ext cx="428628" cy="142876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  <p:sp>
        <p:nvSpPr>
          <p:cNvPr id="14" name="Flèche droite 13"/>
          <p:cNvSpPr/>
          <p:nvPr/>
        </p:nvSpPr>
        <p:spPr bwMode="auto">
          <a:xfrm>
            <a:off x="7596198" y="5357826"/>
            <a:ext cx="428628" cy="142876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65100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75C60F0-E9A0-4790-9DA4-80D5F5C306C7}" type="slidenum">
              <a:rPr lang="fr-FR"/>
              <a:pPr eaLnBrk="1" hangingPunct="1"/>
              <a:t>186</a:t>
            </a:fld>
            <a:endParaRPr lang="fr-FR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24973" y="657212"/>
            <a:ext cx="8630042" cy="569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fr-FR" sz="2800" kern="0" dirty="0"/>
              <a:t>SQL comporte trois parties :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fr-FR" sz="2800" b="1" kern="0" dirty="0">
                <a:solidFill>
                  <a:schemeClr val="bg1">
                    <a:lumMod val="75000"/>
                  </a:schemeClr>
                </a:solidFill>
              </a:rPr>
              <a:t>LDD</a:t>
            </a:r>
            <a:r>
              <a:rPr lang="fr-FR" sz="2800" kern="0" dirty="0">
                <a:solidFill>
                  <a:schemeClr val="bg1">
                    <a:lumMod val="75000"/>
                  </a:schemeClr>
                </a:solidFill>
              </a:rPr>
              <a:t> (Langage de Définition de Données) pour créer, modifier et supprimer des définitions de tables (schémas)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fr-FR" sz="2400" i="1" kern="0" dirty="0">
                <a:solidFill>
                  <a:schemeClr val="bg1">
                    <a:lumMod val="75000"/>
                  </a:schemeClr>
                </a:solidFill>
              </a:rPr>
              <a:t>create table, drop table, alter table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fr-FR" sz="2800" b="1" kern="0" dirty="0"/>
              <a:t>LMD</a:t>
            </a:r>
            <a:r>
              <a:rPr lang="fr-FR" sz="2800" kern="0" dirty="0"/>
              <a:t> (Langage de Manipulation de Données) pour</a:t>
            </a:r>
            <a:endParaRPr lang="fr-FR" sz="2400" kern="0" dirty="0"/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kern="0" dirty="0"/>
              <a:t>Interrogation des données : SELECT</a:t>
            </a:r>
          </a:p>
          <a:p>
            <a:pPr marL="1143000" lvl="2" indent="-228600" fontAlgn="base">
              <a:spcBef>
                <a:spcPct val="20000"/>
              </a:spcBef>
              <a:spcAft>
                <a:spcPct val="0"/>
              </a:spcAft>
              <a:buFontTx/>
              <a:buChar char="-"/>
              <a:defRPr/>
            </a:pPr>
            <a:r>
              <a:rPr lang="fr-FR" sz="2400" b="1" kern="0" dirty="0"/>
              <a:t>Mise à jour des données : INSERT, UPDATE, DELETE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fr-FR" sz="2800" b="1" kern="0" dirty="0">
                <a:solidFill>
                  <a:schemeClr val="bg1">
                    <a:lumMod val="75000"/>
                  </a:schemeClr>
                </a:solidFill>
              </a:rPr>
              <a:t> LCD</a:t>
            </a:r>
            <a:r>
              <a:rPr lang="fr-FR" sz="2800" kern="0" dirty="0">
                <a:solidFill>
                  <a:schemeClr val="bg1">
                    <a:lumMod val="75000"/>
                  </a:schemeClr>
                </a:solidFill>
              </a:rPr>
              <a:t> (Langage de Contrôle de Données) pour gérer les protections d’accès.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fr-FR" sz="2400" i="1" kern="0" dirty="0">
                <a:solidFill>
                  <a:schemeClr val="bg1">
                    <a:lumMod val="75000"/>
                  </a:schemeClr>
                </a:solidFill>
              </a:rPr>
              <a:t>grant, revoke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lang="fr-FR" sz="2400" i="1" kern="0" dirty="0"/>
          </a:p>
        </p:txBody>
      </p:sp>
    </p:spTree>
    <p:extLst>
      <p:ext uri="{BB962C8B-B14F-4D97-AF65-F5344CB8AC3E}">
        <p14:creationId xmlns:p14="http://schemas.microsoft.com/office/powerpoint/2010/main" val="33345041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17BE2FB-6400-4139-827F-A17BC5C45775}" type="slidenum">
              <a:rPr lang="fr-FR"/>
              <a:pPr eaLnBrk="1" hangingPunct="1"/>
              <a:t>187</a:t>
            </a:fld>
            <a:endParaRPr lang="fr-FR"/>
          </a:p>
        </p:txBody>
      </p:sp>
      <p:sp>
        <p:nvSpPr>
          <p:cNvPr id="89091" name="Rectangle 2"/>
          <p:cNvSpPr>
            <a:spLocks noChangeArrowheads="1"/>
          </p:cNvSpPr>
          <p:nvPr/>
        </p:nvSpPr>
        <p:spPr bwMode="auto">
          <a:xfrm>
            <a:off x="2362200" y="4419600"/>
            <a:ext cx="7162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9092" name="Rectangle 3"/>
          <p:cNvSpPr>
            <a:spLocks noChangeArrowheads="1"/>
          </p:cNvSpPr>
          <p:nvPr/>
        </p:nvSpPr>
        <p:spPr bwMode="auto">
          <a:xfrm>
            <a:off x="2362200" y="32004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909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27890" y="933464"/>
            <a:ext cx="8763000" cy="4495800"/>
          </a:xfrm>
        </p:spPr>
        <p:txBody>
          <a:bodyPr>
            <a:normAutofit fontScale="92500" lnSpcReduction="10000"/>
          </a:bodyPr>
          <a:lstStyle/>
          <a:p>
            <a:pPr marL="292100" indent="-292100" defTabSz="482600">
              <a:buNone/>
            </a:pPr>
            <a:r>
              <a:rPr lang="fr-FR" sz="2000" b="1" dirty="0">
                <a:latin typeface="Courier New" pitchFamily="49" charset="0"/>
              </a:rPr>
              <a:t>INSERT [INTO]</a:t>
            </a:r>
            <a:r>
              <a:rPr lang="fr-FR" sz="2000" dirty="0">
                <a:latin typeface="Courier New" pitchFamily="49" charset="0"/>
              </a:rPr>
              <a:t> nom_relation[(attribut, attribut…)]</a:t>
            </a: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{</a:t>
            </a:r>
            <a:r>
              <a:rPr lang="fr-FR" sz="2000" b="1" dirty="0">
                <a:latin typeface="Courier New" pitchFamily="49" charset="0"/>
              </a:rPr>
              <a:t>VALUES</a:t>
            </a:r>
            <a:r>
              <a:rPr lang="fr-FR" sz="2000" dirty="0">
                <a:latin typeface="Courier New" pitchFamily="49" charset="0"/>
              </a:rPr>
              <a:t>  (valeur[, valeur, …] ),...}</a:t>
            </a: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ou</a:t>
            </a:r>
          </a:p>
          <a:p>
            <a:pPr marL="292100" indent="-292100" defTabSz="482600">
              <a:buNone/>
            </a:pPr>
            <a:r>
              <a:rPr lang="fr-FR" sz="2000" b="1" dirty="0">
                <a:latin typeface="Courier New" pitchFamily="49" charset="0"/>
              </a:rPr>
              <a:t>INSERT [INTO]</a:t>
            </a:r>
            <a:r>
              <a:rPr lang="fr-FR" sz="2000" dirty="0">
                <a:latin typeface="Courier New" pitchFamily="49" charset="0"/>
              </a:rPr>
              <a:t> nom_relation[(attribut, attribut…)]</a:t>
            </a: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SELECT...</a:t>
            </a:r>
          </a:p>
          <a:p>
            <a:pPr marL="292100" indent="-292100" defTabSz="482600">
              <a:buNone/>
            </a:pPr>
            <a:endParaRPr lang="fr-FR" sz="20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2400" dirty="0"/>
              <a:t>	 </a:t>
            </a:r>
            <a:r>
              <a:rPr lang="fr-FR" sz="2400" i="1" dirty="0"/>
              <a:t>Ajout d'un ou plusieurs tuples</a:t>
            </a:r>
          </a:p>
          <a:p>
            <a:pPr marL="292100" indent="-292100" defTabSz="482600">
              <a:buNone/>
            </a:pPr>
            <a:r>
              <a:rPr lang="fr-FR" sz="2400" dirty="0"/>
              <a:t>	</a:t>
            </a:r>
            <a:r>
              <a:rPr lang="fr-FR" sz="1800" dirty="0">
                <a:latin typeface="Courier New" pitchFamily="49" charset="0"/>
              </a:rPr>
              <a:t>INSERT INTO Produit VALUES(430,‘lecteur DVD’, 9.99),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</a:rPr>
              <a:t>	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INSERT INTO </a:t>
            </a:r>
            <a:r>
              <a:rPr lang="en-US" sz="1800" i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(a,b,c) VALUES(1,2,3),(4,5,6), (7,8,9),</a:t>
            </a:r>
            <a:endParaRPr lang="fr-FR" sz="1800" dirty="0">
              <a:latin typeface="Courier New" pitchFamily="49" charset="0"/>
              <a:cs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2400" dirty="0"/>
              <a:t>	 </a:t>
            </a:r>
            <a:r>
              <a:rPr lang="fr-FR" sz="2400" i="1" dirty="0"/>
              <a:t>Ajout du résultat d'un SELECT</a:t>
            </a:r>
          </a:p>
          <a:p>
            <a:pPr marL="292100" indent="-292100" defTabSz="482600">
              <a:buNone/>
            </a:pPr>
            <a:r>
              <a:rPr lang="fr-FR" sz="2000" dirty="0"/>
              <a:t>	</a:t>
            </a:r>
            <a:r>
              <a:rPr lang="fr-FR" sz="1800" dirty="0">
                <a:latin typeface="Courier New" pitchFamily="49" charset="0"/>
              </a:rPr>
              <a:t>INSERT INTO Commande (noClient, noProduit)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</a:rPr>
              <a:t>		SELECT  noClient, noProduit  FROM  Produit, Client</a:t>
            </a:r>
          </a:p>
          <a:p>
            <a:pPr marL="292100" indent="-292100" defTabSz="482600">
              <a:buNone/>
            </a:pPr>
            <a:endParaRPr lang="fr-FR" sz="1800" dirty="0">
              <a:latin typeface="Courier New" pitchFamily="49" charset="0"/>
            </a:endParaRPr>
          </a:p>
        </p:txBody>
      </p:sp>
      <p:sp>
        <p:nvSpPr>
          <p:cNvPr id="89095" name="Text Box 6"/>
          <p:cNvSpPr txBox="1">
            <a:spLocks noChangeArrowheads="1"/>
          </p:cNvSpPr>
          <p:nvPr/>
        </p:nvSpPr>
        <p:spPr bwMode="auto">
          <a:xfrm>
            <a:off x="507336" y="67434"/>
            <a:ext cx="6365704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sz="3200" dirty="0">
                <a:latin typeface="+mj-lt"/>
              </a:rPr>
              <a:t>Insertion de tuples : INSERT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762000" y="5467342"/>
            <a:ext cx="8369593" cy="1071570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600200" indent="-22860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fr-FR">
              <a:latin typeface="Times New Roman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023889" y="5638010"/>
            <a:ext cx="7117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92100" defTabSz="482600">
              <a:lnSpc>
                <a:spcPct val="90000"/>
              </a:lnSpc>
            </a:pPr>
            <a:r>
              <a:rPr lang="fr-FR" sz="2000" i="1" dirty="0"/>
              <a:t>N.B.</a:t>
            </a:r>
            <a:r>
              <a:rPr lang="fr-FR" sz="2000" dirty="0"/>
              <a:t> Les attributs non mentionnés lors de l’insertion</a:t>
            </a:r>
          </a:p>
          <a:p>
            <a:pPr marL="292100" indent="-292100" defTabSz="482600">
              <a:lnSpc>
                <a:spcPct val="90000"/>
              </a:lnSpc>
            </a:pPr>
            <a:r>
              <a:rPr lang="fr-FR" sz="2000" dirty="0"/>
              <a:t>sont positionnés à NULL (sauf </a:t>
            </a:r>
            <a:r>
              <a:rPr lang="fr-FR" sz="1900" dirty="0" err="1">
                <a:latin typeface="Courier New" pitchFamily="49" charset="0"/>
                <a:cs typeface="Courier New" pitchFamily="49" charset="0"/>
              </a:rPr>
              <a:t>auto_increment</a:t>
            </a:r>
            <a:r>
              <a:rPr lang="fr-FR" sz="1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900" dirty="0">
                <a:cs typeface="Courier New" pitchFamily="49" charset="0"/>
              </a:rPr>
              <a:t>ou</a:t>
            </a:r>
            <a:r>
              <a:rPr lang="fr-FR" sz="1900" dirty="0">
                <a:latin typeface="Courier New" pitchFamily="49" charset="0"/>
                <a:cs typeface="Courier New" pitchFamily="49" charset="0"/>
              </a:rPr>
              <a:t> default</a:t>
            </a:r>
            <a:r>
              <a:rPr lang="fr-FR" dirty="0">
                <a:latin typeface="Courier New" pitchFamily="49" charset="0"/>
                <a:cs typeface="Courier New" pitchFamily="49" charset="0"/>
              </a:rPr>
              <a:t>)</a:t>
            </a: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694455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E7D95D0B-6FEB-4347-BE02-6B4B7D5333DE}" type="slidenum">
              <a:rPr lang="fr-FR"/>
              <a:pPr eaLnBrk="1" hangingPunct="1"/>
              <a:t>188</a:t>
            </a:fld>
            <a:endParaRPr lang="fr-FR"/>
          </a:p>
        </p:txBody>
      </p:sp>
      <p:sp>
        <p:nvSpPr>
          <p:cNvPr id="90115" name="Rectangle 2"/>
          <p:cNvSpPr>
            <a:spLocks noChangeArrowheads="1"/>
          </p:cNvSpPr>
          <p:nvPr/>
        </p:nvSpPr>
        <p:spPr bwMode="auto">
          <a:xfrm>
            <a:off x="2286000" y="4648200"/>
            <a:ext cx="74676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0116" name="Rectangle 3"/>
          <p:cNvSpPr>
            <a:spLocks noChangeArrowheads="1"/>
          </p:cNvSpPr>
          <p:nvPr/>
        </p:nvSpPr>
        <p:spPr bwMode="auto">
          <a:xfrm>
            <a:off x="2286000" y="3581400"/>
            <a:ext cx="7162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011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6508" y="1354015"/>
            <a:ext cx="9976338" cy="5039639"/>
          </a:xfrm>
        </p:spPr>
        <p:txBody>
          <a:bodyPr>
            <a:noAutofit/>
          </a:bodyPr>
          <a:lstStyle/>
          <a:p>
            <a:pPr marL="292100" indent="-292100" defTabSz="482600">
              <a:buNone/>
            </a:pPr>
            <a:r>
              <a:rPr lang="fr-FR" sz="2000" b="1" dirty="0">
                <a:latin typeface="Courier New" pitchFamily="49" charset="0"/>
              </a:rPr>
              <a:t>UPDATE	 </a:t>
            </a:r>
            <a:r>
              <a:rPr lang="fr-FR" sz="2000" dirty="0" err="1">
                <a:latin typeface="Courier New" pitchFamily="49" charset="0"/>
              </a:rPr>
              <a:t>nom_relation</a:t>
            </a:r>
            <a:r>
              <a:rPr lang="fr-FR" sz="2000" dirty="0">
                <a:latin typeface="Courier New" pitchFamily="49" charset="0"/>
              </a:rPr>
              <a:t>(s)</a:t>
            </a:r>
          </a:p>
          <a:p>
            <a:pPr marL="292100" indent="-292100" defTabSz="482600">
              <a:buNone/>
            </a:pPr>
            <a:r>
              <a:rPr lang="fr-FR" sz="2000" b="1" dirty="0">
                <a:latin typeface="Courier New" pitchFamily="49" charset="0"/>
              </a:rPr>
              <a:t>SET</a:t>
            </a:r>
            <a:r>
              <a:rPr lang="fr-FR" sz="2000" dirty="0">
                <a:latin typeface="Courier New" pitchFamily="49" charset="0"/>
              </a:rPr>
              <a:t>	 	attribut = {expression | NULL | rqte-SELECT  }</a:t>
            </a: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			[, attribut = {expression | NULL | rqte-SELECT } …]</a:t>
            </a: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[</a:t>
            </a:r>
            <a:r>
              <a:rPr lang="fr-FR" sz="2000" b="1" dirty="0">
                <a:latin typeface="Courier New" pitchFamily="49" charset="0"/>
              </a:rPr>
              <a:t>WHERE</a:t>
            </a:r>
            <a:r>
              <a:rPr lang="fr-FR" sz="2000" dirty="0">
                <a:latin typeface="Courier New" pitchFamily="49" charset="0"/>
              </a:rPr>
              <a:t>	 condition ]</a:t>
            </a:r>
          </a:p>
          <a:p>
            <a:pPr marL="292100" indent="-292100" defTabSz="482600">
              <a:buNone/>
            </a:pPr>
            <a:endParaRPr lang="fr-FR" sz="20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	</a:t>
            </a:r>
            <a:r>
              <a:rPr lang="fr-FR" sz="2400" i="1" dirty="0"/>
              <a:t>Positionner à ‘Durand’ le nom du client n° 3 :</a:t>
            </a:r>
            <a:endParaRPr lang="fr-FR" i="1" dirty="0"/>
          </a:p>
          <a:p>
            <a:pPr marL="292100" indent="-292100" defTabSz="482600">
              <a:buNone/>
            </a:pPr>
            <a:r>
              <a:rPr lang="fr-FR" sz="2000" dirty="0"/>
              <a:t>	</a:t>
            </a:r>
            <a:r>
              <a:rPr lang="fr-FR" sz="2000" dirty="0">
                <a:latin typeface="Courier New" pitchFamily="49" charset="0"/>
              </a:rPr>
              <a:t>UPDATE  Client  SET  nom =‘Durand’ WHERE noClient=3</a:t>
            </a:r>
          </a:p>
          <a:p>
            <a:pPr marL="292100" indent="-292100" defTabSz="482600">
              <a:buNone/>
            </a:pPr>
            <a:endParaRPr lang="fr-FR" sz="20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2000" dirty="0"/>
              <a:t>	</a:t>
            </a:r>
            <a:r>
              <a:rPr lang="fr-FR" sz="2400" i="1" dirty="0"/>
              <a:t>Augmenter de 5% le prix des produits dont le libellé est dans une liste :</a:t>
            </a:r>
            <a:endParaRPr lang="fr-FR" dirty="0"/>
          </a:p>
          <a:p>
            <a:pPr marL="292100" indent="-292100" defTabSz="482600">
              <a:buNone/>
            </a:pPr>
            <a:r>
              <a:rPr lang="fr-FR" sz="2000" dirty="0"/>
              <a:t>	</a:t>
            </a:r>
            <a:r>
              <a:rPr lang="fr-FR" sz="2000" dirty="0">
                <a:latin typeface="Courier New" pitchFamily="49" charset="0"/>
              </a:rPr>
              <a:t>UPDATE Produit  SET prixUnitaire = prixUnitaire*1.05 </a:t>
            </a:r>
          </a:p>
          <a:p>
            <a:pPr marL="292100" indent="-292100" defTabSz="482600">
              <a:buNone/>
            </a:pPr>
            <a:r>
              <a:rPr lang="fr-FR" sz="2000" dirty="0">
                <a:latin typeface="Courier New" pitchFamily="49" charset="0"/>
              </a:rPr>
              <a:t>	WHERE  libellé IN (‘CD-ROM’, ‘DVD’, ‘ZIP’)</a:t>
            </a:r>
          </a:p>
        </p:txBody>
      </p:sp>
      <p:sp>
        <p:nvSpPr>
          <p:cNvPr id="90118" name="Rectangle 5"/>
          <p:cNvSpPr>
            <a:spLocks noChangeArrowheads="1"/>
          </p:cNvSpPr>
          <p:nvPr/>
        </p:nvSpPr>
        <p:spPr bwMode="auto">
          <a:xfrm>
            <a:off x="2103438" y="1524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fr-FR" sz="2800">
              <a:solidFill>
                <a:schemeClr val="accent2"/>
              </a:solidFill>
            </a:endParaRPr>
          </a:p>
        </p:txBody>
      </p:sp>
      <p:sp>
        <p:nvSpPr>
          <p:cNvPr id="90119" name="Rectangle 6"/>
          <p:cNvSpPr>
            <a:spLocks noGrp="1" noChangeArrowheads="1"/>
          </p:cNvSpPr>
          <p:nvPr>
            <p:ph type="title"/>
          </p:nvPr>
        </p:nvSpPr>
        <p:spPr>
          <a:xfrm>
            <a:off x="486508" y="342104"/>
            <a:ext cx="7772400" cy="609600"/>
          </a:xfrm>
          <a:noFill/>
          <a:ln>
            <a:solidFill>
              <a:schemeClr val="tx1"/>
            </a:solidFill>
          </a:ln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fr-FR" sz="3200" dirty="0"/>
              <a:t>Modification de tuples : UPDATE </a:t>
            </a:r>
          </a:p>
        </p:txBody>
      </p:sp>
    </p:spTree>
    <p:extLst>
      <p:ext uri="{BB962C8B-B14F-4D97-AF65-F5344CB8AC3E}">
        <p14:creationId xmlns:p14="http://schemas.microsoft.com/office/powerpoint/2010/main" val="14082591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D794A2F1-4569-47B2-9D71-684DFCBE5F7B}" type="slidenum">
              <a:rPr lang="fr-FR"/>
              <a:pPr eaLnBrk="1" hangingPunct="1"/>
              <a:t>189</a:t>
            </a:fld>
            <a:endParaRPr lang="fr-FR"/>
          </a:p>
        </p:txBody>
      </p:sp>
      <p:sp>
        <p:nvSpPr>
          <p:cNvPr id="91139" name="Rectangle 2"/>
          <p:cNvSpPr>
            <a:spLocks noChangeArrowheads="1"/>
          </p:cNvSpPr>
          <p:nvPr/>
        </p:nvSpPr>
        <p:spPr bwMode="auto">
          <a:xfrm>
            <a:off x="2286000" y="4343400"/>
            <a:ext cx="74676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1140" name="Rectangle 3"/>
          <p:cNvSpPr>
            <a:spLocks noChangeArrowheads="1"/>
          </p:cNvSpPr>
          <p:nvPr/>
        </p:nvSpPr>
        <p:spPr bwMode="auto">
          <a:xfrm>
            <a:off x="2286000" y="1828800"/>
            <a:ext cx="7391400" cy="190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114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9615" y="1142984"/>
            <a:ext cx="9371161" cy="5105400"/>
          </a:xfrm>
        </p:spPr>
        <p:txBody>
          <a:bodyPr/>
          <a:lstStyle/>
          <a:p>
            <a:pPr marL="292100" indent="-292100" defTabSz="482600">
              <a:buNone/>
            </a:pPr>
            <a:r>
              <a:rPr lang="fr-FR" sz="2000" i="1" dirty="0"/>
              <a:t>Augmenter de 10% les prix des produits fournis par le fournisseur ‘Titu’ :</a:t>
            </a:r>
            <a:r>
              <a:rPr lang="fr-FR" sz="2000" dirty="0"/>
              <a:t> </a:t>
            </a:r>
          </a:p>
          <a:p>
            <a:pPr marL="292100" indent="-292100" defTabSz="482600">
              <a:lnSpc>
                <a:spcPct val="100000"/>
              </a:lnSpc>
              <a:buNone/>
            </a:pPr>
            <a:r>
              <a:rPr lang="fr-FR" sz="1800" dirty="0"/>
              <a:t>	</a:t>
            </a:r>
            <a:r>
              <a:rPr lang="fr-FR" sz="2000" dirty="0">
                <a:latin typeface="Courier New" pitchFamily="49" charset="0"/>
              </a:rPr>
              <a:t>UPDATE 	Produit </a:t>
            </a:r>
          </a:p>
          <a:p>
            <a:pPr marL="292100" indent="-292100" defTabSz="482600">
              <a:lnSpc>
                <a:spcPct val="100000"/>
              </a:lnSpc>
              <a:buNone/>
            </a:pPr>
            <a:r>
              <a:rPr lang="fr-FR" sz="2000" dirty="0">
                <a:latin typeface="Courier New" pitchFamily="49" charset="0"/>
              </a:rPr>
              <a:t>	SET 		</a:t>
            </a:r>
            <a:r>
              <a:rPr lang="fr-FR" sz="2000" dirty="0" err="1">
                <a:latin typeface="Courier New" pitchFamily="49" charset="0"/>
              </a:rPr>
              <a:t>prixUnitaire</a:t>
            </a:r>
            <a:r>
              <a:rPr lang="fr-FR" sz="2000" dirty="0">
                <a:latin typeface="Courier New" pitchFamily="49" charset="0"/>
              </a:rPr>
              <a:t> = </a:t>
            </a:r>
            <a:r>
              <a:rPr lang="fr-FR" sz="2000" dirty="0" err="1">
                <a:latin typeface="Courier New" pitchFamily="49" charset="0"/>
              </a:rPr>
              <a:t>prixUnitaire</a:t>
            </a:r>
            <a:r>
              <a:rPr lang="fr-FR" sz="2000" dirty="0">
                <a:latin typeface="Courier New" pitchFamily="49" charset="0"/>
              </a:rPr>
              <a:t>*1.1 </a:t>
            </a:r>
          </a:p>
          <a:p>
            <a:pPr marL="292100" indent="-292100" defTabSz="482600">
              <a:lnSpc>
                <a:spcPct val="100000"/>
              </a:lnSpc>
              <a:buNone/>
            </a:pPr>
            <a:r>
              <a:rPr lang="fr-FR" sz="2000" dirty="0">
                <a:latin typeface="Courier New" pitchFamily="49" charset="0"/>
              </a:rPr>
              <a:t>	WHERE  	</a:t>
            </a:r>
            <a:r>
              <a:rPr lang="fr-FR" sz="2000" dirty="0" err="1">
                <a:latin typeface="Courier New" pitchFamily="49" charset="0"/>
              </a:rPr>
              <a:t>noFournisseur</a:t>
            </a:r>
            <a:r>
              <a:rPr lang="fr-FR" sz="2000" dirty="0">
                <a:latin typeface="Courier New" pitchFamily="49" charset="0"/>
              </a:rPr>
              <a:t> </a:t>
            </a:r>
            <a:r>
              <a:rPr lang="fr-FR" sz="2000" b="1" dirty="0">
                <a:latin typeface="Courier New" pitchFamily="49" charset="0"/>
              </a:rPr>
              <a:t>IN </a:t>
            </a:r>
          </a:p>
          <a:p>
            <a:pPr marL="292100" indent="-292100" defTabSz="482600">
              <a:lnSpc>
                <a:spcPct val="100000"/>
              </a:lnSpc>
              <a:buNone/>
            </a:pPr>
            <a:r>
              <a:rPr lang="fr-FR" sz="2000" dirty="0">
                <a:latin typeface="Courier New" pitchFamily="49" charset="0"/>
              </a:rPr>
              <a:t>					(SELECT		f.noFournisseur </a:t>
            </a:r>
          </a:p>
          <a:p>
            <a:pPr marL="292100" indent="-292100" defTabSz="482600">
              <a:lnSpc>
                <a:spcPct val="100000"/>
              </a:lnSpc>
              <a:buNone/>
            </a:pPr>
            <a:r>
              <a:rPr lang="fr-FR" sz="2000" dirty="0">
                <a:latin typeface="Courier New" pitchFamily="49" charset="0"/>
              </a:rPr>
              <a:t>					 FROM		Fournisseur f </a:t>
            </a:r>
          </a:p>
          <a:p>
            <a:pPr marL="292100" indent="-292100" defTabSz="482600">
              <a:lnSpc>
                <a:spcPct val="100000"/>
              </a:lnSpc>
              <a:buNone/>
            </a:pPr>
            <a:r>
              <a:rPr lang="fr-FR" sz="2000" dirty="0">
                <a:latin typeface="Courier New" pitchFamily="49" charset="0"/>
              </a:rPr>
              <a:t>					 WHERE		f.raisonSociale = ‘Titu’)</a:t>
            </a:r>
          </a:p>
          <a:p>
            <a:pPr marL="292100" indent="-292100" defTabSz="482600">
              <a:buNone/>
            </a:pPr>
            <a:endParaRPr lang="fr-FR" sz="18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2000" i="1" dirty="0"/>
              <a:t>Positionner le prix d’un item au prix de la vente correspondante  :</a:t>
            </a:r>
          </a:p>
          <a:p>
            <a:pPr marL="292100" indent="-292100" defTabSz="482600">
              <a:lnSpc>
                <a:spcPct val="100000"/>
              </a:lnSpc>
              <a:buNone/>
            </a:pPr>
            <a:r>
              <a:rPr lang="fr-FR" sz="1800" dirty="0"/>
              <a:t>	</a:t>
            </a:r>
            <a:r>
              <a:rPr lang="en-US" sz="2000" dirty="0">
                <a:latin typeface="Courier New" pitchFamily="49" charset="0"/>
              </a:rPr>
              <a:t>UPDATE Item, Vente</a:t>
            </a:r>
          </a:p>
          <a:p>
            <a:pPr marL="292100" indent="-292100" defTabSz="482600">
              <a:lnSpc>
                <a:spcPct val="100000"/>
              </a:lnSpc>
              <a:buNone/>
            </a:pPr>
            <a:r>
              <a:rPr lang="en-US" sz="2000" dirty="0">
                <a:latin typeface="Courier New" pitchFamily="49" charset="0"/>
              </a:rPr>
              <a:t>	SET Item.prix = Vente.prix</a:t>
            </a:r>
          </a:p>
          <a:p>
            <a:pPr marL="292100" indent="-292100" defTabSz="482600">
              <a:lnSpc>
                <a:spcPct val="100000"/>
              </a:lnSpc>
              <a:buNone/>
            </a:pPr>
            <a:r>
              <a:rPr lang="en-US" sz="2000" dirty="0">
                <a:latin typeface="Courier New" pitchFamily="49" charset="0"/>
              </a:rPr>
              <a:t>	WHERE Item.id = </a:t>
            </a:r>
            <a:r>
              <a:rPr lang="en-US" sz="2000" dirty="0" err="1">
                <a:latin typeface="Courier New" pitchFamily="49" charset="0"/>
              </a:rPr>
              <a:t>Vente.id</a:t>
            </a:r>
            <a:r>
              <a:rPr lang="en-US" sz="2000" dirty="0">
                <a:latin typeface="Courier New" pitchFamily="49" charset="0"/>
              </a:rPr>
              <a:t>,</a:t>
            </a:r>
            <a:endParaRPr lang="fr-FR" sz="2000" dirty="0"/>
          </a:p>
        </p:txBody>
      </p:sp>
      <p:sp>
        <p:nvSpPr>
          <p:cNvPr id="91142" name="Rectangle 5"/>
          <p:cNvSpPr>
            <a:spLocks noChangeArrowheads="1"/>
          </p:cNvSpPr>
          <p:nvPr/>
        </p:nvSpPr>
        <p:spPr bwMode="auto">
          <a:xfrm>
            <a:off x="2103438" y="1524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  <a:buFontTx/>
              <a:buNone/>
            </a:pPr>
            <a:endParaRPr lang="fr-FR" sz="2800">
              <a:solidFill>
                <a:schemeClr val="accent2"/>
              </a:solidFill>
            </a:endParaRPr>
          </a:p>
        </p:txBody>
      </p:sp>
      <p:sp>
        <p:nvSpPr>
          <p:cNvPr id="91143" name="Rectangle 6"/>
          <p:cNvSpPr>
            <a:spLocks noGrp="1" noChangeArrowheads="1"/>
          </p:cNvSpPr>
          <p:nvPr>
            <p:ph type="title"/>
          </p:nvPr>
        </p:nvSpPr>
        <p:spPr>
          <a:xfrm>
            <a:off x="439614" y="228600"/>
            <a:ext cx="9436224" cy="609600"/>
          </a:xfrm>
          <a:noFill/>
          <a:ln>
            <a:solidFill>
              <a:schemeClr val="tx1"/>
            </a:solidFill>
          </a:ln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fr-FR" sz="3200" dirty="0"/>
              <a:t>Modification lorsque plusieurs tables sont nécessaires</a:t>
            </a:r>
          </a:p>
        </p:txBody>
      </p:sp>
    </p:spTree>
    <p:extLst>
      <p:ext uri="{BB962C8B-B14F-4D97-AF65-F5344CB8AC3E}">
        <p14:creationId xmlns:p14="http://schemas.microsoft.com/office/powerpoint/2010/main" val="1219521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596451" y="188640"/>
            <a:ext cx="8073875" cy="6480720"/>
            <a:chOff x="72450" y="188640"/>
            <a:chExt cx="8073875" cy="6480720"/>
          </a:xfrm>
        </p:grpSpPr>
        <p:sp>
          <p:nvSpPr>
            <p:cNvPr id="3" name="Rectangle 3"/>
            <p:cNvSpPr>
              <a:spLocks noChangeArrowheads="1"/>
            </p:cNvSpPr>
            <p:nvPr/>
          </p:nvSpPr>
          <p:spPr bwMode="auto">
            <a:xfrm>
              <a:off x="179512" y="692696"/>
              <a:ext cx="1641646" cy="17350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179512" y="1130613"/>
              <a:ext cx="16416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541678" y="750477"/>
              <a:ext cx="79861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 cap="small" dirty="0"/>
                <a:t>jobs j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90468" y="1203265"/>
              <a:ext cx="1418978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fr-FR" sz="1600" b="1" dirty="0" err="1">
                  <a:latin typeface="Courier"/>
                </a:rPr>
                <a:t>job_id</a:t>
              </a:r>
              <a:endParaRPr lang="fr-FR" sz="1600" b="1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job_title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min_salary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max_salary</a:t>
              </a:r>
              <a:endParaRPr lang="fr-FR" sz="160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6123103" y="188640"/>
              <a:ext cx="2023222" cy="1367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6123103" y="650303"/>
              <a:ext cx="20232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6520604" y="249554"/>
              <a:ext cx="122822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 cap="small" dirty="0" err="1"/>
                <a:t>regions</a:t>
              </a:r>
              <a:r>
                <a:rPr lang="fr-FR" b="1" cap="small" dirty="0"/>
                <a:t> r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6363509" y="819579"/>
              <a:ext cx="154241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fr-FR" sz="1600" b="1" dirty="0" err="1">
                  <a:latin typeface="Courier"/>
                </a:rPr>
                <a:t>region_id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region_name</a:t>
              </a:r>
              <a:endParaRPr lang="fr-FR" sz="1600" i="1" dirty="0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045846" y="650303"/>
              <a:ext cx="20976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017345" y="260648"/>
              <a:ext cx="2126159" cy="34166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208198" y="251356"/>
              <a:ext cx="152638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 cap="small" dirty="0" err="1"/>
                <a:t>employees</a:t>
              </a:r>
              <a:r>
                <a:rPr lang="fr-FR" b="1" cap="small" dirty="0"/>
                <a:t> e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922995" y="658431"/>
              <a:ext cx="2307363" cy="2800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marL="173038" indent="95250"/>
              <a:r>
                <a:rPr lang="en-US" sz="1600" b="1" dirty="0" err="1">
                  <a:latin typeface="Courier"/>
                </a:rPr>
                <a:t>employee_id</a:t>
              </a:r>
              <a:endParaRPr lang="en-US" sz="1600" dirty="0">
                <a:latin typeface="Courier"/>
              </a:endParaRPr>
            </a:p>
            <a:p>
              <a:pPr marL="173038" indent="95250"/>
              <a:r>
                <a:rPr lang="en-US" sz="1600" dirty="0" err="1">
                  <a:latin typeface="Courier"/>
                </a:rPr>
                <a:t>first_name</a:t>
              </a:r>
              <a:endParaRPr lang="en-US" sz="1600" dirty="0">
                <a:latin typeface="Courier"/>
              </a:endParaRPr>
            </a:p>
            <a:p>
              <a:pPr marL="173038" indent="95250"/>
              <a:r>
                <a:rPr lang="en-US" sz="1600" dirty="0" err="1">
                  <a:latin typeface="Courier"/>
                </a:rPr>
                <a:t>last_name</a:t>
              </a:r>
              <a:endParaRPr lang="en-US" sz="1600" dirty="0">
                <a:latin typeface="Courier"/>
              </a:endParaRPr>
            </a:p>
            <a:p>
              <a:pPr marL="173038" indent="95250"/>
              <a:r>
                <a:rPr lang="en-US" sz="1600" dirty="0">
                  <a:latin typeface="Courier"/>
                </a:rPr>
                <a:t>email</a:t>
              </a:r>
            </a:p>
            <a:p>
              <a:pPr marL="173038" indent="95250"/>
              <a:r>
                <a:rPr lang="en-US" sz="1600" dirty="0" err="1">
                  <a:latin typeface="Courier"/>
                </a:rPr>
                <a:t>phone_number</a:t>
              </a:r>
              <a:endParaRPr lang="en-US" sz="1600" dirty="0">
                <a:latin typeface="Courier"/>
              </a:endParaRPr>
            </a:p>
            <a:p>
              <a:pPr marL="173038" indent="95250"/>
              <a:r>
                <a:rPr lang="en-US" sz="1600" dirty="0" err="1">
                  <a:latin typeface="Courier"/>
                </a:rPr>
                <a:t>hire_date</a:t>
              </a:r>
              <a:r>
                <a:rPr lang="en-US" sz="1600" dirty="0">
                  <a:latin typeface="Courier"/>
                </a:rPr>
                <a:t> </a:t>
              </a:r>
            </a:p>
            <a:p>
              <a:pPr marL="173038" indent="95250"/>
              <a:r>
                <a:rPr lang="en-US" sz="1600" dirty="0" err="1">
                  <a:latin typeface="Courier"/>
                </a:rPr>
                <a:t>job_id</a:t>
              </a:r>
              <a:endParaRPr lang="en-US" sz="1600" dirty="0">
                <a:latin typeface="Courier"/>
              </a:endParaRPr>
            </a:p>
            <a:p>
              <a:pPr marL="173038" indent="95250"/>
              <a:r>
                <a:rPr lang="en-US" sz="1600" dirty="0">
                  <a:latin typeface="Courier"/>
                </a:rPr>
                <a:t>salary</a:t>
              </a:r>
            </a:p>
            <a:p>
              <a:pPr marL="173038" indent="95250"/>
              <a:r>
                <a:rPr lang="en-US" sz="1600" dirty="0" err="1">
                  <a:latin typeface="Courier"/>
                </a:rPr>
                <a:t>commission_pct</a:t>
              </a:r>
              <a:r>
                <a:rPr lang="en-US" sz="1600" dirty="0">
                  <a:latin typeface="Courier"/>
                </a:rPr>
                <a:t> </a:t>
              </a:r>
            </a:p>
            <a:p>
              <a:pPr marL="173038" indent="95250"/>
              <a:r>
                <a:rPr lang="en-US" sz="1600" dirty="0" err="1">
                  <a:latin typeface="Courier"/>
                </a:rPr>
                <a:t>manager_id</a:t>
              </a:r>
              <a:endParaRPr lang="en-US" sz="1600" dirty="0">
                <a:latin typeface="Courier"/>
              </a:endParaRPr>
            </a:p>
            <a:p>
              <a:pPr marL="173038" indent="95250"/>
              <a:r>
                <a:rPr lang="en-US" sz="1600" dirty="0" err="1">
                  <a:latin typeface="Courier"/>
                </a:rPr>
                <a:t>department_id</a:t>
              </a:r>
              <a:endParaRPr lang="fr-FR" sz="1600" dirty="0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6127686" y="4554934"/>
              <a:ext cx="2014057" cy="21144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6103550" y="4924266"/>
              <a:ext cx="20140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6405285" y="4554934"/>
              <a:ext cx="146136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 cap="small" dirty="0"/>
                <a:t>locations l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5940152" y="4955684"/>
              <a:ext cx="2183931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marL="173038" indent="95250"/>
              <a:r>
                <a:rPr lang="fr-FR" sz="1600" b="1" dirty="0" err="1">
                  <a:latin typeface="Courier"/>
                </a:rPr>
                <a:t>location_id</a:t>
              </a:r>
              <a:endParaRPr lang="fr-FR" sz="1600" dirty="0">
                <a:latin typeface="Courier"/>
              </a:endParaRPr>
            </a:p>
            <a:p>
              <a:pPr marL="173038" indent="95250"/>
              <a:r>
                <a:rPr lang="fr-FR" sz="1600" dirty="0" err="1">
                  <a:latin typeface="Courier"/>
                </a:rPr>
                <a:t>street_address</a:t>
              </a:r>
              <a:endParaRPr lang="fr-FR" sz="1600" dirty="0">
                <a:latin typeface="Courier"/>
              </a:endParaRPr>
            </a:p>
            <a:p>
              <a:pPr marL="173038" indent="95250"/>
              <a:r>
                <a:rPr lang="fr-FR" sz="1600" dirty="0" err="1">
                  <a:latin typeface="Courier"/>
                </a:rPr>
                <a:t>postal_code</a:t>
              </a:r>
              <a:endParaRPr lang="fr-FR" sz="1600" dirty="0">
                <a:latin typeface="Courier"/>
              </a:endParaRPr>
            </a:p>
            <a:p>
              <a:pPr marL="173038" indent="95250"/>
              <a:r>
                <a:rPr lang="fr-FR" sz="1600" dirty="0">
                  <a:latin typeface="Courier"/>
                </a:rPr>
                <a:t>city</a:t>
              </a:r>
            </a:p>
            <a:p>
              <a:pPr marL="173038" indent="95250"/>
              <a:r>
                <a:rPr lang="fr-FR" sz="1600" dirty="0" err="1">
                  <a:latin typeface="Courier"/>
                </a:rPr>
                <a:t>state_province</a:t>
              </a:r>
              <a:endParaRPr lang="fr-FR" sz="1600" dirty="0">
                <a:latin typeface="Courier"/>
              </a:endParaRPr>
            </a:p>
            <a:p>
              <a:pPr marL="173038" indent="95250"/>
              <a:r>
                <a:rPr lang="fr-FR" sz="1600" dirty="0" err="1">
                  <a:latin typeface="Courier"/>
                </a:rPr>
                <a:t>country_id</a:t>
              </a:r>
              <a:endParaRPr lang="fr-FR" sz="1600" dirty="0"/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07504" y="3284984"/>
              <a:ext cx="1860838" cy="219454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23" name="Line 4"/>
            <p:cNvSpPr>
              <a:spLocks noChangeShapeType="1"/>
            </p:cNvSpPr>
            <p:nvPr/>
          </p:nvSpPr>
          <p:spPr bwMode="auto">
            <a:xfrm>
              <a:off x="107504" y="3789040"/>
              <a:ext cx="18608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72450" y="3356992"/>
              <a:ext cx="17918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 cap="small" dirty="0" err="1"/>
                <a:t>job_history</a:t>
              </a:r>
              <a:r>
                <a:rPr lang="fr-FR" b="1" cap="small" dirty="0"/>
                <a:t> </a:t>
              </a:r>
              <a:r>
                <a:rPr lang="fr-FR" b="1" cap="small" dirty="0" err="1"/>
                <a:t>jh</a:t>
              </a:r>
              <a:endParaRPr lang="fr-FR" b="1" cap="small" dirty="0"/>
            </a:p>
          </p:txBody>
        </p:sp>
        <p:sp>
          <p:nvSpPr>
            <p:cNvPr id="25" name="Text Box 6"/>
            <p:cNvSpPr txBox="1">
              <a:spLocks noChangeArrowheads="1"/>
            </p:cNvSpPr>
            <p:nvPr/>
          </p:nvSpPr>
          <p:spPr bwMode="auto">
            <a:xfrm>
              <a:off x="200247" y="3939917"/>
              <a:ext cx="1789272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fr-FR" sz="1600" b="1" dirty="0" err="1">
                  <a:latin typeface="Courier"/>
                </a:rPr>
                <a:t>employee_id</a:t>
              </a:r>
              <a:endParaRPr lang="fr-FR" sz="1600" dirty="0">
                <a:latin typeface="Courier"/>
              </a:endParaRPr>
            </a:p>
            <a:p>
              <a:r>
                <a:rPr lang="fr-FR" sz="1600" b="1" dirty="0" err="1">
                  <a:latin typeface="Courier"/>
                </a:rPr>
                <a:t>start_date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end_date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job_id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department_id</a:t>
              </a:r>
              <a:endParaRPr lang="fr-FR" sz="1600" dirty="0"/>
            </a:p>
          </p:txBody>
        </p:sp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238738" y="5059050"/>
              <a:ext cx="2011664" cy="1610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28" name="Line 4"/>
            <p:cNvSpPr>
              <a:spLocks noChangeShapeType="1"/>
            </p:cNvSpPr>
            <p:nvPr/>
          </p:nvSpPr>
          <p:spPr bwMode="auto">
            <a:xfrm>
              <a:off x="3238738" y="5522359"/>
              <a:ext cx="20116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3293711" y="5059050"/>
              <a:ext cx="177067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 cap="small" dirty="0" err="1"/>
                <a:t>departments</a:t>
              </a:r>
              <a:r>
                <a:rPr lang="fr-FR" b="1" cap="small" dirty="0"/>
                <a:t> d</a:t>
              </a:r>
            </a:p>
          </p:txBody>
        </p:sp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3255945" y="5542049"/>
              <a:ext cx="2036135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fr-FR" sz="1600" b="1" dirty="0" err="1">
                  <a:latin typeface="Courier"/>
                </a:rPr>
                <a:t>department_id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department_name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manager_id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location_id</a:t>
              </a:r>
              <a:endParaRPr lang="fr-FR" sz="1600" dirty="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127686" y="2285038"/>
              <a:ext cx="2014057" cy="15040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6127686" y="2776145"/>
              <a:ext cx="20140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 sz="1600"/>
            </a:p>
          </p:txBody>
        </p:sp>
        <p:sp>
          <p:nvSpPr>
            <p:cNvPr id="34" name="Text Box 18"/>
            <p:cNvSpPr txBox="1">
              <a:spLocks noChangeArrowheads="1"/>
            </p:cNvSpPr>
            <p:nvPr/>
          </p:nvSpPr>
          <p:spPr bwMode="auto">
            <a:xfrm>
              <a:off x="6397975" y="2310050"/>
              <a:ext cx="147348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fr-FR" b="1" cap="small" dirty="0"/>
                <a:t>countries c</a:t>
              </a:r>
            </a:p>
          </p:txBody>
        </p:sp>
        <p:sp>
          <p:nvSpPr>
            <p:cNvPr id="35" name="Text Box 19"/>
            <p:cNvSpPr txBox="1">
              <a:spLocks noChangeArrowheads="1"/>
            </p:cNvSpPr>
            <p:nvPr/>
          </p:nvSpPr>
          <p:spPr bwMode="auto">
            <a:xfrm>
              <a:off x="6301794" y="2846303"/>
              <a:ext cx="1665841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fr-FR" sz="1600" b="1" dirty="0" err="1">
                  <a:latin typeface="Courier"/>
                </a:rPr>
                <a:t>country_id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country_name</a:t>
              </a:r>
              <a:endParaRPr lang="fr-FR" sz="1600" dirty="0">
                <a:latin typeface="Courier"/>
              </a:endParaRPr>
            </a:p>
            <a:p>
              <a:r>
                <a:rPr lang="fr-FR" sz="1600" dirty="0" err="1">
                  <a:latin typeface="Courier"/>
                </a:rPr>
                <a:t>region_id</a:t>
              </a:r>
              <a:endParaRPr lang="fr-FR" sz="1600" dirty="0"/>
            </a:p>
          </p:txBody>
        </p:sp>
      </p:grp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983B-9E85-41CA-A3DA-D69BFC2839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37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381077D5-BBBB-477C-BDFF-9C9DF21B1DED}" type="slidenum">
              <a:rPr lang="fr-FR"/>
              <a:pPr eaLnBrk="1" hangingPunct="1"/>
              <a:t>190</a:t>
            </a:fld>
            <a:endParaRPr lang="fr-FR"/>
          </a:p>
        </p:txBody>
      </p:sp>
      <p:sp>
        <p:nvSpPr>
          <p:cNvPr id="92163" name="Rectangle 2"/>
          <p:cNvSpPr>
            <a:spLocks noChangeArrowheads="1"/>
          </p:cNvSpPr>
          <p:nvPr/>
        </p:nvSpPr>
        <p:spPr bwMode="auto">
          <a:xfrm>
            <a:off x="2286000" y="4495800"/>
            <a:ext cx="4800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2164" name="Rectangle 3"/>
          <p:cNvSpPr>
            <a:spLocks noChangeArrowheads="1"/>
          </p:cNvSpPr>
          <p:nvPr/>
        </p:nvSpPr>
        <p:spPr bwMode="auto">
          <a:xfrm>
            <a:off x="2286000" y="32766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216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42485" y="1226827"/>
            <a:ext cx="12154668" cy="5214974"/>
          </a:xfrm>
        </p:spPr>
        <p:txBody>
          <a:bodyPr>
            <a:noAutofit/>
          </a:bodyPr>
          <a:lstStyle/>
          <a:p>
            <a:pPr marL="292100" indent="-292100" defTabSz="482600">
              <a:buNone/>
            </a:pPr>
            <a:r>
              <a:rPr lang="fr-FR" sz="2400" dirty="0"/>
              <a:t>a) Une table est suffisante :</a:t>
            </a:r>
          </a:p>
          <a:p>
            <a:pPr marL="292100" indent="-292100" defTabSz="482600">
              <a:buNone/>
            </a:pPr>
            <a:r>
              <a:rPr lang="fr-FR" sz="1800" b="1" dirty="0">
                <a:latin typeface="Courier New" pitchFamily="49" charset="0"/>
              </a:rPr>
              <a:t>	</a:t>
            </a:r>
            <a:r>
              <a:rPr lang="fr-FR" sz="2000" b="1" dirty="0">
                <a:latin typeface="Courier New" pitchFamily="49" charset="0"/>
              </a:rPr>
              <a:t>DELETE FROM  </a:t>
            </a:r>
            <a:r>
              <a:rPr lang="fr-FR" sz="2000" dirty="0">
                <a:latin typeface="Courier New" pitchFamily="49" charset="0"/>
              </a:rPr>
              <a:t>relation  [</a:t>
            </a:r>
            <a:r>
              <a:rPr lang="fr-FR" sz="2000" b="1" dirty="0">
                <a:latin typeface="Courier New" pitchFamily="49" charset="0"/>
              </a:rPr>
              <a:t>WHERE</a:t>
            </a:r>
            <a:r>
              <a:rPr lang="fr-FR" sz="2000" dirty="0">
                <a:latin typeface="Courier New" pitchFamily="49" charset="0"/>
              </a:rPr>
              <a:t> condition]</a:t>
            </a:r>
          </a:p>
          <a:p>
            <a:pPr marL="292100" indent="-292100" defTabSz="482600">
              <a:buNone/>
            </a:pPr>
            <a:endParaRPr lang="fr-FR" sz="20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1800" i="1" dirty="0"/>
              <a:t>	</a:t>
            </a:r>
            <a:r>
              <a:rPr lang="fr-FR" sz="2000" i="1" dirty="0"/>
              <a:t>Ex. Supprimer les clients de la ville de Metz </a:t>
            </a:r>
          </a:p>
          <a:p>
            <a:pPr marL="292100" indent="-292100" defTabSz="482600">
              <a:buNone/>
            </a:pPr>
            <a:r>
              <a:rPr lang="fr-FR" dirty="0"/>
              <a:t>			</a:t>
            </a:r>
            <a:r>
              <a:rPr lang="fr-FR" sz="1800" dirty="0">
                <a:latin typeface="Courier New" pitchFamily="49" charset="0"/>
              </a:rPr>
              <a:t>DELETE  FROM Client  WHERE  ville =  ‘Metz’</a:t>
            </a:r>
          </a:p>
          <a:p>
            <a:pPr marL="292100" indent="-292100" defTabSz="482600">
              <a:buNone/>
            </a:pPr>
            <a:endParaRPr lang="fr-FR" sz="2400" dirty="0"/>
          </a:p>
          <a:p>
            <a:pPr marL="292100" indent="-292100" defTabSz="482600">
              <a:buNone/>
            </a:pPr>
            <a:r>
              <a:rPr lang="fr-FR" sz="2400" dirty="0"/>
              <a:t>b) Plusieurs tables sont nécessaires :</a:t>
            </a:r>
          </a:p>
          <a:p>
            <a:pPr marL="292100" indent="-292100" defTabSz="482600">
              <a:buNone/>
            </a:pPr>
            <a:r>
              <a:rPr lang="fr-FR" sz="1800" b="1" dirty="0">
                <a:latin typeface="Courier New" pitchFamily="49" charset="0"/>
              </a:rPr>
              <a:t>	</a:t>
            </a:r>
            <a:r>
              <a:rPr lang="fr-FR" sz="2000" b="1" dirty="0">
                <a:latin typeface="Courier New" pitchFamily="49" charset="0"/>
              </a:rPr>
              <a:t>DELETE relation(s) FROM  </a:t>
            </a:r>
            <a:r>
              <a:rPr lang="fr-FR" sz="2000" dirty="0">
                <a:latin typeface="Courier New" pitchFamily="49" charset="0"/>
              </a:rPr>
              <a:t>relations [</a:t>
            </a:r>
            <a:r>
              <a:rPr lang="fr-FR" sz="2000" b="1" dirty="0">
                <a:latin typeface="Courier New" pitchFamily="49" charset="0"/>
              </a:rPr>
              <a:t>WHERE</a:t>
            </a:r>
            <a:r>
              <a:rPr lang="fr-FR" sz="2000" dirty="0">
                <a:latin typeface="Courier New" pitchFamily="49" charset="0"/>
              </a:rPr>
              <a:t> condition]</a:t>
            </a:r>
          </a:p>
          <a:p>
            <a:pPr marL="292100" indent="-292100" defTabSz="482600">
              <a:buNone/>
            </a:pPr>
            <a:endParaRPr lang="fr-FR" sz="1800" i="1" dirty="0"/>
          </a:p>
          <a:p>
            <a:pPr marL="292100" indent="-292100" defTabSz="482600">
              <a:buNone/>
            </a:pPr>
            <a:r>
              <a:rPr lang="fr-FR" sz="1800" i="1" dirty="0"/>
              <a:t>	</a:t>
            </a:r>
            <a:r>
              <a:rPr lang="fr-FR" sz="2000" i="1" dirty="0"/>
              <a:t>ex. Supprimer les items qui ont une vente correspondante</a:t>
            </a:r>
          </a:p>
          <a:p>
            <a:pPr marL="292100" indent="-292100" defTabSz="482600">
              <a:buNone/>
            </a:pPr>
            <a:r>
              <a:rPr lang="en-US" sz="1800" dirty="0">
                <a:latin typeface="Courier New" pitchFamily="49" charset="0"/>
              </a:rPr>
              <a:t>			DELETE  Item FROM Item , Vente WHERE Item.id = </a:t>
            </a:r>
            <a:r>
              <a:rPr lang="en-US" sz="1800" dirty="0" err="1">
                <a:latin typeface="Courier New" pitchFamily="49" charset="0"/>
              </a:rPr>
              <a:t>Vente.id</a:t>
            </a:r>
            <a:r>
              <a:rPr lang="en-US" sz="1800" dirty="0">
                <a:latin typeface="Courier New" pitchFamily="49" charset="0"/>
              </a:rPr>
              <a:t>,</a:t>
            </a: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</a:rPr>
              <a:t>			DELETE table1, table2 FROM table1 JOIN table2 USING(id) JOIN table3 USING (id),</a:t>
            </a:r>
            <a:endParaRPr lang="en-US" sz="18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endParaRPr lang="en-US" sz="1800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sz="1800" dirty="0">
                <a:latin typeface="Courier New" pitchFamily="49" charset="0"/>
              </a:rPr>
              <a:t>		</a:t>
            </a:r>
            <a:endParaRPr lang="fr-FR" sz="1800" dirty="0"/>
          </a:p>
          <a:p>
            <a:pPr marL="292100" indent="-292100" defTabSz="482600">
              <a:buNone/>
            </a:pPr>
            <a:endParaRPr lang="fr-FR" sz="1800" i="1" dirty="0"/>
          </a:p>
        </p:txBody>
      </p:sp>
      <p:sp>
        <p:nvSpPr>
          <p:cNvPr id="92166" name="Rectangle 5"/>
          <p:cNvSpPr>
            <a:spLocks noChangeArrowheads="1"/>
          </p:cNvSpPr>
          <p:nvPr/>
        </p:nvSpPr>
        <p:spPr bwMode="auto">
          <a:xfrm>
            <a:off x="242484" y="117173"/>
            <a:ext cx="7055131" cy="84770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sz="3200" dirty="0">
                <a:latin typeface="+mj-lt"/>
              </a:rPr>
              <a:t>Suppression de tuples : DELETE (1/2)</a:t>
            </a:r>
          </a:p>
        </p:txBody>
      </p:sp>
    </p:spTree>
    <p:extLst>
      <p:ext uri="{BB962C8B-B14F-4D97-AF65-F5344CB8AC3E}">
        <p14:creationId xmlns:p14="http://schemas.microsoft.com/office/powerpoint/2010/main" val="12914324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381077D5-BBBB-477C-BDFF-9C9DF21B1DED}" type="slidenum">
              <a:rPr lang="fr-FR"/>
              <a:pPr eaLnBrk="1" hangingPunct="1"/>
              <a:t>191</a:t>
            </a:fld>
            <a:endParaRPr lang="fr-FR"/>
          </a:p>
        </p:txBody>
      </p:sp>
      <p:sp>
        <p:nvSpPr>
          <p:cNvPr id="92163" name="Rectangle 2"/>
          <p:cNvSpPr>
            <a:spLocks noChangeArrowheads="1"/>
          </p:cNvSpPr>
          <p:nvPr/>
        </p:nvSpPr>
        <p:spPr bwMode="auto">
          <a:xfrm>
            <a:off x="2286000" y="4495800"/>
            <a:ext cx="4800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2164" name="Rectangle 3"/>
          <p:cNvSpPr>
            <a:spLocks noChangeArrowheads="1"/>
          </p:cNvSpPr>
          <p:nvPr/>
        </p:nvSpPr>
        <p:spPr bwMode="auto">
          <a:xfrm>
            <a:off x="2286000" y="3276600"/>
            <a:ext cx="70104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216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42485" y="1226827"/>
            <a:ext cx="11949515" cy="5214974"/>
          </a:xfrm>
        </p:spPr>
        <p:txBody>
          <a:bodyPr>
            <a:noAutofit/>
          </a:bodyPr>
          <a:lstStyle/>
          <a:p>
            <a:pPr marL="292100" indent="-292100" defTabSz="482600">
              <a:buNone/>
            </a:pPr>
            <a:r>
              <a:rPr lang="fr-FR" sz="3600" dirty="0"/>
              <a:t> </a:t>
            </a:r>
            <a:endParaRPr lang="fr-FR" sz="2400" i="1" dirty="0"/>
          </a:p>
          <a:p>
            <a:pPr marL="292100" indent="-292100" defTabSz="482600">
              <a:buNone/>
            </a:pPr>
            <a:r>
              <a:rPr lang="fr-FR" dirty="0"/>
              <a:t>	</a:t>
            </a:r>
            <a:r>
              <a:rPr lang="fr-FR" sz="2400" dirty="0">
                <a:latin typeface="Courier New" pitchFamily="49" charset="0"/>
              </a:rPr>
              <a:t>DELETE   FROM   Client</a:t>
            </a:r>
          </a:p>
          <a:p>
            <a:pPr marL="292100" indent="-292100" defTabSz="482600">
              <a:lnSpc>
                <a:spcPct val="150000"/>
              </a:lnSpc>
              <a:buNone/>
            </a:pPr>
            <a:endParaRPr lang="fr-FR" dirty="0">
              <a:latin typeface="Courier New" pitchFamily="49" charset="0"/>
            </a:endParaRPr>
          </a:p>
          <a:p>
            <a:pPr lvl="2" defTabSz="482600">
              <a:lnSpc>
                <a:spcPct val="200000"/>
              </a:lnSpc>
              <a:buFont typeface="Wingdings" pitchFamily="2" charset="2"/>
              <a:buChar char="ü"/>
            </a:pPr>
            <a:r>
              <a:rPr lang="fr-FR" sz="2400" dirty="0"/>
              <a:t>suppression de </a:t>
            </a:r>
            <a:r>
              <a:rPr lang="fr-FR" sz="2400" b="1" dirty="0"/>
              <a:t>tous</a:t>
            </a:r>
            <a:r>
              <a:rPr lang="fr-FR" sz="2400" dirty="0"/>
              <a:t> les </a:t>
            </a:r>
            <a:r>
              <a:rPr lang="fr-FR" sz="2400" dirty="0" err="1"/>
              <a:t>tuples</a:t>
            </a:r>
            <a:r>
              <a:rPr lang="fr-FR" sz="2400" dirty="0"/>
              <a:t> de la table Client (vidage de l’extension)</a:t>
            </a:r>
          </a:p>
          <a:p>
            <a:pPr lvl="2" defTabSz="482600">
              <a:lnSpc>
                <a:spcPct val="200000"/>
              </a:lnSpc>
              <a:buFont typeface="Wingdings" pitchFamily="2" charset="2"/>
              <a:buChar char="ü"/>
            </a:pPr>
            <a:r>
              <a:rPr lang="fr-FR" sz="2400" dirty="0"/>
              <a:t>le </a:t>
            </a:r>
            <a:r>
              <a:rPr lang="fr-FR" sz="2400" b="1" dirty="0"/>
              <a:t>schéma</a:t>
            </a:r>
            <a:r>
              <a:rPr lang="fr-FR" sz="2400" dirty="0"/>
              <a:t> de la table Client  existe toujours (on pourra refaire des INSERT)</a:t>
            </a:r>
          </a:p>
          <a:p>
            <a:pPr lvl="2" defTabSz="482600">
              <a:lnSpc>
                <a:spcPct val="200000"/>
              </a:lnSpc>
              <a:buFont typeface="Wingdings" pitchFamily="2" charset="2"/>
              <a:buChar char="ü"/>
            </a:pPr>
            <a:r>
              <a:rPr lang="fr-FR" sz="2400" dirty="0"/>
              <a:t>Attention : pas de demande confirmation !</a:t>
            </a:r>
          </a:p>
          <a:p>
            <a:pPr marL="292100" indent="-292100" defTabSz="482600">
              <a:buNone/>
            </a:pPr>
            <a:endParaRPr lang="en-US" dirty="0">
              <a:latin typeface="Courier New" pitchFamily="49" charset="0"/>
            </a:endParaRPr>
          </a:p>
          <a:p>
            <a:pPr marL="292100" indent="-292100" defTabSz="482600">
              <a:buNone/>
            </a:pPr>
            <a:r>
              <a:rPr lang="fr-FR" dirty="0">
                <a:latin typeface="Courier New" pitchFamily="49" charset="0"/>
              </a:rPr>
              <a:t>		</a:t>
            </a:r>
            <a:endParaRPr lang="fr-FR" dirty="0"/>
          </a:p>
          <a:p>
            <a:pPr marL="292100" indent="-292100" defTabSz="482600">
              <a:buNone/>
            </a:pPr>
            <a:endParaRPr lang="fr-FR" i="1" dirty="0"/>
          </a:p>
        </p:txBody>
      </p:sp>
      <p:sp>
        <p:nvSpPr>
          <p:cNvPr id="92166" name="Rectangle 5"/>
          <p:cNvSpPr>
            <a:spLocks noChangeArrowheads="1"/>
          </p:cNvSpPr>
          <p:nvPr/>
        </p:nvSpPr>
        <p:spPr bwMode="auto">
          <a:xfrm>
            <a:off x="242485" y="117173"/>
            <a:ext cx="8368116" cy="84770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sz="3200" dirty="0">
                <a:latin typeface="+mj-lt"/>
              </a:rPr>
              <a:t>Suppression de tuples : DELETE (2/2)</a:t>
            </a:r>
          </a:p>
        </p:txBody>
      </p:sp>
    </p:spTree>
    <p:extLst>
      <p:ext uri="{BB962C8B-B14F-4D97-AF65-F5344CB8AC3E}">
        <p14:creationId xmlns:p14="http://schemas.microsoft.com/office/powerpoint/2010/main" val="1196951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DF1B3-68F9-4F87-9611-3DEF10614575}" type="slidenum">
              <a:rPr lang="fr-FR"/>
              <a:pPr>
                <a:defRPr/>
              </a:pPr>
              <a:t>2</a:t>
            </a:fld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740" y="1417637"/>
            <a:ext cx="10032460" cy="530383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b="1" dirty="0"/>
              <a:t>Modèle relationnel de données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Dépendances fonctionnelles et normalisation 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Modèle Entité-Association (E/A)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Transformation d’un modèle E/A en modèle relationnel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LDD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Algèbre relationnelle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LMD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endParaRPr lang="fr-FR" sz="3200" dirty="0"/>
          </a:p>
        </p:txBody>
      </p:sp>
      <p:sp>
        <p:nvSpPr>
          <p:cNvPr id="23556" name="Text Box 4"/>
          <p:cNvSpPr>
            <a:spLocks noGrp="1" noChangeArrowheads="1"/>
          </p:cNvSpPr>
          <p:nvPr>
            <p:ph type="title"/>
          </p:nvPr>
        </p:nvSpPr>
        <p:spPr>
          <a:xfrm>
            <a:off x="373288" y="93663"/>
            <a:ext cx="9761312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eaLnBrk="1" hangingPunct="1"/>
            <a:r>
              <a:rPr lang="fr-FR" sz="3600" b="1" dirty="0">
                <a:latin typeface="+mn-lt"/>
              </a:rPr>
              <a:t>Principaux chapitres</a:t>
            </a:r>
            <a:endParaRPr lang="fr-FR" sz="36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8899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772280" y="6449336"/>
            <a:ext cx="4114800" cy="365125"/>
          </a:xfrm>
        </p:spPr>
        <p:txBody>
          <a:bodyPr/>
          <a:lstStyle/>
          <a:p>
            <a:fld id="{D2F433B0-F839-4B3A-8CFD-842513F23939}" type="slidenum">
              <a:rPr lang="en-US" smtClean="0">
                <a:latin typeface="Times New Roman" charset="0"/>
              </a:rPr>
              <a:pPr/>
              <a:t>20</a:t>
            </a:fld>
            <a:endParaRPr lang="en-US" dirty="0">
              <a:latin typeface="Times New Roman" charset="0"/>
            </a:endParaRPr>
          </a:p>
        </p:txBody>
      </p:sp>
      <p:sp>
        <p:nvSpPr>
          <p:cNvPr id="13315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211015" y="149081"/>
            <a:ext cx="11366695" cy="1279087"/>
          </a:xfrm>
          <a:ln w="3175"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fr-FR" sz="3200" dirty="0"/>
              <a:t>Est-ce tous les schémas relationnels sont bons et se valent ? </a:t>
            </a:r>
            <a:br>
              <a:rPr lang="fr-FR" sz="3200" dirty="0"/>
            </a:br>
            <a:r>
              <a:rPr lang="fr-FR" sz="3200" dirty="0"/>
              <a:t>Un autre exemple de schéma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353" y="3920314"/>
            <a:ext cx="9249327" cy="262271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fr-FR" sz="2000" b="1" dirty="0"/>
              <a:t>Redondance</a:t>
            </a:r>
            <a:r>
              <a:rPr lang="fr-FR" sz="2000" dirty="0"/>
              <a:t> :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fr-FR" sz="2000" dirty="0">
                <a:latin typeface="Arial" charset="0"/>
              </a:rPr>
              <a:t>Ex: </a:t>
            </a:r>
            <a:r>
              <a:rPr lang="fr-FR" sz="2000" b="1" i="1" dirty="0">
                <a:latin typeface="Arial" charset="0"/>
              </a:rPr>
              <a:t>libellé</a:t>
            </a:r>
            <a:r>
              <a:rPr lang="fr-FR" sz="2000" dirty="0"/>
              <a:t> et </a:t>
            </a:r>
            <a:r>
              <a:rPr lang="fr-FR" sz="2000" b="1" i="1" dirty="0">
                <a:latin typeface="Arial" charset="0"/>
              </a:rPr>
              <a:t>pu</a:t>
            </a:r>
            <a:r>
              <a:rPr lang="fr-FR" sz="2000" dirty="0"/>
              <a:t> apparaissent pour tous les </a:t>
            </a:r>
            <a:r>
              <a:rPr lang="fr-FR" sz="2000" dirty="0" err="1"/>
              <a:t>tuples</a:t>
            </a:r>
            <a:r>
              <a:rPr lang="fr-FR" sz="2000" dirty="0"/>
              <a:t> relatifs au même produit</a:t>
            </a:r>
          </a:p>
          <a:p>
            <a:pPr eaLnBrk="1" hangingPunct="1">
              <a:lnSpc>
                <a:spcPct val="90000"/>
              </a:lnSpc>
            </a:pPr>
            <a:r>
              <a:rPr lang="fr-FR" sz="2000" b="1" dirty="0"/>
              <a:t>Risque d'introduction d'incohérence :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fr-FR" sz="2000" dirty="0"/>
              <a:t>Ex: lors de l'insertion d'une nouveau </a:t>
            </a:r>
            <a:r>
              <a:rPr lang="fr-FR" sz="2000" dirty="0" err="1"/>
              <a:t>tuple</a:t>
            </a:r>
            <a:r>
              <a:rPr lang="fr-FR" sz="2000" dirty="0"/>
              <a:t> relatif au produit  </a:t>
            </a:r>
            <a:r>
              <a:rPr lang="fr-FR" sz="2000" b="1" i="1" dirty="0">
                <a:latin typeface="Arial" charset="0"/>
              </a:rPr>
              <a:t>p1, </a:t>
            </a:r>
            <a:r>
              <a:rPr lang="fr-FR" sz="2000" dirty="0">
                <a:latin typeface="Arial" charset="0"/>
              </a:rPr>
              <a:t>lors d'une mise à jour du </a:t>
            </a:r>
            <a:r>
              <a:rPr lang="fr-FR" sz="2000" b="1" i="1" dirty="0">
                <a:latin typeface="Arial" charset="0"/>
              </a:rPr>
              <a:t>libellé</a:t>
            </a:r>
            <a:r>
              <a:rPr lang="fr-FR" sz="2000" dirty="0">
                <a:latin typeface="Arial" charset="0"/>
              </a:rPr>
              <a:t> d'un produit</a:t>
            </a:r>
            <a:endParaRPr lang="fr-FR" sz="2000" dirty="0"/>
          </a:p>
          <a:p>
            <a:pPr eaLnBrk="1" hangingPunct="1">
              <a:lnSpc>
                <a:spcPct val="90000"/>
              </a:lnSpc>
            </a:pPr>
            <a:r>
              <a:rPr lang="fr-FR" sz="2000" b="1" dirty="0"/>
              <a:t>Risque de perte d'information</a:t>
            </a:r>
            <a:r>
              <a:rPr lang="fr-FR" sz="2000" dirty="0"/>
              <a:t> : 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fr-FR" sz="2000" dirty="0"/>
              <a:t>Ex: en cas de suppression du 3</a:t>
            </a:r>
            <a:r>
              <a:rPr lang="fr-FR" sz="2000" baseline="30000" dirty="0"/>
              <a:t>ème</a:t>
            </a:r>
            <a:r>
              <a:rPr lang="fr-FR" sz="2000" dirty="0"/>
              <a:t> tuple,</a:t>
            </a:r>
            <a:r>
              <a:rPr lang="fr-FR" sz="2000" dirty="0">
                <a:sym typeface="Wingdings" charset="2"/>
              </a:rPr>
              <a:t> on perd le </a:t>
            </a:r>
            <a:r>
              <a:rPr lang="fr-FR" sz="2000" b="1" i="1" dirty="0">
                <a:sym typeface="Wingdings" charset="2"/>
              </a:rPr>
              <a:t>libellé</a:t>
            </a:r>
            <a:r>
              <a:rPr lang="fr-FR" sz="2000" dirty="0">
                <a:sym typeface="Wingdings" charset="2"/>
              </a:rPr>
              <a:t> et le </a:t>
            </a:r>
            <a:r>
              <a:rPr lang="fr-FR" sz="2000" b="1" i="1" dirty="0">
                <a:sym typeface="Wingdings" charset="2"/>
              </a:rPr>
              <a:t>pu</a:t>
            </a:r>
            <a:r>
              <a:rPr lang="fr-FR" sz="2000" dirty="0">
                <a:sym typeface="Wingdings" charset="2"/>
              </a:rPr>
              <a:t> de P3 ainsi que l’adresse et el volume du dépôt d4</a:t>
            </a:r>
          </a:p>
        </p:txBody>
      </p:sp>
      <p:sp>
        <p:nvSpPr>
          <p:cNvPr id="13326" name="Text Box 13"/>
          <p:cNvSpPr txBox="1">
            <a:spLocks noChangeArrowheads="1"/>
          </p:cNvSpPr>
          <p:nvPr/>
        </p:nvSpPr>
        <p:spPr bwMode="auto">
          <a:xfrm>
            <a:off x="1701147" y="1626329"/>
            <a:ext cx="17398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Relation </a:t>
            </a:r>
            <a:r>
              <a:rPr lang="fr-FR" dirty="0">
                <a:latin typeface="Arial" charset="0"/>
              </a:rPr>
              <a:t>Produit</a:t>
            </a:r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/>
        </p:nvGraphicFramePr>
        <p:xfrm>
          <a:off x="1953597" y="2194185"/>
          <a:ext cx="739470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6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prod_id</a:t>
                      </a:r>
                      <a:endParaRPr lang="fr-F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libelle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dep_id</a:t>
                      </a:r>
                      <a:endParaRPr lang="fr-F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adr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qté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DVD-R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9000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DVD_R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Laxou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CD-ROM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8892210" y="1626329"/>
            <a:ext cx="1598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quantité produit </a:t>
            </a:r>
          </a:p>
          <a:p>
            <a:r>
              <a:rPr lang="fr-FR" sz="1400"/>
              <a:t>stockée dans dépôt</a:t>
            </a:r>
          </a:p>
        </p:txBody>
      </p:sp>
      <p:cxnSp>
        <p:nvCxnSpPr>
          <p:cNvPr id="5" name="Connecteur droit avec flèche 4"/>
          <p:cNvCxnSpPr/>
          <p:nvPr/>
        </p:nvCxnSpPr>
        <p:spPr bwMode="auto">
          <a:xfrm flipV="1">
            <a:off x="8733185" y="1925529"/>
            <a:ext cx="132521" cy="2747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ZoneTexte 25"/>
          <p:cNvSpPr txBox="1"/>
          <p:nvPr/>
        </p:nvSpPr>
        <p:spPr>
          <a:xfrm>
            <a:off x="6871282" y="1619706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du dépôt</a:t>
            </a:r>
          </a:p>
        </p:txBody>
      </p:sp>
      <p:cxnSp>
        <p:nvCxnSpPr>
          <p:cNvPr id="27" name="Connecteur droit avec flèche 26"/>
          <p:cNvCxnSpPr/>
          <p:nvPr/>
        </p:nvCxnSpPr>
        <p:spPr bwMode="auto">
          <a:xfrm flipV="1">
            <a:off x="6805021" y="1874780"/>
            <a:ext cx="132521" cy="2747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 bwMode="auto">
          <a:xfrm flipH="1" flipV="1">
            <a:off x="7520562" y="1883357"/>
            <a:ext cx="251718" cy="2661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0425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8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8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757583" y="6339416"/>
            <a:ext cx="4114800" cy="365125"/>
          </a:xfrm>
        </p:spPr>
        <p:txBody>
          <a:bodyPr/>
          <a:lstStyle/>
          <a:p>
            <a:fld id="{2EA4EFAB-4771-4A7A-AE2A-62B54008BA8E}" type="slidenum">
              <a:rPr lang="en-US" smtClean="0">
                <a:latin typeface="Times New Roman" charset="0"/>
              </a:rPr>
              <a:pPr/>
              <a:t>21</a:t>
            </a:fld>
            <a:endParaRPr lang="en-US" dirty="0">
              <a:latin typeface="Times New Roman" charset="0"/>
            </a:endParaRPr>
          </a:p>
        </p:txBody>
      </p:sp>
      <p:sp>
        <p:nvSpPr>
          <p:cNvPr id="14339" name="Rectangle 1026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413482" y="365125"/>
            <a:ext cx="10940318" cy="132556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fr-FR" sz="4000" dirty="0"/>
              <a:t>Comment construire un </a:t>
            </a:r>
            <a:r>
              <a:rPr lang="fr-FR" sz="4000" b="1" dirty="0"/>
              <a:t>bon</a:t>
            </a:r>
            <a:r>
              <a:rPr lang="fr-FR" sz="4000" dirty="0"/>
              <a:t> schéma de relations ?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3482" y="1877109"/>
            <a:ext cx="10821785" cy="4644869"/>
          </a:xfrm>
        </p:spPr>
        <p:txBody>
          <a:bodyPr>
            <a:noAutofit/>
          </a:bodyPr>
          <a:lstStyle/>
          <a:p>
            <a:pPr eaLnBrk="1" hangingPunct="1">
              <a:buFont typeface="Wingdings" charset="2"/>
              <a:buNone/>
            </a:pPr>
            <a:r>
              <a:rPr lang="fr-FR" dirty="0"/>
              <a:t>Une relation est </a:t>
            </a:r>
            <a:r>
              <a:rPr lang="fr-FR" b="1" i="1" dirty="0"/>
              <a:t>normalisée</a:t>
            </a:r>
            <a:r>
              <a:rPr lang="fr-FR" dirty="0"/>
              <a:t> si elle ne pose pas de problème de redondance ou de risque d’erreur lors des mises à jour</a:t>
            </a:r>
          </a:p>
          <a:p>
            <a:pPr eaLnBrk="1" hangingPunct="1">
              <a:buFont typeface="Wingdings" charset="2"/>
              <a:buNone/>
            </a:pPr>
            <a:endParaRPr lang="fr-FR" dirty="0"/>
          </a:p>
          <a:p>
            <a:pPr eaLnBrk="1" hangingPunct="1">
              <a:buFont typeface="Wingdings" charset="2"/>
              <a:buNone/>
            </a:pPr>
            <a:r>
              <a:rPr lang="fr-FR" dirty="0"/>
              <a:t>Deux solutions existent:</a:t>
            </a:r>
          </a:p>
          <a:p>
            <a:pPr marL="971550" lvl="1" indent="-514350">
              <a:buFont typeface="+mj-lt"/>
              <a:buAutoNum type="romanUcPeriod"/>
            </a:pPr>
            <a:r>
              <a:rPr lang="fr-FR" b="1" dirty="0"/>
              <a:t> Décomposer les  relations redondantes en plusieurs relations normalisées </a:t>
            </a:r>
            <a:endParaRPr lang="fr-FR" b="1" dirty="0">
              <a:sym typeface="Symbol" pitchFamily="18" charset="2"/>
            </a:endParaRPr>
          </a:p>
          <a:p>
            <a:pPr marL="1371600" lvl="2" indent="-514350">
              <a:buFont typeface="+mj-lt"/>
              <a:buAutoNum type="alphaLcParenR"/>
            </a:pPr>
            <a:r>
              <a:rPr lang="fr-FR" dirty="0">
                <a:sym typeface="Symbol" pitchFamily="18" charset="2"/>
              </a:rPr>
              <a:t>Trouver les dépendances fonctionnelles (contraintes)</a:t>
            </a:r>
          </a:p>
          <a:p>
            <a:pPr marL="1371600" lvl="2" indent="-514350">
              <a:buFont typeface="+mj-lt"/>
              <a:buAutoNum type="alphaLcParenR"/>
            </a:pPr>
            <a:r>
              <a:rPr lang="fr-FR" dirty="0">
                <a:sym typeface="Symbol" pitchFamily="18" charset="2"/>
              </a:rPr>
              <a:t>Normaliser la (les) relation(s) redondante(s)</a:t>
            </a:r>
          </a:p>
          <a:p>
            <a:pPr marL="857250" lvl="2" indent="0">
              <a:buNone/>
            </a:pPr>
            <a:endParaRPr lang="fr-FR" dirty="0">
              <a:sym typeface="Symbol" pitchFamily="18" charset="2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fr-FR" dirty="0"/>
              <a:t> Construire un modèle conceptuel de données (entité-association) puis transformer ce modèle en relations normalisées</a:t>
            </a:r>
          </a:p>
          <a:p>
            <a:pPr marL="1314450" lvl="3" indent="0">
              <a:buNone/>
            </a:pPr>
            <a:r>
              <a:rPr lang="fr-FR" sz="2000" dirty="0"/>
              <a:t>- Normaliser les relations qui ne le sont pas (s'il y en a) selon I.</a:t>
            </a:r>
          </a:p>
        </p:txBody>
      </p:sp>
    </p:spTree>
    <p:extLst>
      <p:ext uri="{BB962C8B-B14F-4D97-AF65-F5344CB8AC3E}">
        <p14:creationId xmlns:p14="http://schemas.microsoft.com/office/powerpoint/2010/main" val="590277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DF1B3-68F9-4F87-9611-3DEF10614575}" type="slidenum">
              <a:rPr lang="fr-FR"/>
              <a:pPr>
                <a:defRPr/>
              </a:pPr>
              <a:t>22</a:t>
            </a:fld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740" y="1417637"/>
            <a:ext cx="10032460" cy="530383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Modèle relationnel de données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b="1" dirty="0"/>
              <a:t>Dépendances fonctionnelles et normalisation 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Modèle Entité-Association (E/A)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Transformation d’un modèle E/A en modèle relationnel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LDD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Algèbre relationnelle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LMD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endParaRPr lang="fr-FR" sz="3200" dirty="0"/>
          </a:p>
        </p:txBody>
      </p:sp>
      <p:sp>
        <p:nvSpPr>
          <p:cNvPr id="23556" name="Text Box 4"/>
          <p:cNvSpPr>
            <a:spLocks noGrp="1" noChangeArrowheads="1"/>
          </p:cNvSpPr>
          <p:nvPr>
            <p:ph type="title"/>
          </p:nvPr>
        </p:nvSpPr>
        <p:spPr>
          <a:xfrm>
            <a:off x="373288" y="93663"/>
            <a:ext cx="9761312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eaLnBrk="1" hangingPunct="1"/>
            <a:r>
              <a:rPr lang="fr-FR" sz="3600" b="1" dirty="0">
                <a:latin typeface="+mn-lt"/>
              </a:rPr>
              <a:t>Principaux chapitres</a:t>
            </a:r>
            <a:endParaRPr lang="fr-FR" sz="36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419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622117" y="6356350"/>
            <a:ext cx="4114800" cy="365125"/>
          </a:xfrm>
        </p:spPr>
        <p:txBody>
          <a:bodyPr/>
          <a:lstStyle/>
          <a:p>
            <a:fld id="{FE022010-3A5D-4D1C-8B62-E96730E338F1}" type="slidenum">
              <a:rPr lang="en-US" smtClean="0">
                <a:latin typeface="Times New Roman" charset="0"/>
              </a:rPr>
              <a:pPr/>
              <a:t>23</a:t>
            </a:fld>
            <a:endParaRPr lang="en-US" dirty="0">
              <a:latin typeface="Times New Roman" charset="0"/>
            </a:endParaRPr>
          </a:p>
        </p:txBody>
      </p:sp>
      <p:sp>
        <p:nvSpPr>
          <p:cNvPr id="1028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613117" y="256458"/>
            <a:ext cx="10515600" cy="10800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3600" dirty="0"/>
              <a:t>Les dépendances fonctionnelles (DF)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083" y="1519020"/>
            <a:ext cx="10939895" cy="5019892"/>
          </a:xfrm>
        </p:spPr>
        <p:txBody>
          <a:bodyPr>
            <a:noAutofit/>
          </a:bodyPr>
          <a:lstStyle/>
          <a:p>
            <a:pPr marL="0" indent="0">
              <a:lnSpc>
                <a:spcPts val="2840"/>
              </a:lnSpc>
              <a:buNone/>
              <a:tabLst>
                <a:tab pos="3714750" algn="l"/>
              </a:tabLst>
            </a:pPr>
            <a:r>
              <a:rPr lang="fr-FR" sz="2400" dirty="0"/>
              <a:t>Un ensemble d'attributs </a:t>
            </a:r>
            <a:r>
              <a:rPr lang="fr-FR" sz="2400" i="1" dirty="0"/>
              <a:t>Y</a:t>
            </a:r>
            <a:r>
              <a:rPr lang="fr-FR" sz="2400" dirty="0"/>
              <a:t> </a:t>
            </a:r>
            <a:r>
              <a:rPr lang="fr-FR" sz="2400" i="1" dirty="0"/>
              <a:t>dépend fonctionnellement</a:t>
            </a:r>
            <a:r>
              <a:rPr lang="fr-FR" sz="2400" dirty="0"/>
              <a:t> d'un ensemble d'attributs </a:t>
            </a:r>
            <a:r>
              <a:rPr lang="fr-FR" sz="2400" i="1" dirty="0"/>
              <a:t>X</a:t>
            </a:r>
            <a:r>
              <a:rPr lang="fr-FR" sz="2400" dirty="0"/>
              <a:t> dans une relation </a:t>
            </a:r>
            <a:r>
              <a:rPr lang="fr-FR" sz="2400" i="1" dirty="0"/>
              <a:t>R</a:t>
            </a:r>
            <a:r>
              <a:rPr lang="fr-FR" sz="2400" dirty="0"/>
              <a:t>, si étant donnée une valeur de </a:t>
            </a:r>
            <a:r>
              <a:rPr lang="fr-FR" sz="2400" i="1" dirty="0"/>
              <a:t>X</a:t>
            </a:r>
            <a:r>
              <a:rPr lang="fr-FR" sz="2400" dirty="0"/>
              <a:t>, il ne lui correspond qu'une seule valeur de </a:t>
            </a:r>
            <a:r>
              <a:rPr lang="fr-FR" sz="2400" i="1" dirty="0"/>
              <a:t>Y</a:t>
            </a:r>
            <a:r>
              <a:rPr lang="fr-FR" sz="2400" dirty="0"/>
              <a:t> dans toute extension de </a:t>
            </a:r>
            <a:r>
              <a:rPr lang="fr-FR" sz="2400" i="1" dirty="0"/>
              <a:t>R</a:t>
            </a:r>
            <a:endParaRPr lang="fr-FR" sz="2400" dirty="0"/>
          </a:p>
          <a:p>
            <a:pPr marL="0" indent="0">
              <a:buNone/>
              <a:tabLst>
                <a:tab pos="3714750" algn="l"/>
              </a:tabLst>
            </a:pPr>
            <a:endParaRPr lang="fr-FR" sz="2400" dirty="0"/>
          </a:p>
          <a:p>
            <a:pPr marL="0" indent="0">
              <a:buNone/>
              <a:tabLst>
                <a:tab pos="3714750" algn="l"/>
              </a:tabLst>
            </a:pPr>
            <a:r>
              <a:rPr lang="fr-FR" sz="2400" dirty="0"/>
              <a:t>On note     X </a:t>
            </a:r>
            <a:r>
              <a:rPr lang="fr-FR" sz="2400" dirty="0">
                <a:latin typeface="Magneto" panose="04030805050802020D02" pitchFamily="82" charset="0"/>
              </a:rPr>
              <a:t> </a:t>
            </a:r>
            <a:r>
              <a:rPr lang="fr-FR" sz="2400" dirty="0">
                <a:sym typeface="Wingdings" panose="05000000000000000000" pitchFamily="2" charset="2"/>
              </a:rPr>
              <a:t> </a:t>
            </a:r>
            <a:r>
              <a:rPr lang="fr-FR" sz="2400" dirty="0"/>
              <a:t>  Y  une telle dépendance</a:t>
            </a:r>
          </a:p>
          <a:p>
            <a:pPr marL="0" indent="0">
              <a:buNone/>
              <a:tabLst>
                <a:tab pos="3714750" algn="l"/>
              </a:tabLst>
            </a:pPr>
            <a:r>
              <a:rPr lang="fr-FR" sz="2400" dirty="0"/>
              <a:t>On dit aussi :</a:t>
            </a:r>
          </a:p>
          <a:p>
            <a:pPr lvl="1" indent="-342900">
              <a:buFont typeface="Wingdings" pitchFamily="2" charset="2"/>
              <a:buChar char="ü"/>
              <a:tabLst>
                <a:tab pos="3714750" algn="l"/>
              </a:tabLst>
            </a:pPr>
            <a:r>
              <a:rPr lang="fr-FR" sz="1800" dirty="0"/>
              <a:t>X détermine Y   (ou Y est déterminé par X)</a:t>
            </a:r>
          </a:p>
          <a:p>
            <a:pPr lvl="1" indent="-342900">
              <a:buFont typeface="Wingdings" pitchFamily="2" charset="2"/>
              <a:buChar char="ü"/>
              <a:tabLst>
                <a:tab pos="3714750" algn="l"/>
              </a:tabLst>
            </a:pPr>
            <a:r>
              <a:rPr lang="fr-FR" sz="1800" dirty="0"/>
              <a:t>le fait de connaitre X permet de connaitre Y</a:t>
            </a:r>
          </a:p>
          <a:p>
            <a:pPr lvl="1" indent="-342900">
              <a:buFont typeface="Wingdings" pitchFamily="2" charset="2"/>
              <a:buChar char="ü"/>
              <a:tabLst>
                <a:tab pos="3714750" algn="l"/>
              </a:tabLst>
            </a:pPr>
            <a:r>
              <a:rPr lang="fr-FR" sz="1800" dirty="0"/>
              <a:t>Si deux </a:t>
            </a:r>
            <a:r>
              <a:rPr lang="fr-FR" sz="1800" dirty="0" err="1"/>
              <a:t>tuples</a:t>
            </a:r>
            <a:r>
              <a:rPr lang="fr-FR" sz="1800" dirty="0"/>
              <a:t> ont la même valeur de X alors ils ont la même valeur de Y quelle que soit l’extension de R</a:t>
            </a:r>
          </a:p>
          <a:p>
            <a:pPr marL="0" indent="-114300">
              <a:buNone/>
              <a:tabLst>
                <a:tab pos="3714750" algn="l"/>
              </a:tabLst>
            </a:pPr>
            <a:endParaRPr lang="fr-FR" sz="2400" dirty="0"/>
          </a:p>
          <a:p>
            <a:pPr marL="342900" indent="-457200">
              <a:buFont typeface="Wingdings" panose="05000000000000000000" pitchFamily="2" charset="2"/>
              <a:buChar char="Ø"/>
              <a:tabLst>
                <a:tab pos="3714750" algn="l"/>
              </a:tabLst>
            </a:pPr>
            <a:r>
              <a:rPr lang="fr-FR" sz="2400" dirty="0"/>
              <a:t>Les DF sont un type important de </a:t>
            </a:r>
            <a:r>
              <a:rPr lang="fr-FR" sz="2400" b="1" dirty="0"/>
              <a:t>contraintes d’intégrité</a:t>
            </a:r>
          </a:p>
          <a:p>
            <a:pPr marL="342900" indent="-457200">
              <a:buFont typeface="Wingdings" panose="05000000000000000000" pitchFamily="2" charset="2"/>
              <a:buChar char="Ø"/>
              <a:tabLst>
                <a:tab pos="3714750" algn="l"/>
              </a:tabLst>
            </a:pPr>
            <a:r>
              <a:rPr lang="fr-FR" sz="2400" dirty="0"/>
              <a:t>Pour alléger l’écriture des DF, le nom de la relation au dessus de la flèche sera omis </a:t>
            </a:r>
          </a:p>
          <a:p>
            <a:pPr marL="400050" lvl="1" indent="0">
              <a:buNone/>
              <a:tabLst>
                <a:tab pos="3714750" algn="l"/>
              </a:tabLst>
            </a:pPr>
            <a:endParaRPr lang="fr-FR" sz="1400" i="1" dirty="0"/>
          </a:p>
          <a:p>
            <a:pPr lvl="1" indent="-209550">
              <a:buNone/>
              <a:tabLst>
                <a:tab pos="3714750" algn="l"/>
              </a:tabLst>
            </a:pPr>
            <a:endParaRPr lang="fr-FR" sz="1800" dirty="0">
              <a:sym typeface="Symbol" pitchFamily="18" charset="2"/>
            </a:endParaRPr>
          </a:p>
          <a:p>
            <a:pPr lvl="1" indent="-209550">
              <a:tabLst>
                <a:tab pos="3714750" algn="l"/>
              </a:tabLst>
            </a:pPr>
            <a:endParaRPr lang="fr-FR" sz="1400" dirty="0">
              <a:sym typeface="Symbol" pitchFamily="18" charset="2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540790" y="2970582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17965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8812" y="341534"/>
            <a:ext cx="11154401" cy="776011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3600" dirty="0"/>
              <a:t>Dépendances Fonctionnelles dans la relation </a:t>
            </a:r>
            <a:r>
              <a:rPr lang="fr-FR" sz="3600" dirty="0">
                <a:latin typeface="Arial" charset="0"/>
              </a:rPr>
              <a:t>Produit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62793" y="3498578"/>
            <a:ext cx="7555799" cy="2875722"/>
          </a:xfrm>
        </p:spPr>
        <p:txBody>
          <a:bodyPr>
            <a:normAutofit lnSpcReduction="10000"/>
          </a:bodyPr>
          <a:lstStyle/>
          <a:p>
            <a:pPr marL="0" lvl="1" indent="0">
              <a:buNone/>
              <a:tabLst>
                <a:tab pos="3714750" algn="l"/>
              </a:tabLst>
            </a:pPr>
            <a:r>
              <a:rPr lang="fr-FR" dirty="0"/>
              <a:t>Deux produits ne peuvent pas avoir le même numéro</a:t>
            </a:r>
          </a:p>
          <a:p>
            <a:pPr marL="800100" lvl="2" indent="0">
              <a:buNone/>
              <a:tabLst>
                <a:tab pos="3714750" algn="l"/>
              </a:tabLst>
            </a:pPr>
            <a:r>
              <a:rPr lang="fr-FR" b="1" i="1" dirty="0" err="1"/>
              <a:t>prod_id</a:t>
            </a:r>
            <a:r>
              <a:rPr lang="fr-FR" b="1" i="1" dirty="0"/>
              <a:t> </a:t>
            </a:r>
            <a:r>
              <a:rPr lang="fr-FR" b="1" i="1" dirty="0">
                <a:sym typeface="Symbol" pitchFamily="18" charset="2"/>
              </a:rPr>
              <a:t>  libellé</a:t>
            </a:r>
          </a:p>
          <a:p>
            <a:pPr marL="800100" lvl="2" indent="0">
              <a:buNone/>
              <a:tabLst>
                <a:tab pos="3714750" algn="l"/>
              </a:tabLst>
            </a:pPr>
            <a:r>
              <a:rPr lang="fr-FR" b="1" i="1" dirty="0" err="1">
                <a:sym typeface="Symbol" pitchFamily="18" charset="2"/>
              </a:rPr>
              <a:t>prod_id</a:t>
            </a:r>
            <a:r>
              <a:rPr lang="fr-FR" b="1" i="1" dirty="0">
                <a:sym typeface="Symbol" pitchFamily="18" charset="2"/>
              </a:rPr>
              <a:t>   pu</a:t>
            </a:r>
          </a:p>
          <a:p>
            <a:pPr marL="0" lvl="1" indent="0">
              <a:buNone/>
              <a:tabLst>
                <a:tab pos="3714750" algn="l"/>
              </a:tabLst>
            </a:pPr>
            <a:r>
              <a:rPr lang="fr-FR" dirty="0">
                <a:sym typeface="Symbol" pitchFamily="18" charset="2"/>
              </a:rPr>
              <a:t>Deux dépôts ne peuvent pas avoir le même numéro</a:t>
            </a:r>
          </a:p>
          <a:p>
            <a:pPr marL="800100" lvl="2" indent="0">
              <a:buNone/>
              <a:tabLst>
                <a:tab pos="3714750" algn="l"/>
              </a:tabLst>
            </a:pPr>
            <a:r>
              <a:rPr lang="fr-FR" b="1" i="1" dirty="0" err="1">
                <a:sym typeface="Symbol" pitchFamily="18" charset="2"/>
              </a:rPr>
              <a:t>dep_id</a:t>
            </a:r>
            <a:r>
              <a:rPr lang="fr-FR" b="1" i="1" dirty="0">
                <a:sym typeface="Symbol" pitchFamily="18" charset="2"/>
              </a:rPr>
              <a:t>   </a:t>
            </a:r>
            <a:r>
              <a:rPr lang="fr-FR" b="1" i="1" dirty="0" err="1">
                <a:sym typeface="Symbol" pitchFamily="18" charset="2"/>
              </a:rPr>
              <a:t>adr</a:t>
            </a:r>
            <a:endParaRPr lang="fr-FR" b="1" i="1" dirty="0">
              <a:sym typeface="Symbol" pitchFamily="18" charset="2"/>
            </a:endParaRPr>
          </a:p>
          <a:p>
            <a:pPr marL="800100" lvl="2" indent="0">
              <a:buNone/>
              <a:tabLst>
                <a:tab pos="3714750" algn="l"/>
              </a:tabLst>
            </a:pPr>
            <a:r>
              <a:rPr lang="fr-FR" b="1" i="1" dirty="0" err="1">
                <a:sym typeface="Symbol" pitchFamily="18" charset="2"/>
              </a:rPr>
              <a:t>dep_id</a:t>
            </a:r>
            <a:r>
              <a:rPr lang="fr-FR" b="1" i="1" dirty="0">
                <a:sym typeface="Symbol" pitchFamily="18" charset="2"/>
              </a:rPr>
              <a:t>   volume</a:t>
            </a:r>
          </a:p>
          <a:p>
            <a:pPr marL="0" lvl="1" indent="0">
              <a:buNone/>
              <a:tabLst>
                <a:tab pos="3714750" algn="l"/>
              </a:tabLst>
            </a:pPr>
            <a:r>
              <a:rPr lang="fr-FR" dirty="0">
                <a:sym typeface="Symbol" pitchFamily="18" charset="2"/>
              </a:rPr>
              <a:t>La quantité en stock ne dépend que du produit et du dépôt </a:t>
            </a:r>
          </a:p>
          <a:p>
            <a:pPr marL="800100" lvl="2" indent="0">
              <a:buNone/>
              <a:tabLst>
                <a:tab pos="3714750" algn="l"/>
              </a:tabLst>
            </a:pPr>
            <a:r>
              <a:rPr lang="fr-FR" b="1" i="1" dirty="0" err="1">
                <a:sym typeface="Symbol" pitchFamily="18" charset="2"/>
              </a:rPr>
              <a:t>prod_id</a:t>
            </a:r>
            <a:r>
              <a:rPr lang="fr-FR" b="1" i="1" dirty="0">
                <a:sym typeface="Symbol" pitchFamily="18" charset="2"/>
              </a:rPr>
              <a:t>, </a:t>
            </a:r>
            <a:r>
              <a:rPr lang="fr-FR" b="1" i="1" dirty="0" err="1">
                <a:sym typeface="Symbol" pitchFamily="18" charset="2"/>
              </a:rPr>
              <a:t>dep_id</a:t>
            </a:r>
            <a:r>
              <a:rPr lang="fr-FR" b="1" i="1" dirty="0">
                <a:sym typeface="Symbol" pitchFamily="18" charset="2"/>
              </a:rPr>
              <a:t>  </a:t>
            </a:r>
            <a:r>
              <a:rPr lang="fr-FR" b="1" i="1" dirty="0" err="1">
                <a:sym typeface="Symbol" pitchFamily="18" charset="2"/>
              </a:rPr>
              <a:t>qté</a:t>
            </a:r>
            <a:endParaRPr lang="fr-FR" b="1" i="1" dirty="0">
              <a:sym typeface="Symbol" pitchFamily="18" charset="2"/>
            </a:endParaRPr>
          </a:p>
          <a:p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35850" y="6260266"/>
            <a:ext cx="4114800" cy="365125"/>
          </a:xfrm>
        </p:spPr>
        <p:txBody>
          <a:bodyPr/>
          <a:lstStyle/>
          <a:p>
            <a:pPr>
              <a:defRPr/>
            </a:pPr>
            <a:fld id="{91A21ABA-841B-4534-98B9-9959A9CF26C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aphicFrame>
        <p:nvGraphicFramePr>
          <p:cNvPr id="21" name="Tableau 20"/>
          <p:cNvGraphicFramePr>
            <a:graphicFrameLocks noGrp="1"/>
          </p:cNvGraphicFramePr>
          <p:nvPr/>
        </p:nvGraphicFramePr>
        <p:xfrm>
          <a:off x="1331849" y="1764127"/>
          <a:ext cx="739470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6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6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63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prod_id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libelle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dep_id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adr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qté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DVD-R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9000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DVD_R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Laxou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6000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p3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CD-ROM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96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524250" y="6356350"/>
            <a:ext cx="4114800" cy="365125"/>
          </a:xfrm>
        </p:spPr>
        <p:txBody>
          <a:bodyPr/>
          <a:lstStyle/>
          <a:p>
            <a:fld id="{3DD8E064-16CE-4B9B-8A23-55CC8D212590}" type="slidenum">
              <a:rPr lang="en-US" smtClean="0">
                <a:latin typeface="Times New Roman" charset="0"/>
              </a:rPr>
              <a:pPr/>
              <a:t>25</a:t>
            </a:fld>
            <a:endParaRPr lang="en-US">
              <a:latin typeface="Times New Roman" charset="0"/>
            </a:endParaRPr>
          </a:p>
        </p:txBody>
      </p:sp>
      <p:sp>
        <p:nvSpPr>
          <p:cNvPr id="2057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465925" y="347712"/>
            <a:ext cx="10289345" cy="10715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2800" dirty="0"/>
              <a:t>Propriétés des dépendances fonctionnelles : Axiomes d’</a:t>
            </a:r>
            <a:r>
              <a:rPr lang="fr-FR" sz="2800" dirty="0" err="1"/>
              <a:t>Amstrong</a:t>
            </a:r>
            <a:endParaRPr lang="fr-FR" sz="2800" dirty="0"/>
          </a:p>
        </p:txBody>
      </p:sp>
      <p:sp>
        <p:nvSpPr>
          <p:cNvPr id="2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190056"/>
            <a:ext cx="9917070" cy="419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None/>
              <a:tabLst>
                <a:tab pos="666750" algn="l"/>
              </a:tabLst>
            </a:pPr>
            <a:r>
              <a:rPr lang="fr-FR" dirty="0"/>
              <a:t>	1. </a:t>
            </a:r>
            <a:r>
              <a:rPr lang="fr-FR" b="1" dirty="0"/>
              <a:t>Réflexivité</a:t>
            </a:r>
            <a:r>
              <a:rPr lang="fr-FR" dirty="0"/>
              <a:t> : si B est un sous-ensemble de A, alors A → B. </a:t>
            </a:r>
            <a:br>
              <a:rPr lang="fr-FR" dirty="0"/>
            </a:br>
            <a:r>
              <a:rPr lang="fr-FR" dirty="0"/>
              <a:t>2. </a:t>
            </a:r>
            <a:r>
              <a:rPr lang="fr-FR" b="1" dirty="0"/>
              <a:t>Augmentation</a:t>
            </a:r>
            <a:r>
              <a:rPr lang="fr-FR" dirty="0"/>
              <a:t> : si A → B, alors AC → BC </a:t>
            </a:r>
            <a:br>
              <a:rPr lang="fr-FR" dirty="0"/>
            </a:br>
            <a:r>
              <a:rPr lang="fr-FR" dirty="0"/>
              <a:t>3. </a:t>
            </a:r>
            <a:r>
              <a:rPr lang="fr-FR" b="1" dirty="0"/>
              <a:t>Transitivité</a:t>
            </a:r>
            <a:r>
              <a:rPr lang="fr-FR" dirty="0"/>
              <a:t> : si A → B et B → C alors A → C</a:t>
            </a:r>
            <a:br>
              <a:rPr lang="fr-FR" dirty="0"/>
            </a:br>
            <a:r>
              <a:rPr lang="fr-FR" dirty="0"/>
              <a:t>4. </a:t>
            </a:r>
            <a:r>
              <a:rPr lang="fr-FR" b="1" dirty="0"/>
              <a:t>Décomposition</a:t>
            </a:r>
            <a:r>
              <a:rPr lang="fr-FR" dirty="0"/>
              <a:t> : si A → BC, alors A → B et A → C </a:t>
            </a:r>
            <a:br>
              <a:rPr lang="fr-FR" dirty="0"/>
            </a:br>
            <a:r>
              <a:rPr lang="fr-FR" dirty="0"/>
              <a:t>5. </a:t>
            </a:r>
            <a:r>
              <a:rPr lang="fr-FR" b="1" dirty="0"/>
              <a:t>Union</a:t>
            </a:r>
            <a:r>
              <a:rPr lang="fr-FR" dirty="0"/>
              <a:t> : si A → B et A → C, alors A → BC </a:t>
            </a:r>
            <a:br>
              <a:rPr lang="fr-FR" dirty="0"/>
            </a:br>
            <a:r>
              <a:rPr lang="fr-FR" dirty="0"/>
              <a:t>6. </a:t>
            </a:r>
            <a:r>
              <a:rPr lang="fr-FR" b="1" dirty="0"/>
              <a:t>Pseudo-transitivité</a:t>
            </a:r>
            <a:r>
              <a:rPr lang="fr-FR" dirty="0"/>
              <a:t> : si A → B et BC → D, alors AC → D </a:t>
            </a:r>
            <a:br>
              <a:rPr lang="fr-FR" dirty="0"/>
            </a:br>
            <a:r>
              <a:rPr lang="fr-FR" dirty="0"/>
              <a:t>7. </a:t>
            </a:r>
            <a:r>
              <a:rPr lang="fr-FR" b="1" dirty="0"/>
              <a:t>Composition</a:t>
            </a:r>
            <a:r>
              <a:rPr lang="fr-FR" dirty="0"/>
              <a:t> : si A → B et C → D, alors AC → BD</a:t>
            </a:r>
          </a:p>
          <a:p>
            <a:pPr>
              <a:lnSpc>
                <a:spcPct val="150000"/>
              </a:lnSpc>
              <a:buNone/>
              <a:tabLst>
                <a:tab pos="666750" algn="l"/>
              </a:tabLst>
            </a:pPr>
            <a:endParaRPr lang="fr-FR" dirty="0"/>
          </a:p>
          <a:p>
            <a:pPr>
              <a:lnSpc>
                <a:spcPct val="150000"/>
              </a:lnSpc>
              <a:buNone/>
              <a:tabLst>
                <a:tab pos="666750" algn="l"/>
              </a:tabLst>
            </a:pP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984473" y="1522314"/>
            <a:ext cx="816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 est une relation, A, B, C, D sont des ensembles d'attributs de R</a:t>
            </a:r>
          </a:p>
        </p:txBody>
      </p:sp>
    </p:spTree>
    <p:extLst>
      <p:ext uri="{BB962C8B-B14F-4D97-AF65-F5344CB8AC3E}">
        <p14:creationId xmlns:p14="http://schemas.microsoft.com/office/powerpoint/2010/main" val="2226851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368116" y="6288617"/>
            <a:ext cx="4114800" cy="365125"/>
          </a:xfrm>
        </p:spPr>
        <p:txBody>
          <a:bodyPr/>
          <a:lstStyle/>
          <a:p>
            <a:fld id="{0BAC27D0-3E30-40F8-A842-49F2DAA5BCB8}" type="slidenum">
              <a:rPr lang="en-US" smtClean="0">
                <a:latin typeface="Times New Roman" charset="0"/>
              </a:rPr>
              <a:pPr/>
              <a:t>26</a:t>
            </a:fld>
            <a:endParaRPr lang="en-US" dirty="0">
              <a:latin typeface="Times New Roman" charset="0"/>
            </a:endParaRPr>
          </a:p>
        </p:txBody>
      </p:sp>
      <p:sp>
        <p:nvSpPr>
          <p:cNvPr id="3077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416169" y="204259"/>
            <a:ext cx="10515600" cy="1160308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3600" dirty="0"/>
              <a:t>Différents types de dépendances fonctionnelles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265" y="1571491"/>
            <a:ext cx="11626735" cy="4899688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05000" algn="l"/>
                <a:tab pos="3621088" algn="l"/>
              </a:tabLst>
            </a:pPr>
            <a:r>
              <a:rPr lang="fr-FR" sz="2400" dirty="0"/>
              <a:t>Une DF    X </a:t>
            </a:r>
            <a:r>
              <a:rPr lang="fr-FR" sz="2400" dirty="0">
                <a:latin typeface="Magneto" panose="04030805050802020D02" pitchFamily="82" charset="0"/>
              </a:rPr>
              <a:t> </a:t>
            </a:r>
            <a:r>
              <a:rPr lang="fr-FR" sz="2400" dirty="0"/>
              <a:t>→  Y est :</a:t>
            </a:r>
          </a:p>
          <a:p>
            <a:pPr lvl="1">
              <a:lnSpc>
                <a:spcPct val="110000"/>
              </a:lnSpc>
              <a:tabLst>
                <a:tab pos="1905000" algn="l"/>
                <a:tab pos="3621088" algn="l"/>
              </a:tabLst>
            </a:pPr>
            <a:r>
              <a:rPr lang="fr-FR" b="1" i="1" dirty="0">
                <a:sym typeface="Symbol" pitchFamily="18" charset="2"/>
              </a:rPr>
              <a:t>canonique</a:t>
            </a:r>
            <a:r>
              <a:rPr lang="fr-FR" i="1" dirty="0">
                <a:sym typeface="Symbol" pitchFamily="18" charset="2"/>
              </a:rPr>
              <a:t> </a:t>
            </a:r>
            <a:r>
              <a:rPr lang="fr-FR" dirty="0">
                <a:sym typeface="Symbol" pitchFamily="18" charset="2"/>
              </a:rPr>
              <a:t>si sa partie droite ne comporte qu'un seul attribut</a:t>
            </a:r>
          </a:p>
          <a:p>
            <a:pPr lvl="1">
              <a:lnSpc>
                <a:spcPct val="110000"/>
              </a:lnSpc>
              <a:tabLst>
                <a:tab pos="1905000" algn="l"/>
                <a:tab pos="3621088" algn="l"/>
              </a:tabLst>
            </a:pPr>
            <a:r>
              <a:rPr lang="fr-FR" b="1" i="1" dirty="0"/>
              <a:t>triviale</a:t>
            </a:r>
            <a:r>
              <a:rPr lang="fr-FR" dirty="0"/>
              <a:t> si Y </a:t>
            </a:r>
            <a:r>
              <a:rPr lang="fr-FR" dirty="0">
                <a:sym typeface="Symbol" pitchFamily="18" charset="2"/>
              </a:rPr>
              <a:t> X</a:t>
            </a:r>
            <a:endParaRPr lang="fr-FR" dirty="0"/>
          </a:p>
          <a:p>
            <a:pPr lvl="1">
              <a:lnSpc>
                <a:spcPct val="110000"/>
              </a:lnSpc>
              <a:tabLst>
                <a:tab pos="1905000" algn="l"/>
                <a:tab pos="3621088" algn="l"/>
              </a:tabLst>
            </a:pPr>
            <a:r>
              <a:rPr lang="fr-FR" b="1" i="1" dirty="0"/>
              <a:t>élémentaire</a:t>
            </a:r>
            <a:r>
              <a:rPr lang="fr-FR" dirty="0"/>
              <a:t> si pour tout </a:t>
            </a:r>
            <a:r>
              <a:rPr lang="fr-FR" i="1" dirty="0"/>
              <a:t>X'</a:t>
            </a:r>
            <a:r>
              <a:rPr lang="fr-FR" dirty="0"/>
              <a:t> </a:t>
            </a:r>
            <a:r>
              <a:rPr lang="fr-FR" dirty="0">
                <a:sym typeface="Symbol" pitchFamily="18" charset="2"/>
              </a:rPr>
              <a:t> </a:t>
            </a:r>
            <a:r>
              <a:rPr lang="fr-FR" i="1" dirty="0">
                <a:sym typeface="Symbol" pitchFamily="18" charset="2"/>
              </a:rPr>
              <a:t>X</a:t>
            </a:r>
            <a:r>
              <a:rPr lang="fr-FR" dirty="0">
                <a:sym typeface="Symbol" pitchFamily="18" charset="2"/>
              </a:rPr>
              <a:t>, la DF  </a:t>
            </a:r>
            <a:r>
              <a:rPr lang="fr-FR" dirty="0"/>
              <a:t>X’ </a:t>
            </a:r>
            <a:r>
              <a:rPr lang="fr-FR" dirty="0">
                <a:latin typeface="Magneto" panose="04030805050802020D02" pitchFamily="82" charset="0"/>
              </a:rPr>
              <a:t> </a:t>
            </a:r>
            <a:r>
              <a:rPr lang="fr-FR" dirty="0"/>
              <a:t>→  Y </a:t>
            </a:r>
            <a:r>
              <a:rPr lang="fr-FR" dirty="0">
                <a:sym typeface="Symbol" pitchFamily="18" charset="2"/>
              </a:rPr>
              <a:t>n'est pas vraie </a:t>
            </a:r>
          </a:p>
          <a:p>
            <a:pPr marL="457200" lvl="1" indent="0">
              <a:lnSpc>
                <a:spcPct val="110000"/>
              </a:lnSpc>
              <a:buNone/>
              <a:tabLst>
                <a:tab pos="1905000" algn="l"/>
                <a:tab pos="3621088" algn="l"/>
              </a:tabLst>
            </a:pPr>
            <a:r>
              <a:rPr lang="fr-FR" dirty="0">
                <a:sym typeface="Symbol" pitchFamily="18" charset="2"/>
              </a:rPr>
              <a:t>		(la partie gauche de la DF est minimale)</a:t>
            </a:r>
            <a:r>
              <a:rPr lang="fr-FR" i="1" dirty="0">
                <a:sym typeface="Symbol" pitchFamily="18" charset="2"/>
              </a:rPr>
              <a:t> </a:t>
            </a:r>
          </a:p>
          <a:p>
            <a:pPr lvl="1">
              <a:lnSpc>
                <a:spcPct val="110000"/>
              </a:lnSpc>
              <a:tabLst>
                <a:tab pos="1905000" algn="l"/>
                <a:tab pos="3621088" algn="l"/>
              </a:tabLst>
            </a:pPr>
            <a:r>
              <a:rPr lang="fr-FR" b="1" i="1" dirty="0">
                <a:sym typeface="Symbol" pitchFamily="18" charset="2"/>
              </a:rPr>
              <a:t>directe</a:t>
            </a:r>
            <a:r>
              <a:rPr lang="fr-FR" dirty="0">
                <a:sym typeface="Symbol" pitchFamily="18" charset="2"/>
              </a:rPr>
              <a:t> si  elle est élémentaire et Y ne dépend pas transitivement de X</a:t>
            </a:r>
          </a:p>
          <a:p>
            <a:pPr marL="0" indent="0">
              <a:buNone/>
              <a:tabLst>
                <a:tab pos="1905000" algn="l"/>
                <a:tab pos="3621088" algn="l"/>
              </a:tabLst>
            </a:pPr>
            <a:endParaRPr lang="fr-FR" sz="2400" dirty="0"/>
          </a:p>
          <a:p>
            <a:pPr marL="0" indent="0">
              <a:buNone/>
              <a:tabLst>
                <a:tab pos="1905000" algn="l"/>
                <a:tab pos="3621088" algn="l"/>
              </a:tabLst>
            </a:pPr>
            <a:r>
              <a:rPr lang="fr-FR" sz="2400" dirty="0"/>
              <a:t>De quel(s) type(s) sont ces DF ? </a:t>
            </a:r>
          </a:p>
          <a:p>
            <a:pPr lvl="1">
              <a:lnSpc>
                <a:spcPct val="100000"/>
              </a:lnSpc>
              <a:tabLst>
                <a:tab pos="1905000" algn="l"/>
                <a:tab pos="3621088" algn="l"/>
              </a:tabLst>
            </a:pPr>
            <a:r>
              <a:rPr lang="fr-FR" sz="2000" i="1" dirty="0" err="1"/>
              <a:t>prod_id</a:t>
            </a:r>
            <a:r>
              <a:rPr lang="fr-FR" sz="2000" i="1" dirty="0"/>
              <a:t>, libelle </a:t>
            </a:r>
            <a:r>
              <a:rPr lang="fr-FR" sz="2000" i="1" dirty="0">
                <a:sym typeface="Symbol" pitchFamily="18" charset="2"/>
              </a:rPr>
              <a:t> </a:t>
            </a:r>
            <a:r>
              <a:rPr lang="fr-FR" sz="2000" i="1" dirty="0"/>
              <a:t> libelle </a:t>
            </a:r>
          </a:p>
          <a:p>
            <a:pPr lvl="1">
              <a:lnSpc>
                <a:spcPct val="100000"/>
              </a:lnSpc>
              <a:tabLst>
                <a:tab pos="1905000" algn="l"/>
                <a:tab pos="3621088" algn="l"/>
              </a:tabLst>
            </a:pPr>
            <a:r>
              <a:rPr lang="fr-FR" sz="2000" i="1" dirty="0" err="1"/>
              <a:t>prod_id</a:t>
            </a:r>
            <a:r>
              <a:rPr lang="fr-FR" sz="2000" i="1" dirty="0"/>
              <a:t>, libelle </a:t>
            </a:r>
            <a:r>
              <a:rPr lang="fr-FR" sz="2000" i="1" dirty="0">
                <a:sym typeface="Symbol" pitchFamily="18" charset="2"/>
              </a:rPr>
              <a:t> pu</a:t>
            </a:r>
            <a:r>
              <a:rPr lang="fr-FR" sz="2000" dirty="0">
                <a:sym typeface="Symbol" pitchFamily="18" charset="2"/>
              </a:rPr>
              <a:t> </a:t>
            </a:r>
          </a:p>
          <a:p>
            <a:pPr lvl="1">
              <a:lnSpc>
                <a:spcPct val="100000"/>
              </a:lnSpc>
              <a:tabLst>
                <a:tab pos="1905000" algn="l"/>
                <a:tab pos="3621088" algn="l"/>
              </a:tabLst>
            </a:pPr>
            <a:r>
              <a:rPr lang="fr-FR" sz="2000" i="1" dirty="0" err="1"/>
              <a:t>prod_id</a:t>
            </a:r>
            <a:r>
              <a:rPr lang="fr-FR" sz="2000" i="1" dirty="0"/>
              <a:t>, </a:t>
            </a:r>
            <a:r>
              <a:rPr lang="fr-FR" sz="2000" i="1" dirty="0" err="1"/>
              <a:t>dep_id</a:t>
            </a:r>
            <a:r>
              <a:rPr lang="fr-FR" sz="2000" i="1" dirty="0"/>
              <a:t> </a:t>
            </a:r>
            <a:r>
              <a:rPr lang="fr-FR" sz="2000" i="1" dirty="0">
                <a:sym typeface="Symbol" pitchFamily="18" charset="2"/>
              </a:rPr>
              <a:t> </a:t>
            </a:r>
            <a:r>
              <a:rPr lang="fr-FR" sz="2000" i="1" dirty="0" err="1">
                <a:sym typeface="Symbol" pitchFamily="18" charset="2"/>
              </a:rPr>
              <a:t>qté</a:t>
            </a:r>
            <a:r>
              <a:rPr lang="fr-FR" sz="2000" dirty="0">
                <a:sym typeface="Symbol" pitchFamily="18" charset="2"/>
              </a:rPr>
              <a:t> </a:t>
            </a:r>
            <a:r>
              <a:rPr lang="fr-FR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9226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965" y="252583"/>
            <a:ext cx="10910887" cy="13255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4000" dirty="0"/>
              <a:t>Notion de fermeture transitive et de </a:t>
            </a:r>
            <a:br>
              <a:rPr lang="fr-FR" sz="4000" dirty="0"/>
            </a:br>
            <a:r>
              <a:rPr lang="fr-FR" sz="4000" dirty="0"/>
              <a:t>couverture minimale d’un ensemble de DF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2913" y="1853933"/>
            <a:ext cx="10910887" cy="486754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La </a:t>
            </a:r>
            <a:r>
              <a:rPr lang="fr-FR" b="1" dirty="0"/>
              <a:t>fermeture transitive</a:t>
            </a:r>
            <a:r>
              <a:rPr lang="fr-FR" dirty="0"/>
              <a:t> notée F+ d'un ensemble F de dépendances fonctionnelles est l'ensemble des DF élémentaires déduites par application des axiomes d'</a:t>
            </a:r>
            <a:r>
              <a:rPr lang="fr-FR" dirty="0" err="1"/>
              <a:t>Amstrong</a:t>
            </a:r>
            <a:r>
              <a:rPr lang="fr-FR" dirty="0"/>
              <a:t> sur l'ensemble F.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La </a:t>
            </a:r>
            <a:r>
              <a:rPr lang="fr-FR" b="1" dirty="0"/>
              <a:t>couverture minimale</a:t>
            </a:r>
            <a:r>
              <a:rPr lang="fr-FR" dirty="0"/>
              <a:t> de F est le plus petit sous-ensemble de F qui a la même la fermeture transitive que F.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600" dirty="0"/>
              <a:t>Exemple :  F= {A-&gt;B, B-&gt;C, A-&gt;C}</a:t>
            </a:r>
          </a:p>
          <a:p>
            <a:pPr marL="0" indent="0">
              <a:buNone/>
            </a:pPr>
            <a:r>
              <a:rPr lang="fr-FR" sz="2600" dirty="0"/>
              <a:t>	Couverture minimale de F est FM = {A-&gt;B, B-&gt;C} </a:t>
            </a:r>
          </a:p>
          <a:p>
            <a:pPr marL="0" indent="0">
              <a:buNone/>
            </a:pPr>
            <a:r>
              <a:rPr lang="fr-FR" sz="2600" dirty="0"/>
              <a:t>	Car F+=FM+         (aucune dépendance fonctionnelle n'est déductible d’autres)</a:t>
            </a:r>
          </a:p>
          <a:p>
            <a:pPr marL="0" indent="0">
              <a:buNone/>
            </a:pPr>
            <a:endParaRPr lang="fr-FR" sz="2600" dirty="0"/>
          </a:p>
          <a:p>
            <a:pPr marL="0" indent="0">
              <a:buNone/>
            </a:pPr>
            <a:r>
              <a:rPr lang="fr-FR" sz="2600" dirty="0"/>
              <a:t>Exercice :  Trouver la couverture minimale de </a:t>
            </a:r>
          </a:p>
          <a:p>
            <a:pPr marL="0" indent="0">
              <a:buNone/>
            </a:pPr>
            <a:r>
              <a:rPr lang="fr-FR" sz="2600" dirty="0"/>
              <a:t>		F={A-&gt;C, ABC-&gt; DE, EDC-&gt;AB, ABE-&gt; CD, D-&gt;ACE}</a:t>
            </a:r>
          </a:p>
          <a:p>
            <a:pPr marL="0" indent="0">
              <a:buNone/>
            </a:pPr>
            <a:r>
              <a:rPr lang="fr-FR" sz="2600" dirty="0"/>
              <a:t>	Indication : Penser à décomposer F en DF canoniques, éliminer les DF non élémentaires,  			éliminer les DF non directes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76D6F4-A260-4AFD-A5AD-ED5F3D35788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70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239000" y="6181726"/>
            <a:ext cx="4114800" cy="365125"/>
          </a:xfrm>
        </p:spPr>
        <p:txBody>
          <a:bodyPr/>
          <a:lstStyle/>
          <a:p>
            <a:fld id="{EA249D4B-9988-453C-B18F-B3ABCBEE4E98}" type="slidenum">
              <a:rPr lang="en-US" smtClean="0">
                <a:latin typeface="Times New Roman" charset="0"/>
              </a:rPr>
              <a:pPr/>
              <a:t>28</a:t>
            </a:fld>
            <a:endParaRPr lang="en-US">
              <a:latin typeface="Times New Roman" charset="0"/>
            </a:endParaRPr>
          </a:p>
        </p:txBody>
      </p:sp>
      <p:sp>
        <p:nvSpPr>
          <p:cNvPr id="4100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45831" y="311150"/>
            <a:ext cx="10515600" cy="1194094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3600" dirty="0"/>
              <a:t>Clé d'une relation : autre définition à l’aide des DF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067" y="1990726"/>
            <a:ext cx="11420259" cy="4191000"/>
          </a:xfrm>
        </p:spPr>
        <p:txBody>
          <a:bodyPr>
            <a:normAutofit/>
          </a:bodyPr>
          <a:lstStyle/>
          <a:p>
            <a:pPr>
              <a:tabLst>
                <a:tab pos="4856163" algn="l"/>
              </a:tabLst>
            </a:pPr>
            <a:r>
              <a:rPr lang="fr-FR" sz="2400" dirty="0"/>
              <a:t>Soit R une relation dotée d'un ensemble d'attributs U, un ensemble d'attributs </a:t>
            </a:r>
            <a:r>
              <a:rPr lang="fr-FR" sz="2400" i="1" dirty="0"/>
              <a:t>X</a:t>
            </a:r>
            <a:r>
              <a:rPr lang="fr-FR" sz="2400" dirty="0"/>
              <a:t> </a:t>
            </a:r>
            <a:r>
              <a:rPr lang="fr-FR" sz="2400" dirty="0">
                <a:sym typeface="Symbol"/>
              </a:rPr>
              <a:t> U </a:t>
            </a:r>
            <a:r>
              <a:rPr lang="fr-FR" sz="2400" dirty="0"/>
              <a:t>est une clé pour </a:t>
            </a:r>
            <a:r>
              <a:rPr lang="fr-FR" sz="2400" i="1" dirty="0"/>
              <a:t>R</a:t>
            </a:r>
            <a:r>
              <a:rPr lang="fr-FR" sz="2400" dirty="0"/>
              <a:t> si :</a:t>
            </a:r>
          </a:p>
          <a:p>
            <a:pPr marL="914400" lvl="2" indent="0">
              <a:lnSpc>
                <a:spcPct val="150000"/>
              </a:lnSpc>
              <a:buNone/>
              <a:tabLst>
                <a:tab pos="4856163" algn="l"/>
              </a:tabLst>
            </a:pPr>
            <a:r>
              <a:rPr lang="fr-FR" dirty="0"/>
              <a:t>(i)</a:t>
            </a:r>
            <a:r>
              <a:rPr lang="fr-FR" i="1" dirty="0"/>
              <a:t> </a:t>
            </a:r>
            <a:r>
              <a:rPr lang="fr-FR" dirty="0"/>
              <a:t>X </a:t>
            </a:r>
            <a:r>
              <a:rPr lang="fr-FR" dirty="0">
                <a:latin typeface="Magneto" panose="04030805050802020D02" pitchFamily="82" charset="0"/>
              </a:rPr>
              <a:t> </a:t>
            </a:r>
            <a:r>
              <a:rPr lang="fr-FR" dirty="0"/>
              <a:t>→  U</a:t>
            </a:r>
            <a:endParaRPr lang="fr-FR" i="1" dirty="0"/>
          </a:p>
          <a:p>
            <a:pPr marL="914400" lvl="2" indent="0">
              <a:lnSpc>
                <a:spcPct val="150000"/>
              </a:lnSpc>
              <a:buNone/>
              <a:tabLst>
                <a:tab pos="4856163" algn="l"/>
              </a:tabLst>
            </a:pPr>
            <a:r>
              <a:rPr lang="fr-FR" dirty="0"/>
              <a:t>(ii) X est le plus petit ensemble d'attributs tel que</a:t>
            </a:r>
            <a:r>
              <a:rPr lang="fr-FR" i="1" dirty="0"/>
              <a:t>  </a:t>
            </a:r>
            <a:r>
              <a:rPr lang="fr-FR" dirty="0"/>
              <a:t>X </a:t>
            </a:r>
            <a:r>
              <a:rPr lang="fr-FR" dirty="0">
                <a:latin typeface="Magneto" panose="04030805050802020D02" pitchFamily="82" charset="0"/>
              </a:rPr>
              <a:t> </a:t>
            </a:r>
            <a:r>
              <a:rPr lang="fr-FR" dirty="0"/>
              <a:t>→  U (qui détermine tous les attributs de R)</a:t>
            </a:r>
          </a:p>
          <a:p>
            <a:pPr marL="914400" lvl="2" indent="0">
              <a:lnSpc>
                <a:spcPct val="150000"/>
              </a:lnSpc>
              <a:buNone/>
              <a:tabLst>
                <a:tab pos="4856163" algn="l"/>
              </a:tabLst>
            </a:pPr>
            <a:r>
              <a:rPr lang="fr-FR" dirty="0"/>
              <a:t>	</a:t>
            </a:r>
            <a:endParaRPr lang="fr-FR" sz="2000" dirty="0"/>
          </a:p>
          <a:p>
            <a:pPr marL="0" indent="0">
              <a:buNone/>
              <a:tabLst>
                <a:tab pos="4856163" algn="l"/>
              </a:tabLst>
            </a:pPr>
            <a:r>
              <a:rPr lang="fr-FR" sz="2400" dirty="0"/>
              <a:t>Si une relation possède plusieurs clés </a:t>
            </a:r>
            <a:r>
              <a:rPr lang="fr-FR" sz="2400" i="1" dirty="0"/>
              <a:t>candidates</a:t>
            </a:r>
            <a:r>
              <a:rPr lang="fr-FR" sz="2400" dirty="0"/>
              <a:t>, nous en choisissons une qui sera appelée </a:t>
            </a:r>
            <a:r>
              <a:rPr lang="fr-FR" sz="2400" i="1" dirty="0"/>
              <a:t>clé primaire</a:t>
            </a:r>
            <a:r>
              <a:rPr lang="fr-FR" sz="2400" dirty="0"/>
              <a:t> (soulignée dans le schéma de la relation)</a:t>
            </a:r>
          </a:p>
        </p:txBody>
      </p:sp>
    </p:spTree>
    <p:extLst>
      <p:ext uri="{BB962C8B-B14F-4D97-AF65-F5344CB8AC3E}">
        <p14:creationId xmlns:p14="http://schemas.microsoft.com/office/powerpoint/2010/main" val="242808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4725" y="469901"/>
            <a:ext cx="9440863" cy="1143000"/>
          </a:xfrm>
        </p:spPr>
        <p:txBody>
          <a:bodyPr/>
          <a:lstStyle/>
          <a:p>
            <a:r>
              <a:rPr lang="fr-FR" sz="3000" dirty="0"/>
              <a:t>Comment trouver la clé d'une relation à l'aide des DF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1817" y="1820241"/>
            <a:ext cx="9430958" cy="105023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Cela revient à chercher le plus petit ensemble d'attributs d'une relation qui détermine tous ses attributs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351183" y="6359315"/>
            <a:ext cx="4114800" cy="365125"/>
          </a:xfrm>
        </p:spPr>
        <p:txBody>
          <a:bodyPr/>
          <a:lstStyle/>
          <a:p>
            <a:pPr>
              <a:defRPr/>
            </a:pPr>
            <a:fld id="{91A21ABA-841B-4534-98B9-9959A9CF26C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 bwMode="auto">
          <a:xfrm>
            <a:off x="1472646" y="3077816"/>
            <a:ext cx="8706678" cy="325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fr-FR" dirty="0"/>
              <a:t>Soit la relation Véhicule de schéma :</a:t>
            </a:r>
          </a:p>
          <a:p>
            <a:pPr marL="0" indent="0" algn="ctr">
              <a:buNone/>
            </a:pPr>
            <a:r>
              <a:rPr lang="fr-FR" dirty="0">
                <a:latin typeface="Arial" charset="0"/>
              </a:rPr>
              <a:t>Véhicule (</a:t>
            </a:r>
            <a:r>
              <a:rPr lang="fr-FR" dirty="0" err="1">
                <a:latin typeface="Arial" charset="0"/>
              </a:rPr>
              <a:t>no_immat</a:t>
            </a:r>
            <a:r>
              <a:rPr lang="fr-FR" dirty="0">
                <a:latin typeface="Arial" charset="0"/>
              </a:rPr>
              <a:t>, </a:t>
            </a:r>
            <a:r>
              <a:rPr lang="fr-FR" dirty="0" err="1">
                <a:latin typeface="Arial" charset="0"/>
              </a:rPr>
              <a:t>no_châssis</a:t>
            </a:r>
            <a:r>
              <a:rPr lang="fr-FR" dirty="0">
                <a:latin typeface="Arial" charset="0"/>
              </a:rPr>
              <a:t>, modèle, marque, puissance)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Sachant que le n° d'immatriculation d'un véhicule est unique et qu'il en est de même pour le n° de châssis (n° VIN) :</a:t>
            </a:r>
          </a:p>
          <a:p>
            <a:pPr marL="0" indent="0">
              <a:buNone/>
            </a:pPr>
            <a:r>
              <a:rPr lang="fr-FR" dirty="0"/>
              <a:t>	1- Trouver les DF </a:t>
            </a:r>
          </a:p>
          <a:p>
            <a:pPr marL="0" indent="0">
              <a:buNone/>
            </a:pPr>
            <a:r>
              <a:rPr lang="fr-FR" dirty="0"/>
              <a:t>	2- Trouver les clés candidates de la relation Véhicule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11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DF1B3-68F9-4F87-9611-3DEF10614575}" type="slidenum">
              <a:rPr lang="fr-FR"/>
              <a:pPr>
                <a:defRPr/>
              </a:pPr>
              <a:t>3</a:t>
            </a:fld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740" y="1417637"/>
            <a:ext cx="10032460" cy="530383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Un </a:t>
            </a:r>
            <a:r>
              <a:rPr lang="fr-FR" sz="2400" b="1" dirty="0"/>
              <a:t>domaine</a:t>
            </a:r>
            <a:r>
              <a:rPr lang="fr-FR" sz="2400" dirty="0"/>
              <a:t> est un ensemble de valeurs (d'un attribut) </a:t>
            </a:r>
          </a:p>
          <a:p>
            <a:pPr marL="457200" lvl="1" indent="0">
              <a:buClr>
                <a:srgbClr val="FF9933"/>
              </a:buClr>
              <a:buNone/>
            </a:pPr>
            <a:r>
              <a:rPr lang="fr-FR" sz="2000" dirty="0"/>
              <a:t>ex : L’ensemble des nombres entiers (Z)  ,  l’ensemble des chaînes de caractères de longueur 50  , {jaune, vert, bleu} ,  {</a:t>
            </a:r>
            <a:r>
              <a:rPr lang="fr-FR" sz="2000" dirty="0" err="1"/>
              <a:t>x,y,z</a:t>
            </a:r>
            <a:r>
              <a:rPr lang="fr-FR" sz="2000" dirty="0"/>
              <a:t>}</a:t>
            </a:r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Tx/>
              <a:buNone/>
            </a:pPr>
            <a:endParaRPr lang="fr-FR" sz="2000" dirty="0"/>
          </a:p>
          <a:p>
            <a:pPr eaLnBrk="1" hangingPunct="1"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Le </a:t>
            </a:r>
            <a:r>
              <a:rPr lang="fr-FR" sz="2400" b="1" dirty="0"/>
              <a:t>produit cartésien</a:t>
            </a:r>
            <a:r>
              <a:rPr lang="fr-FR" sz="2400" dirty="0"/>
              <a:t> des domaines </a:t>
            </a:r>
            <a:r>
              <a:rPr lang="fr-FR" sz="2400" dirty="0">
                <a:latin typeface="Comic Sans MS" pitchFamily="66" charset="0"/>
              </a:rPr>
              <a:t>D</a:t>
            </a:r>
            <a:r>
              <a:rPr lang="fr-FR" sz="2400" baseline="-25000" dirty="0">
                <a:latin typeface="Comic Sans MS" pitchFamily="66" charset="0"/>
              </a:rPr>
              <a:t>1</a:t>
            </a:r>
            <a:r>
              <a:rPr lang="fr-FR" sz="2400" dirty="0"/>
              <a:t>, </a:t>
            </a:r>
            <a:r>
              <a:rPr lang="fr-FR" sz="2400" dirty="0">
                <a:latin typeface="Comic Sans MS" pitchFamily="66" charset="0"/>
              </a:rPr>
              <a:t>D</a:t>
            </a:r>
            <a:r>
              <a:rPr lang="fr-FR" sz="2400" baseline="-25000" dirty="0">
                <a:latin typeface="Comic Sans MS" pitchFamily="66" charset="0"/>
              </a:rPr>
              <a:t>2</a:t>
            </a:r>
            <a:r>
              <a:rPr lang="fr-FR" sz="2400" dirty="0"/>
              <a:t>, …, </a:t>
            </a:r>
            <a:r>
              <a:rPr lang="fr-FR" sz="2400" dirty="0" err="1">
                <a:latin typeface="Comic Sans MS" pitchFamily="66" charset="0"/>
              </a:rPr>
              <a:t>D</a:t>
            </a:r>
            <a:r>
              <a:rPr lang="fr-FR" sz="2400" baseline="-25000" dirty="0" err="1">
                <a:latin typeface="Comic Sans MS" pitchFamily="66" charset="0"/>
              </a:rPr>
              <a:t>n</a:t>
            </a:r>
            <a:r>
              <a:rPr lang="fr-FR" sz="2400" dirty="0"/>
              <a:t> noté </a:t>
            </a:r>
            <a:r>
              <a:rPr lang="fr-FR" sz="2400" dirty="0">
                <a:latin typeface="Comic Sans MS" pitchFamily="66" charset="0"/>
              </a:rPr>
              <a:t>D</a:t>
            </a:r>
            <a:r>
              <a:rPr lang="fr-FR" sz="2400" baseline="-25000" dirty="0">
                <a:latin typeface="Comic Sans MS" pitchFamily="66" charset="0"/>
              </a:rPr>
              <a:t>1</a:t>
            </a:r>
            <a:r>
              <a:rPr lang="fr-FR" sz="2400" dirty="0">
                <a:latin typeface="Comic Sans MS" pitchFamily="66" charset="0"/>
              </a:rPr>
              <a:t>xD</a:t>
            </a:r>
            <a:r>
              <a:rPr lang="fr-FR" sz="2400" baseline="-25000" dirty="0">
                <a:latin typeface="Comic Sans MS" pitchFamily="66" charset="0"/>
              </a:rPr>
              <a:t>2</a:t>
            </a:r>
            <a:r>
              <a:rPr lang="fr-FR" sz="2400" dirty="0">
                <a:latin typeface="Comic Sans MS" pitchFamily="66" charset="0"/>
              </a:rPr>
              <a:t>x…x</a:t>
            </a:r>
            <a:r>
              <a:rPr lang="fr-FR" sz="2400" dirty="0"/>
              <a:t> </a:t>
            </a:r>
            <a:r>
              <a:rPr lang="fr-FR" sz="2400" dirty="0" err="1">
                <a:latin typeface="Comic Sans MS" pitchFamily="66" charset="0"/>
              </a:rPr>
              <a:t>D</a:t>
            </a:r>
            <a:r>
              <a:rPr lang="fr-FR" sz="2400" baseline="-25000" dirty="0" err="1">
                <a:latin typeface="Comic Sans MS" pitchFamily="66" charset="0"/>
              </a:rPr>
              <a:t>n</a:t>
            </a:r>
            <a:r>
              <a:rPr lang="fr-FR" sz="2400" dirty="0"/>
              <a:t> est l’ensemble des </a:t>
            </a:r>
            <a:r>
              <a:rPr lang="fr-FR" sz="2400" b="1" dirty="0" err="1"/>
              <a:t>tuples</a:t>
            </a:r>
            <a:r>
              <a:rPr lang="fr-FR" sz="2400" dirty="0"/>
              <a:t> </a:t>
            </a:r>
            <a:r>
              <a:rPr lang="fr-FR" sz="2400" dirty="0">
                <a:latin typeface="Comic Sans MS" pitchFamily="66" charset="0"/>
              </a:rPr>
              <a:t>(v</a:t>
            </a:r>
            <a:r>
              <a:rPr lang="fr-FR" sz="2400" baseline="-25000" dirty="0">
                <a:latin typeface="Comic Sans MS" pitchFamily="66" charset="0"/>
              </a:rPr>
              <a:t>1</a:t>
            </a:r>
            <a:r>
              <a:rPr lang="fr-FR" sz="2400" dirty="0">
                <a:latin typeface="Comic Sans MS" pitchFamily="66" charset="0"/>
              </a:rPr>
              <a:t>,v</a:t>
            </a:r>
            <a:r>
              <a:rPr lang="fr-FR" sz="2400" baseline="-25000" dirty="0">
                <a:latin typeface="Comic Sans MS" pitchFamily="66" charset="0"/>
              </a:rPr>
              <a:t>2</a:t>
            </a:r>
            <a:r>
              <a:rPr lang="fr-FR" sz="2400" dirty="0">
                <a:latin typeface="Comic Sans MS" pitchFamily="66" charset="0"/>
              </a:rPr>
              <a:t>,…, </a:t>
            </a:r>
            <a:r>
              <a:rPr lang="fr-FR" sz="2400" dirty="0" err="1">
                <a:latin typeface="Comic Sans MS" pitchFamily="66" charset="0"/>
              </a:rPr>
              <a:t>v</a:t>
            </a:r>
            <a:r>
              <a:rPr lang="fr-FR" sz="2400" baseline="-25000" dirty="0" err="1">
                <a:latin typeface="Comic Sans MS" pitchFamily="66" charset="0"/>
              </a:rPr>
              <a:t>n</a:t>
            </a:r>
            <a:r>
              <a:rPr lang="fr-FR" sz="2400" dirty="0">
                <a:latin typeface="Comic Sans MS" pitchFamily="66" charset="0"/>
              </a:rPr>
              <a:t>) </a:t>
            </a:r>
            <a:r>
              <a:rPr lang="fr-FR" sz="2400" dirty="0"/>
              <a:t>tels que</a:t>
            </a:r>
            <a:r>
              <a:rPr lang="fr-FR" sz="2400" dirty="0">
                <a:latin typeface="Comic Sans MS" pitchFamily="66" charset="0"/>
              </a:rPr>
              <a:t> </a:t>
            </a:r>
          </a:p>
          <a:p>
            <a:pPr eaLnBrk="1" hangingPunct="1">
              <a:lnSpc>
                <a:spcPct val="90000"/>
              </a:lnSpc>
              <a:buClr>
                <a:srgbClr val="FF9933"/>
              </a:buClr>
              <a:buFont typeface="Monotype Sorts"/>
              <a:buNone/>
            </a:pPr>
            <a:r>
              <a:rPr lang="fr-FR" sz="2400" dirty="0">
                <a:latin typeface="Comic Sans MS" pitchFamily="66" charset="0"/>
              </a:rPr>
              <a:t>	v</a:t>
            </a:r>
            <a:r>
              <a:rPr lang="fr-FR" sz="2400" baseline="-25000" dirty="0">
                <a:latin typeface="Comic Sans MS" pitchFamily="66" charset="0"/>
              </a:rPr>
              <a:t>i </a:t>
            </a:r>
            <a:r>
              <a:rPr lang="fr-FR" sz="2400" dirty="0">
                <a:latin typeface="Comic Sans MS" pitchFamily="66" charset="0"/>
                <a:sym typeface="Symbol" pitchFamily="18" charset="2"/>
              </a:rPr>
              <a:t> </a:t>
            </a:r>
            <a:r>
              <a:rPr lang="fr-FR" sz="2400" dirty="0">
                <a:latin typeface="Comic Sans MS" pitchFamily="66" charset="0"/>
              </a:rPr>
              <a:t>D</a:t>
            </a:r>
            <a:r>
              <a:rPr lang="fr-FR" sz="2400" baseline="-25000" dirty="0">
                <a:latin typeface="Comic Sans MS" pitchFamily="66" charset="0"/>
              </a:rPr>
              <a:t>i </a:t>
            </a:r>
            <a:r>
              <a:rPr lang="fr-FR" sz="2400" dirty="0"/>
              <a:t> , </a:t>
            </a:r>
            <a:r>
              <a:rPr lang="fr-FR" sz="2400" dirty="0">
                <a:latin typeface="Comic Sans MS" pitchFamily="66" charset="0"/>
              </a:rPr>
              <a:t>1 </a:t>
            </a:r>
            <a:r>
              <a:rPr lang="fr-FR" sz="2400" dirty="0">
                <a:latin typeface="Comic Sans MS" pitchFamily="66" charset="0"/>
                <a:sym typeface="Symbol" pitchFamily="18" charset="2"/>
              </a:rPr>
              <a:t> </a:t>
            </a:r>
            <a:r>
              <a:rPr lang="fr-FR" sz="2400" dirty="0">
                <a:latin typeface="Comic Sans MS" pitchFamily="66" charset="0"/>
              </a:rPr>
              <a:t>i </a:t>
            </a:r>
            <a:r>
              <a:rPr lang="fr-FR" sz="2400" dirty="0">
                <a:latin typeface="Comic Sans MS" pitchFamily="66" charset="0"/>
                <a:sym typeface="Symbol" pitchFamily="18" charset="2"/>
              </a:rPr>
              <a:t></a:t>
            </a:r>
            <a:r>
              <a:rPr lang="fr-FR" sz="2400" dirty="0">
                <a:latin typeface="Comic Sans MS" pitchFamily="66" charset="0"/>
              </a:rPr>
              <a:t> n</a:t>
            </a:r>
          </a:p>
          <a:p>
            <a:pPr marL="457200" lvl="1" indent="0">
              <a:buClr>
                <a:srgbClr val="FF9933"/>
              </a:buClr>
              <a:buNone/>
            </a:pPr>
            <a:endParaRPr lang="fr-FR" sz="2000" dirty="0"/>
          </a:p>
          <a:p>
            <a:pPr marL="457200" lvl="1" indent="0">
              <a:buClr>
                <a:srgbClr val="FF9933"/>
              </a:buClr>
              <a:buNone/>
            </a:pPr>
            <a:r>
              <a:rPr lang="fr-FR" sz="1800" dirty="0"/>
              <a:t>ex :</a:t>
            </a:r>
            <a:r>
              <a:rPr lang="fr-FR" sz="1800" dirty="0">
                <a:latin typeface="Comic Sans MS" pitchFamily="66" charset="0"/>
              </a:rPr>
              <a:t>  n=2,</a:t>
            </a:r>
            <a:r>
              <a:rPr lang="fr-FR" sz="1800" dirty="0"/>
              <a:t> </a:t>
            </a:r>
            <a:r>
              <a:rPr lang="fr-FR" sz="1800" dirty="0">
                <a:latin typeface="Comic Sans MS" pitchFamily="66" charset="0"/>
              </a:rPr>
              <a:t>D</a:t>
            </a:r>
            <a:r>
              <a:rPr lang="fr-FR" sz="1800" baseline="-25000" dirty="0">
                <a:latin typeface="Comic Sans MS" pitchFamily="66" charset="0"/>
              </a:rPr>
              <a:t>1 </a:t>
            </a:r>
            <a:r>
              <a:rPr lang="fr-FR" sz="1800" dirty="0">
                <a:latin typeface="Comic Sans MS" pitchFamily="66" charset="0"/>
              </a:rPr>
              <a:t>= {1,2}, D</a:t>
            </a:r>
            <a:r>
              <a:rPr lang="fr-FR" sz="1800" baseline="-25000" dirty="0">
                <a:latin typeface="Comic Sans MS" pitchFamily="66" charset="0"/>
              </a:rPr>
              <a:t>2 </a:t>
            </a:r>
            <a:r>
              <a:rPr lang="fr-FR" sz="1800" dirty="0">
                <a:latin typeface="Comic Sans MS" pitchFamily="66" charset="0"/>
              </a:rPr>
              <a:t>= {</a:t>
            </a:r>
            <a:r>
              <a:rPr lang="fr-FR" sz="1800" dirty="0" err="1">
                <a:latin typeface="Comic Sans MS" pitchFamily="66" charset="0"/>
              </a:rPr>
              <a:t>x,y</a:t>
            </a:r>
            <a:r>
              <a:rPr lang="fr-FR" sz="1800" dirty="0">
                <a:latin typeface="Comic Sans MS" pitchFamily="66" charset="0"/>
              </a:rPr>
              <a:t>}, D</a:t>
            </a:r>
            <a:r>
              <a:rPr lang="fr-FR" sz="1800" baseline="-25000" dirty="0">
                <a:latin typeface="Comic Sans MS" pitchFamily="66" charset="0"/>
              </a:rPr>
              <a:t>1</a:t>
            </a:r>
            <a:r>
              <a:rPr lang="fr-FR" sz="1800" dirty="0">
                <a:latin typeface="Comic Sans MS" pitchFamily="66" charset="0"/>
              </a:rPr>
              <a:t>xD</a:t>
            </a:r>
            <a:r>
              <a:rPr lang="fr-FR" sz="1800" baseline="-25000" dirty="0">
                <a:latin typeface="Comic Sans MS" pitchFamily="66" charset="0"/>
              </a:rPr>
              <a:t>2 </a:t>
            </a:r>
            <a:r>
              <a:rPr lang="fr-FR" sz="1800" dirty="0">
                <a:latin typeface="Comic Sans MS" pitchFamily="66" charset="0"/>
              </a:rPr>
              <a:t>=</a:t>
            </a:r>
            <a:r>
              <a:rPr lang="fr-FR" sz="1800" baseline="-25000" dirty="0">
                <a:latin typeface="Comic Sans MS" pitchFamily="66" charset="0"/>
              </a:rPr>
              <a:t> </a:t>
            </a:r>
            <a:r>
              <a:rPr lang="fr-FR" sz="1800" dirty="0">
                <a:latin typeface="Comic Sans MS" pitchFamily="66" charset="0"/>
              </a:rPr>
              <a:t>{(1,x), (1,y), (2,x), (2,y)}</a:t>
            </a:r>
          </a:p>
          <a:p>
            <a:pPr lvl="1" eaLnBrk="1" hangingPunct="1">
              <a:lnSpc>
                <a:spcPct val="90000"/>
              </a:lnSpc>
              <a:buClr>
                <a:srgbClr val="FF9933"/>
              </a:buClr>
              <a:buFontTx/>
              <a:buNone/>
            </a:pPr>
            <a:endParaRPr lang="fr-FR" sz="20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Une </a:t>
            </a:r>
            <a:r>
              <a:rPr lang="fr-FR" sz="2400" b="1" dirty="0"/>
              <a:t>relation</a:t>
            </a:r>
            <a:r>
              <a:rPr lang="fr-FR" sz="2400" dirty="0"/>
              <a:t> ou une </a:t>
            </a:r>
            <a:r>
              <a:rPr lang="fr-FR" sz="2400" b="1" dirty="0"/>
              <a:t>table</a:t>
            </a:r>
            <a:r>
              <a:rPr lang="fr-FR" sz="2400" dirty="0"/>
              <a:t> à n </a:t>
            </a:r>
            <a:r>
              <a:rPr lang="fr-FR" sz="2400" b="1" dirty="0"/>
              <a:t>attributs</a:t>
            </a:r>
            <a:r>
              <a:rPr lang="fr-FR" sz="2400" dirty="0"/>
              <a:t> est un sous-ensemble du produit cartésien des domaines</a:t>
            </a:r>
            <a:r>
              <a:rPr lang="fr-FR" sz="2400" dirty="0">
                <a:latin typeface="Comic Sans MS" pitchFamily="66" charset="0"/>
              </a:rPr>
              <a:t> </a:t>
            </a:r>
            <a:r>
              <a:rPr lang="fr-FR" sz="2400" dirty="0"/>
              <a:t>de ces attributs :</a:t>
            </a:r>
            <a:r>
              <a:rPr lang="fr-FR" sz="2400" dirty="0">
                <a:latin typeface="Comic Sans MS" pitchFamily="66" charset="0"/>
              </a:rPr>
              <a:t> 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2400" dirty="0">
                <a:latin typeface="Comic Sans MS" pitchFamily="66" charset="0"/>
              </a:rPr>
              <a:t>			R </a:t>
            </a:r>
            <a:r>
              <a:rPr lang="fr-FR" sz="2400" dirty="0">
                <a:latin typeface="Comic Sans MS" pitchFamily="66" charset="0"/>
                <a:sym typeface="Symbol" pitchFamily="18" charset="2"/>
              </a:rPr>
              <a:t> </a:t>
            </a:r>
            <a:r>
              <a:rPr lang="fr-FR" sz="2400" dirty="0">
                <a:latin typeface="Comic Sans MS" pitchFamily="66" charset="0"/>
              </a:rPr>
              <a:t>D</a:t>
            </a:r>
            <a:r>
              <a:rPr lang="fr-FR" sz="2400" baseline="-25000" dirty="0">
                <a:latin typeface="Comic Sans MS" pitchFamily="66" charset="0"/>
              </a:rPr>
              <a:t>1</a:t>
            </a:r>
            <a:r>
              <a:rPr lang="fr-FR" sz="2400" dirty="0">
                <a:latin typeface="Comic Sans MS" pitchFamily="66" charset="0"/>
              </a:rPr>
              <a:t>xD</a:t>
            </a:r>
            <a:r>
              <a:rPr lang="fr-FR" sz="2400" baseline="-25000" dirty="0">
                <a:latin typeface="Comic Sans MS" pitchFamily="66" charset="0"/>
              </a:rPr>
              <a:t>2</a:t>
            </a:r>
            <a:r>
              <a:rPr lang="fr-FR" sz="2400" dirty="0">
                <a:latin typeface="Comic Sans MS" pitchFamily="66" charset="0"/>
              </a:rPr>
              <a:t>x…x</a:t>
            </a:r>
            <a:r>
              <a:rPr lang="fr-FR" sz="2400" dirty="0"/>
              <a:t> </a:t>
            </a:r>
            <a:r>
              <a:rPr lang="fr-FR" sz="2400" dirty="0" err="1">
                <a:latin typeface="Comic Sans MS" pitchFamily="66" charset="0"/>
              </a:rPr>
              <a:t>D</a:t>
            </a:r>
            <a:r>
              <a:rPr lang="fr-FR" sz="2400" baseline="-25000" dirty="0" err="1">
                <a:latin typeface="Comic Sans MS" pitchFamily="66" charset="0"/>
              </a:rPr>
              <a:t>n</a:t>
            </a:r>
            <a:r>
              <a:rPr lang="fr-FR" sz="2400" dirty="0"/>
              <a:t> </a:t>
            </a:r>
          </a:p>
          <a:p>
            <a:pPr marL="0" indent="0">
              <a:buClr>
                <a:srgbClr val="FF9933"/>
              </a:buClr>
              <a:buNone/>
            </a:pPr>
            <a:endParaRPr lang="fr-FR" sz="2400" dirty="0"/>
          </a:p>
          <a:p>
            <a:pPr marL="457200" lvl="1" indent="0">
              <a:buClr>
                <a:srgbClr val="FF9933"/>
              </a:buClr>
              <a:buNone/>
            </a:pPr>
            <a:r>
              <a:rPr lang="fr-FR" sz="1800" dirty="0"/>
              <a:t>ex :    </a:t>
            </a:r>
            <a:r>
              <a:rPr lang="fr-FR" sz="1800" dirty="0">
                <a:latin typeface="Comic Sans MS" pitchFamily="66" charset="0"/>
              </a:rPr>
              <a:t>R = </a:t>
            </a:r>
            <a:r>
              <a:rPr lang="fr-FR" sz="1800" baseline="-25000" dirty="0">
                <a:latin typeface="Comic Sans MS" pitchFamily="66" charset="0"/>
              </a:rPr>
              <a:t> </a:t>
            </a:r>
            <a:r>
              <a:rPr lang="fr-FR" sz="1800" dirty="0">
                <a:latin typeface="Comic Sans MS" pitchFamily="66" charset="0"/>
              </a:rPr>
              <a:t>{(1,x), (1,y), (2,y)} </a:t>
            </a:r>
            <a:r>
              <a:rPr lang="fr-FR" sz="2000" dirty="0"/>
              <a:t>sur les domaines </a:t>
            </a:r>
            <a:r>
              <a:rPr lang="fr-FR" sz="1800" dirty="0">
                <a:latin typeface="Comic Sans MS" pitchFamily="66" charset="0"/>
              </a:rPr>
              <a:t>D</a:t>
            </a:r>
            <a:r>
              <a:rPr lang="fr-FR" sz="1800" baseline="-25000" dirty="0">
                <a:latin typeface="Comic Sans MS" pitchFamily="66" charset="0"/>
              </a:rPr>
              <a:t>1</a:t>
            </a:r>
            <a:r>
              <a:rPr lang="fr-FR" sz="1800" dirty="0">
                <a:latin typeface="Comic Sans MS" pitchFamily="66" charset="0"/>
              </a:rPr>
              <a:t> </a:t>
            </a:r>
            <a:r>
              <a:rPr lang="fr-FR" sz="2000" dirty="0"/>
              <a:t>et</a:t>
            </a:r>
            <a:r>
              <a:rPr lang="fr-FR" sz="1800" dirty="0">
                <a:latin typeface="Comic Sans MS" pitchFamily="66" charset="0"/>
              </a:rPr>
              <a:t> D</a:t>
            </a:r>
            <a:r>
              <a:rPr lang="fr-FR" sz="1800" baseline="-25000" dirty="0">
                <a:latin typeface="Comic Sans MS" pitchFamily="66" charset="0"/>
              </a:rPr>
              <a:t>2 </a:t>
            </a:r>
            <a:r>
              <a:rPr lang="fr-FR" sz="1800" dirty="0"/>
              <a:t>de 2 attributs</a:t>
            </a:r>
          </a:p>
        </p:txBody>
      </p:sp>
      <p:sp>
        <p:nvSpPr>
          <p:cNvPr id="23556" name="Text Box 4"/>
          <p:cNvSpPr>
            <a:spLocks noGrp="1" noChangeArrowheads="1"/>
          </p:cNvSpPr>
          <p:nvPr>
            <p:ph type="title"/>
          </p:nvPr>
        </p:nvSpPr>
        <p:spPr>
          <a:xfrm>
            <a:off x="373288" y="93663"/>
            <a:ext cx="9761312" cy="1143000"/>
          </a:xfrm>
          <a:ln>
            <a:solidFill>
              <a:schemeClr val="tx1"/>
            </a:solidFill>
          </a:ln>
        </p:spPr>
        <p:txBody>
          <a:bodyPr/>
          <a:lstStyle/>
          <a:p>
            <a:pPr algn="l" eaLnBrk="1" hangingPunct="1"/>
            <a:r>
              <a:rPr lang="fr-FR" sz="3000" b="1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</a:rPr>
              <a:t>Modèle relationnel de données </a:t>
            </a:r>
            <a:br>
              <a:rPr lang="fr-FR" sz="3000" b="1" dirty="0">
                <a:latin typeface="Garamond" pitchFamily="18" charset="0"/>
              </a:rPr>
            </a:br>
            <a:r>
              <a:rPr lang="fr-FR" sz="3000" b="1" dirty="0">
                <a:latin typeface="Garamond" pitchFamily="18" charset="0"/>
              </a:rPr>
              <a:t>Domaine, Relation</a:t>
            </a:r>
            <a:endParaRPr lang="fr-FR" sz="3000" b="1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27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706783" y="6322483"/>
            <a:ext cx="4114800" cy="365125"/>
          </a:xfrm>
        </p:spPr>
        <p:txBody>
          <a:bodyPr/>
          <a:lstStyle/>
          <a:p>
            <a:fld id="{9480C9C8-46C7-4951-B32F-0761F01268E6}" type="slidenum">
              <a:rPr lang="en-US" smtClean="0">
                <a:latin typeface="Times New Roman" charset="0"/>
              </a:rPr>
              <a:pPr/>
              <a:t>30</a:t>
            </a:fld>
            <a:endParaRPr lang="en-US" dirty="0">
              <a:latin typeface="Times New Roman" charset="0"/>
            </a:endParaRPr>
          </a:p>
        </p:txBody>
      </p:sp>
      <p:sp>
        <p:nvSpPr>
          <p:cNvPr id="15363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57188" y="170392"/>
            <a:ext cx="10515600" cy="1031391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3600" dirty="0"/>
              <a:t>Première forme normale (1NF)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0812" y="1527419"/>
            <a:ext cx="10048530" cy="114544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  <a:tabLst>
                <a:tab pos="858838" algn="l"/>
              </a:tabLst>
            </a:pPr>
            <a:r>
              <a:rPr lang="fr-FR" dirty="0"/>
              <a:t>Une relation est en </a:t>
            </a:r>
            <a:r>
              <a:rPr lang="fr-FR" b="1" i="1" dirty="0"/>
              <a:t>1NF</a:t>
            </a:r>
            <a:r>
              <a:rPr lang="fr-FR" i="1" dirty="0"/>
              <a:t> </a:t>
            </a:r>
            <a:r>
              <a:rPr lang="fr-FR" dirty="0"/>
              <a:t>si chacun de ses attributs est atomique (non composé d’autres attributs)  et mono-</a:t>
            </a:r>
            <a:r>
              <a:rPr lang="fr-FR" dirty="0" err="1"/>
              <a:t>valué</a:t>
            </a:r>
            <a:r>
              <a:rPr lang="fr-FR" dirty="0"/>
              <a:t> (une valeur par </a:t>
            </a:r>
            <a:r>
              <a:rPr lang="fr-FR" dirty="0" err="1"/>
              <a:t>tuple</a:t>
            </a:r>
            <a:r>
              <a:rPr lang="fr-FR" dirty="0"/>
              <a:t>)</a:t>
            </a:r>
          </a:p>
          <a:p>
            <a:pPr marL="0" indent="0">
              <a:buNone/>
              <a:tabLst>
                <a:tab pos="858838" algn="l"/>
              </a:tabLst>
            </a:pPr>
            <a:endParaRPr lang="fr-FR" dirty="0"/>
          </a:p>
          <a:p>
            <a:pPr marL="0" indent="0">
              <a:buNone/>
              <a:tabLst>
                <a:tab pos="858838" algn="l"/>
              </a:tabLst>
            </a:pPr>
            <a:endParaRPr lang="fr-F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43916" y="3293539"/>
            <a:ext cx="11418200" cy="288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buClr>
                <a:schemeClr val="tx1"/>
              </a:buClr>
              <a:buFont typeface="Wingdings" pitchFamily="2" charset="2"/>
              <a:buChar char="Ø"/>
              <a:tabLst>
                <a:tab pos="858838" algn="l"/>
              </a:tabLst>
            </a:pPr>
            <a:r>
              <a:rPr lang="fr-FR" dirty="0"/>
              <a:t>	La relation </a:t>
            </a:r>
            <a:r>
              <a:rPr lang="fr-FR" sz="1800" b="1" dirty="0">
                <a:latin typeface="Arial" charset="0"/>
              </a:rPr>
              <a:t>Personne</a:t>
            </a:r>
            <a:r>
              <a:rPr lang="fr-FR" sz="1800" dirty="0">
                <a:latin typeface="Arial" charset="0"/>
              </a:rPr>
              <a:t> (id, prénom, nom, diplômes)</a:t>
            </a:r>
            <a:r>
              <a:rPr lang="fr-FR" dirty="0"/>
              <a:t> </a:t>
            </a:r>
          </a:p>
          <a:p>
            <a:pPr marL="376238" indent="-376238" eaLnBrk="1" hangingPunct="1">
              <a:buNone/>
              <a:tabLst>
                <a:tab pos="858838" algn="l"/>
              </a:tabLst>
            </a:pPr>
            <a:r>
              <a:rPr lang="fr-FR" sz="2000" dirty="0"/>
              <a:t>		… n'est pas en 1NF si </a:t>
            </a:r>
            <a:r>
              <a:rPr lang="fr-FR" sz="2000" b="1" i="1" dirty="0"/>
              <a:t>diplômes</a:t>
            </a:r>
            <a:r>
              <a:rPr lang="fr-FR" sz="2000" dirty="0"/>
              <a:t> est l'ensemble (ou liste) des diplômes obtenus par une personne</a:t>
            </a:r>
          </a:p>
          <a:p>
            <a:pPr marL="376238" indent="-376238" eaLnBrk="1" hangingPunct="1">
              <a:buNone/>
              <a:tabLst>
                <a:tab pos="858838" algn="l"/>
              </a:tabLst>
            </a:pPr>
            <a:endParaRPr lang="fr-FR" sz="2000" dirty="0"/>
          </a:p>
          <a:p>
            <a:pPr lvl="1" eaLnBrk="1" hangingPunct="1">
              <a:buClr>
                <a:schemeClr val="tx1"/>
              </a:buClr>
              <a:buFont typeface="Wingdings" pitchFamily="2" charset="2"/>
              <a:buChar char="Ø"/>
              <a:tabLst>
                <a:tab pos="858838" algn="l"/>
              </a:tabLst>
            </a:pPr>
            <a:r>
              <a:rPr lang="fr-FR" dirty="0"/>
              <a:t>	La relation </a:t>
            </a:r>
            <a:r>
              <a:rPr lang="fr-FR" b="1" dirty="0"/>
              <a:t>Employé</a:t>
            </a:r>
            <a:r>
              <a:rPr lang="fr-FR" dirty="0"/>
              <a:t> (matricule, nom, prénom, téléphone, adresse)</a:t>
            </a:r>
          </a:p>
          <a:p>
            <a:pPr marL="0" indent="0" eaLnBrk="1" hangingPunct="1">
              <a:buClr>
                <a:schemeClr val="tx1"/>
              </a:buClr>
              <a:buNone/>
              <a:tabLst>
                <a:tab pos="858838" algn="l"/>
              </a:tabLst>
            </a:pPr>
            <a:r>
              <a:rPr lang="fr-FR" sz="2000" dirty="0"/>
              <a:t>	… n'est pas en 1NF si </a:t>
            </a:r>
            <a:r>
              <a:rPr lang="fr-FR" sz="2000" b="1" i="1" dirty="0"/>
              <a:t>adresse </a:t>
            </a:r>
            <a:r>
              <a:rPr lang="fr-FR" sz="2000" dirty="0"/>
              <a:t>est composée d’autres attributs (rue, </a:t>
            </a:r>
            <a:r>
              <a:rPr lang="fr-FR" sz="2000" dirty="0" err="1"/>
              <a:t>num</a:t>
            </a:r>
            <a:r>
              <a:rPr lang="fr-FR" sz="2000" dirty="0"/>
              <a:t>, ville, CP)</a:t>
            </a:r>
          </a:p>
          <a:p>
            <a:pPr marL="376238" indent="-376238" eaLnBrk="1" hangingPunct="1">
              <a:buNone/>
              <a:tabLst>
                <a:tab pos="858838" algn="l"/>
              </a:tabLst>
            </a:pPr>
            <a:r>
              <a:rPr lang="fr-FR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52928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182" y="427526"/>
            <a:ext cx="10367450" cy="484463"/>
          </a:xfrm>
        </p:spPr>
        <p:txBody>
          <a:bodyPr>
            <a:noAutofit/>
          </a:bodyPr>
          <a:lstStyle/>
          <a:p>
            <a:r>
              <a:rPr lang="fr-FR" dirty="0"/>
              <a:t>Comment normaliser une relation en 1NF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648303" y="6327644"/>
            <a:ext cx="4114800" cy="365125"/>
          </a:xfrm>
        </p:spPr>
        <p:txBody>
          <a:bodyPr/>
          <a:lstStyle/>
          <a:p>
            <a:pPr>
              <a:defRPr/>
            </a:pPr>
            <a:fld id="{91A21ABA-841B-4534-98B9-9959A9CF26C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ectangle 3"/>
          <p:cNvSpPr txBox="1">
            <a:spLocks noGrp="1" noChangeArrowheads="1"/>
          </p:cNvSpPr>
          <p:nvPr>
            <p:ph idx="1"/>
          </p:nvPr>
        </p:nvSpPr>
        <p:spPr bwMode="auto">
          <a:xfrm>
            <a:off x="1042243" y="5443054"/>
            <a:ext cx="5433392" cy="137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76238" indent="-376238" eaLnBrk="1" hangingPunct="1">
              <a:buNone/>
              <a:tabLst>
                <a:tab pos="858838" algn="l"/>
              </a:tabLst>
            </a:pPr>
            <a:r>
              <a:rPr lang="fr-FR" sz="2000" dirty="0"/>
              <a:t>Personne1, Personne2,  Diplômes : 1NF</a:t>
            </a:r>
          </a:p>
          <a:p>
            <a:pPr marL="376238" indent="-376238" eaLnBrk="1" hangingPunct="1">
              <a:buNone/>
              <a:tabLst>
                <a:tab pos="858838" algn="l"/>
              </a:tabLst>
            </a:pPr>
            <a:r>
              <a:rPr lang="fr-FR" sz="2000" dirty="0"/>
              <a:t>- Avantages/inconvénients de chaque  possibilité ?</a:t>
            </a:r>
          </a:p>
          <a:p>
            <a:pPr marL="376238" indent="-376238" eaLnBrk="1" hangingPunct="1">
              <a:buNone/>
              <a:tabLst>
                <a:tab pos="858838" algn="l"/>
              </a:tabLst>
            </a:pPr>
            <a:r>
              <a:rPr lang="fr-FR" sz="2000" dirty="0"/>
              <a:t>- Quand privilégier chaque possibilité ?</a:t>
            </a:r>
          </a:p>
          <a:p>
            <a:pPr marL="376238" indent="-376238" eaLnBrk="1" hangingPunct="1">
              <a:buNone/>
              <a:tabLst>
                <a:tab pos="858838" algn="l"/>
              </a:tabLst>
            </a:pPr>
            <a:r>
              <a:rPr lang="fr-FR" sz="2000" dirty="0"/>
              <a:t>		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3578090" y="1542571"/>
          <a:ext cx="3737115" cy="1772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8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prénom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nom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diplômes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Jean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Licence</a:t>
                      </a:r>
                    </a:p>
                    <a:p>
                      <a:r>
                        <a:rPr lang="fr-FR" sz="1600"/>
                        <a:t>Master</a:t>
                      </a:r>
                    </a:p>
                    <a:p>
                      <a:r>
                        <a:rPr lang="fr-FR" sz="1600"/>
                        <a:t>Doctorat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Licence</a:t>
                      </a:r>
                    </a:p>
                    <a:p>
                      <a:r>
                        <a:rPr lang="fr-FR" sz="1600" dirty="0"/>
                        <a:t>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1695177" y="4040599"/>
          <a:ext cx="506343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prénom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nom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diplôme1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diplôme2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diplôme3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Jean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Licence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Doctorat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Licence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8260526" y="4102604"/>
          <a:ext cx="2045221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diplôme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Licence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Doctorat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Licence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8208620" y="2542007"/>
          <a:ext cx="249601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8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prénom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nom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Jean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Maire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David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8130714" y="3764050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/>
              <a:t>Diplômes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438057" y="1529161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/>
              <a:t>Personne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623048" y="369588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/>
              <a:t>Personne1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8130714" y="2172327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/>
              <a:t>Personne2</a:t>
            </a:r>
          </a:p>
        </p:txBody>
      </p:sp>
      <p:cxnSp>
        <p:nvCxnSpPr>
          <p:cNvPr id="16" name="Connecteur droit avec flèche 15"/>
          <p:cNvCxnSpPr/>
          <p:nvPr/>
        </p:nvCxnSpPr>
        <p:spPr bwMode="auto">
          <a:xfrm flipH="1">
            <a:off x="2637183" y="2378766"/>
            <a:ext cx="841544" cy="11264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Connecteur droit avec flèche 16"/>
          <p:cNvCxnSpPr/>
          <p:nvPr/>
        </p:nvCxnSpPr>
        <p:spPr bwMode="auto">
          <a:xfrm>
            <a:off x="7396323" y="2410202"/>
            <a:ext cx="734391" cy="4204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ZoneTexte 21"/>
          <p:cNvSpPr txBox="1"/>
          <p:nvPr/>
        </p:nvSpPr>
        <p:spPr>
          <a:xfrm>
            <a:off x="1635955" y="236638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/>
              <a:t>Possibilité 1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7706424" y="163395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Possibilité 2</a:t>
            </a:r>
          </a:p>
        </p:txBody>
      </p:sp>
      <p:cxnSp>
        <p:nvCxnSpPr>
          <p:cNvPr id="19" name="Connecteur droit avec flèche 18"/>
          <p:cNvCxnSpPr/>
          <p:nvPr/>
        </p:nvCxnSpPr>
        <p:spPr bwMode="auto">
          <a:xfrm>
            <a:off x="7393111" y="2490992"/>
            <a:ext cx="737603" cy="19535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89954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795422" y="6409819"/>
            <a:ext cx="4114800" cy="365125"/>
          </a:xfrm>
        </p:spPr>
        <p:txBody>
          <a:bodyPr/>
          <a:lstStyle/>
          <a:p>
            <a:fld id="{B07D3175-58B1-432C-A0FB-7AE7AA5C41D9}" type="slidenum">
              <a:rPr lang="en-US" smtClean="0">
                <a:latin typeface="Times New Roman" charset="0"/>
              </a:rPr>
              <a:pPr/>
              <a:t>32</a:t>
            </a:fld>
            <a:endParaRPr lang="en-US" dirty="0">
              <a:latin typeface="Times New Roman" charset="0"/>
            </a:endParaRPr>
          </a:p>
        </p:txBody>
      </p:sp>
      <p:sp>
        <p:nvSpPr>
          <p:cNvPr id="16387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813597" y="254233"/>
            <a:ext cx="7772400" cy="916323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3600" dirty="0"/>
              <a:t>Deuxième forme normale (2NF)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88766" y="1629343"/>
            <a:ext cx="8953297" cy="180947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376238" indent="-376238">
              <a:buNone/>
              <a:tabLst>
                <a:tab pos="858838" algn="l"/>
              </a:tabLst>
            </a:pPr>
            <a:r>
              <a:rPr lang="fr-FR" sz="2400" dirty="0"/>
              <a:t>Une relation </a:t>
            </a:r>
            <a:r>
              <a:rPr lang="fr-FR" sz="2400" i="1" dirty="0"/>
              <a:t>R</a:t>
            </a:r>
            <a:r>
              <a:rPr lang="fr-FR" sz="2400" dirty="0"/>
              <a:t> munie d'une clé primaire est en </a:t>
            </a:r>
            <a:r>
              <a:rPr lang="fr-FR" sz="2400" b="1" i="1" dirty="0"/>
              <a:t>2NF</a:t>
            </a:r>
            <a:r>
              <a:rPr lang="fr-FR" sz="2400" i="1" dirty="0"/>
              <a:t> </a:t>
            </a:r>
            <a:r>
              <a:rPr lang="fr-FR" sz="2400" dirty="0"/>
              <a:t>si </a:t>
            </a:r>
          </a:p>
          <a:p>
            <a:pPr marL="376238" indent="-376238">
              <a:buNone/>
              <a:tabLst>
                <a:tab pos="858838" algn="l"/>
              </a:tabLst>
            </a:pPr>
            <a:r>
              <a:rPr lang="fr-FR" sz="2400" i="1" dirty="0"/>
              <a:t>	(i)</a:t>
            </a:r>
            <a:r>
              <a:rPr lang="fr-FR" sz="2400" dirty="0"/>
              <a:t> elle est en 1NF</a:t>
            </a:r>
          </a:p>
          <a:p>
            <a:pPr marL="376238" indent="-376238">
              <a:buNone/>
              <a:tabLst>
                <a:tab pos="858838" algn="l"/>
              </a:tabLst>
            </a:pPr>
            <a:r>
              <a:rPr lang="fr-FR" sz="2400" i="1" dirty="0"/>
              <a:t>	(ii)</a:t>
            </a:r>
            <a:r>
              <a:rPr lang="fr-FR" sz="2400" dirty="0"/>
              <a:t> et tout attribut n'appartenant pas à la clé ne dépend pas d'une partie de la clé (DF partielle)</a:t>
            </a:r>
            <a:endParaRPr lang="fr-FR" sz="2400" i="1" dirty="0"/>
          </a:p>
          <a:p>
            <a:pPr marL="376238" indent="-376238">
              <a:lnSpc>
                <a:spcPct val="0"/>
              </a:lnSpc>
              <a:buNone/>
              <a:tabLst>
                <a:tab pos="858838" algn="l"/>
              </a:tabLst>
            </a:pPr>
            <a:endParaRPr lang="fr-FR" sz="2400" i="1" dirty="0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E1D4C26-02E1-3F4B-99CF-533A3EC17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2" y="4223491"/>
            <a:ext cx="11573040" cy="162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0"/>
              </a:lnSpc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858838" algn="l"/>
              </a:tabLst>
            </a:pPr>
            <a:endParaRPr lang="fr-FR" sz="3200" i="1" dirty="0"/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  <a:tabLst>
                <a:tab pos="858838" algn="l"/>
              </a:tabLst>
            </a:pPr>
            <a:r>
              <a:rPr lang="fr-FR" i="1" dirty="0"/>
              <a:t> Si la relation possède plusieurs clés candidates, la définition doit être vérifiée pour chaque clé.</a:t>
            </a:r>
            <a:r>
              <a:rPr lang="fr-FR" dirty="0"/>
              <a:t> 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117293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795422" y="6409819"/>
            <a:ext cx="4114800" cy="365125"/>
          </a:xfrm>
        </p:spPr>
        <p:txBody>
          <a:bodyPr/>
          <a:lstStyle/>
          <a:p>
            <a:fld id="{B07D3175-58B1-432C-A0FB-7AE7AA5C41D9}" type="slidenum">
              <a:rPr lang="en-US" smtClean="0">
                <a:latin typeface="Times New Roman" charset="0"/>
              </a:rPr>
              <a:pPr/>
              <a:t>33</a:t>
            </a:fld>
            <a:endParaRPr lang="en-US" dirty="0">
              <a:latin typeface="Times New Roman" charset="0"/>
            </a:endParaRPr>
          </a:p>
        </p:txBody>
      </p:sp>
      <p:sp>
        <p:nvSpPr>
          <p:cNvPr id="16387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813597" y="254233"/>
            <a:ext cx="7772400" cy="916323"/>
          </a:xfrm>
          <a:ln>
            <a:noFill/>
          </a:ln>
        </p:spPr>
        <p:txBody>
          <a:bodyPr/>
          <a:lstStyle/>
          <a:p>
            <a:pPr eaLnBrk="1" hangingPunct="1"/>
            <a:r>
              <a:rPr lang="fr-FR" sz="3600" dirty="0"/>
              <a:t>Deuxième forme normale (2NF)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82827" y="1808121"/>
            <a:ext cx="6832667" cy="162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76238" indent="-376238" eaLnBrk="1" hangingPunct="1">
              <a:lnSpc>
                <a:spcPct val="0"/>
              </a:lnSpc>
              <a:buNone/>
              <a:tabLst>
                <a:tab pos="858838" algn="l"/>
              </a:tabLst>
            </a:pPr>
            <a:endParaRPr lang="fr-FR" i="1" dirty="0"/>
          </a:p>
          <a:p>
            <a:pPr marL="0" indent="0" eaLnBrk="1" hangingPunct="1">
              <a:buNone/>
              <a:tabLst>
                <a:tab pos="858838" algn="l"/>
              </a:tabLst>
            </a:pPr>
            <a:r>
              <a:rPr lang="fr-FR" sz="1800" b="1" dirty="0">
                <a:latin typeface="Arial" charset="0"/>
              </a:rPr>
              <a:t>Stock1 </a:t>
            </a:r>
            <a:r>
              <a:rPr lang="fr-FR" sz="1800" dirty="0">
                <a:latin typeface="Arial" charset="0"/>
              </a:rPr>
              <a:t>(</a:t>
            </a:r>
            <a:r>
              <a:rPr lang="fr-FR" sz="1800" u="sng" dirty="0" err="1">
                <a:latin typeface="Arial" charset="0"/>
              </a:rPr>
              <a:t>prod_id</a:t>
            </a:r>
            <a:r>
              <a:rPr lang="fr-FR" sz="1800" dirty="0">
                <a:latin typeface="Arial" charset="0"/>
              </a:rPr>
              <a:t>, </a:t>
            </a:r>
            <a:r>
              <a:rPr lang="fr-FR" sz="1800" u="sng" dirty="0" err="1">
                <a:latin typeface="Arial" charset="0"/>
              </a:rPr>
              <a:t>dep_id</a:t>
            </a:r>
            <a:r>
              <a:rPr lang="fr-FR" sz="1800" dirty="0">
                <a:latin typeface="Arial" charset="0"/>
              </a:rPr>
              <a:t>, libellé, </a:t>
            </a:r>
            <a:r>
              <a:rPr lang="fr-FR" sz="1800" dirty="0" err="1">
                <a:latin typeface="Arial" charset="0"/>
              </a:rPr>
              <a:t>qté</a:t>
            </a:r>
            <a:r>
              <a:rPr lang="fr-FR" sz="1800" dirty="0">
                <a:latin typeface="Arial" charset="0"/>
              </a:rPr>
              <a:t>)</a:t>
            </a:r>
            <a:r>
              <a:rPr lang="fr-FR" sz="2000" dirty="0"/>
              <a:t> n'est pas en 2NF car </a:t>
            </a:r>
          </a:p>
          <a:p>
            <a:pPr marL="376238" indent="-376238" eaLnBrk="1" hangingPunct="1">
              <a:lnSpc>
                <a:spcPct val="110000"/>
              </a:lnSpc>
              <a:buNone/>
              <a:tabLst>
                <a:tab pos="858838" algn="l"/>
              </a:tabLst>
            </a:pPr>
            <a:r>
              <a:rPr lang="fr-FR" sz="2000" dirty="0"/>
              <a:t>		</a:t>
            </a:r>
            <a:r>
              <a:rPr lang="fr-FR" sz="2000" i="1" dirty="0" err="1">
                <a:sym typeface="Symbol" pitchFamily="18" charset="2"/>
              </a:rPr>
              <a:t>prod_id</a:t>
            </a:r>
            <a:r>
              <a:rPr lang="fr-FR" sz="2000" i="1" dirty="0">
                <a:sym typeface="Symbol" pitchFamily="18" charset="2"/>
              </a:rPr>
              <a:t>, </a:t>
            </a:r>
            <a:r>
              <a:rPr lang="fr-FR" sz="2000" i="1" dirty="0" err="1">
                <a:sym typeface="Symbol" pitchFamily="18" charset="2"/>
              </a:rPr>
              <a:t>dep_id</a:t>
            </a:r>
            <a:r>
              <a:rPr lang="fr-FR" sz="2000" i="1" dirty="0">
                <a:sym typeface="Symbol" pitchFamily="18" charset="2"/>
              </a:rPr>
              <a:t>  </a:t>
            </a:r>
            <a:r>
              <a:rPr lang="fr-FR" sz="2000" i="1" dirty="0" err="1">
                <a:sym typeface="Symbol" pitchFamily="18" charset="2"/>
              </a:rPr>
              <a:t>qté</a:t>
            </a:r>
            <a:r>
              <a:rPr lang="fr-FR" sz="2000" i="1" dirty="0">
                <a:sym typeface="Symbol" pitchFamily="18" charset="2"/>
              </a:rPr>
              <a:t>, libellé</a:t>
            </a:r>
            <a:endParaRPr lang="fr-FR" sz="2000" i="1" dirty="0"/>
          </a:p>
          <a:p>
            <a:pPr marL="376238" indent="-376238" eaLnBrk="1" hangingPunct="1">
              <a:lnSpc>
                <a:spcPct val="40000"/>
              </a:lnSpc>
              <a:buNone/>
              <a:tabLst>
                <a:tab pos="858838" algn="l"/>
              </a:tabLst>
            </a:pPr>
            <a:r>
              <a:rPr lang="fr-FR" sz="2000" i="1" dirty="0"/>
              <a:t>		</a:t>
            </a:r>
            <a:r>
              <a:rPr lang="fr-FR" sz="2000" i="1" dirty="0" err="1"/>
              <a:t>prod_id</a:t>
            </a:r>
            <a:r>
              <a:rPr lang="fr-FR" i="1" dirty="0"/>
              <a:t> </a:t>
            </a:r>
            <a:r>
              <a:rPr lang="fr-FR" sz="2000" i="1" dirty="0">
                <a:sym typeface="Symbol" pitchFamily="18" charset="2"/>
              </a:rPr>
              <a:t> libellé</a:t>
            </a:r>
          </a:p>
          <a:p>
            <a:pPr marL="376238" indent="-376238" eaLnBrk="1" hangingPunct="1">
              <a:buNone/>
              <a:tabLst>
                <a:tab pos="858838" algn="l"/>
              </a:tabLst>
            </a:pPr>
            <a:r>
              <a:rPr lang="fr-FR" sz="2000" dirty="0">
                <a:sym typeface="Symbol" pitchFamily="18" charset="2"/>
              </a:rPr>
              <a:t>	</a:t>
            </a:r>
            <a:endParaRPr lang="fr-FR" dirty="0"/>
          </a:p>
        </p:txBody>
      </p:sp>
      <p:grpSp>
        <p:nvGrpSpPr>
          <p:cNvPr id="6" name="Group 2078"/>
          <p:cNvGrpSpPr>
            <a:grpSpLocks/>
          </p:cNvGrpSpPr>
          <p:nvPr/>
        </p:nvGrpSpPr>
        <p:grpSpPr bwMode="auto">
          <a:xfrm>
            <a:off x="7208050" y="4333228"/>
            <a:ext cx="2990854" cy="955677"/>
            <a:chOff x="3120" y="2473"/>
            <a:chExt cx="1884" cy="602"/>
          </a:xfrm>
        </p:grpSpPr>
        <p:sp>
          <p:nvSpPr>
            <p:cNvPr id="7" name="Text Box 2079"/>
            <p:cNvSpPr txBox="1">
              <a:spLocks noChangeArrowheads="1"/>
            </p:cNvSpPr>
            <p:nvPr/>
          </p:nvSpPr>
          <p:spPr bwMode="auto">
            <a:xfrm>
              <a:off x="3120" y="2791"/>
              <a:ext cx="60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 dirty="0" err="1">
                  <a:sym typeface="Symbol" pitchFamily="18" charset="2"/>
                </a:rPr>
                <a:t>prod_id</a:t>
              </a:r>
              <a:r>
                <a:rPr lang="fr-FR" i="1" dirty="0">
                  <a:sym typeface="Symbol" pitchFamily="18" charset="2"/>
                </a:rPr>
                <a:t> </a:t>
              </a:r>
            </a:p>
          </p:txBody>
        </p:sp>
        <p:sp>
          <p:nvSpPr>
            <p:cNvPr id="8" name="Text Box 2080"/>
            <p:cNvSpPr txBox="1">
              <a:spLocks noChangeArrowheads="1"/>
            </p:cNvSpPr>
            <p:nvPr/>
          </p:nvSpPr>
          <p:spPr bwMode="auto">
            <a:xfrm>
              <a:off x="4577" y="2484"/>
              <a:ext cx="30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qté</a:t>
              </a:r>
            </a:p>
          </p:txBody>
        </p:sp>
        <p:sp>
          <p:nvSpPr>
            <p:cNvPr id="9" name="Text Box 2081"/>
            <p:cNvSpPr txBox="1">
              <a:spLocks noChangeArrowheads="1"/>
            </p:cNvSpPr>
            <p:nvPr/>
          </p:nvSpPr>
          <p:spPr bwMode="auto">
            <a:xfrm>
              <a:off x="3176" y="2473"/>
              <a:ext cx="51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dep_id</a:t>
              </a:r>
            </a:p>
          </p:txBody>
        </p:sp>
        <p:sp>
          <p:nvSpPr>
            <p:cNvPr id="11" name="Text Box 2083"/>
            <p:cNvSpPr txBox="1">
              <a:spLocks noChangeArrowheads="1"/>
            </p:cNvSpPr>
            <p:nvPr/>
          </p:nvSpPr>
          <p:spPr bwMode="auto">
            <a:xfrm>
              <a:off x="4524" y="2842"/>
              <a:ext cx="48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libellé</a:t>
              </a:r>
            </a:p>
          </p:txBody>
        </p:sp>
        <p:sp>
          <p:nvSpPr>
            <p:cNvPr id="12" name="Line 2084"/>
            <p:cNvSpPr>
              <a:spLocks noChangeShapeType="1"/>
            </p:cNvSpPr>
            <p:nvPr/>
          </p:nvSpPr>
          <p:spPr bwMode="auto">
            <a:xfrm flipV="1">
              <a:off x="3988" y="2615"/>
              <a:ext cx="536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Line 2085"/>
            <p:cNvSpPr>
              <a:spLocks noChangeShapeType="1"/>
            </p:cNvSpPr>
            <p:nvPr/>
          </p:nvSpPr>
          <p:spPr bwMode="auto">
            <a:xfrm>
              <a:off x="3988" y="2826"/>
              <a:ext cx="551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cxnSp>
        <p:nvCxnSpPr>
          <p:cNvPr id="3" name="Connecteur droit 2"/>
          <p:cNvCxnSpPr/>
          <p:nvPr/>
        </p:nvCxnSpPr>
        <p:spPr bwMode="auto">
          <a:xfrm>
            <a:off x="8187127" y="4629316"/>
            <a:ext cx="386291" cy="1907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5" name="Connecteur droit 24"/>
          <p:cNvCxnSpPr/>
          <p:nvPr/>
        </p:nvCxnSpPr>
        <p:spPr bwMode="auto">
          <a:xfrm flipV="1">
            <a:off x="8188019" y="4883611"/>
            <a:ext cx="385399" cy="2031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6" name="Connecteur droit 25"/>
          <p:cNvCxnSpPr>
            <a:cxnSpLocks/>
            <a:endCxn id="5" idx="3"/>
          </p:cNvCxnSpPr>
          <p:nvPr/>
        </p:nvCxnSpPr>
        <p:spPr bwMode="auto">
          <a:xfrm flipV="1">
            <a:off x="7615493" y="2620950"/>
            <a:ext cx="0" cy="345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necteur droit avec flèche 30"/>
          <p:cNvCxnSpPr/>
          <p:nvPr/>
        </p:nvCxnSpPr>
        <p:spPr bwMode="auto">
          <a:xfrm flipV="1">
            <a:off x="9759571" y="5278899"/>
            <a:ext cx="0" cy="2737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389" name="Connecteur droit 16388"/>
          <p:cNvCxnSpPr/>
          <p:nvPr/>
        </p:nvCxnSpPr>
        <p:spPr bwMode="auto">
          <a:xfrm flipH="1">
            <a:off x="7759161" y="5552661"/>
            <a:ext cx="199523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necteur droit 37"/>
          <p:cNvCxnSpPr/>
          <p:nvPr/>
        </p:nvCxnSpPr>
        <p:spPr bwMode="auto">
          <a:xfrm>
            <a:off x="7759161" y="5214013"/>
            <a:ext cx="0" cy="3386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ZoneTexte 3"/>
          <p:cNvSpPr txBox="1"/>
          <p:nvPr/>
        </p:nvSpPr>
        <p:spPr>
          <a:xfrm>
            <a:off x="687168" y="3386207"/>
            <a:ext cx="6006452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76238" indent="-376238">
              <a:tabLst>
                <a:tab pos="858838" algn="l"/>
              </a:tabLst>
            </a:pPr>
            <a:r>
              <a:rPr lang="fr-FR" dirty="0">
                <a:sym typeface="Symbol" pitchFamily="18" charset="2"/>
              </a:rPr>
              <a:t>On peut décomposer </a:t>
            </a:r>
            <a:r>
              <a:rPr lang="fr-FR" b="1" dirty="0">
                <a:sym typeface="Symbol" pitchFamily="18" charset="2"/>
              </a:rPr>
              <a:t>Stock1</a:t>
            </a:r>
            <a:r>
              <a:rPr lang="fr-FR" dirty="0">
                <a:sym typeface="Symbol" pitchFamily="18" charset="2"/>
              </a:rPr>
              <a:t>  en deux relations :</a:t>
            </a:r>
          </a:p>
          <a:p>
            <a:pPr marL="376238" indent="-376238">
              <a:lnSpc>
                <a:spcPct val="150000"/>
              </a:lnSpc>
              <a:tabLst>
                <a:tab pos="858838" algn="l"/>
              </a:tabLst>
            </a:pPr>
            <a:r>
              <a:rPr lang="fr-FR" dirty="0">
                <a:latin typeface="Arial" charset="0"/>
                <a:sym typeface="Symbol" pitchFamily="18" charset="2"/>
              </a:rPr>
              <a:t>		</a:t>
            </a:r>
            <a:r>
              <a:rPr lang="fr-FR" b="1" dirty="0">
                <a:latin typeface="Arial" charset="0"/>
              </a:rPr>
              <a:t>Stock</a:t>
            </a:r>
            <a:r>
              <a:rPr lang="fr-FR" dirty="0">
                <a:latin typeface="Arial" charset="0"/>
              </a:rPr>
              <a:t> (</a:t>
            </a:r>
            <a:r>
              <a:rPr lang="fr-FR" u="sng" dirty="0" err="1">
                <a:latin typeface="Arial" charset="0"/>
              </a:rPr>
              <a:t>prod_id</a:t>
            </a:r>
            <a:r>
              <a:rPr lang="fr-FR" dirty="0">
                <a:latin typeface="Arial" charset="0"/>
              </a:rPr>
              <a:t>, </a:t>
            </a:r>
            <a:r>
              <a:rPr lang="fr-FR" u="sng" dirty="0" err="1">
                <a:latin typeface="Arial" charset="0"/>
              </a:rPr>
              <a:t>dep_id</a:t>
            </a:r>
            <a:r>
              <a:rPr lang="fr-FR" dirty="0">
                <a:latin typeface="Arial" charset="0"/>
              </a:rPr>
              <a:t>, </a:t>
            </a:r>
            <a:r>
              <a:rPr lang="fr-FR" dirty="0" err="1">
                <a:latin typeface="Arial" charset="0"/>
              </a:rPr>
              <a:t>qté</a:t>
            </a:r>
            <a:r>
              <a:rPr lang="fr-FR" dirty="0">
                <a:latin typeface="Arial" charset="0"/>
              </a:rPr>
              <a:t>)</a:t>
            </a:r>
            <a:r>
              <a:rPr lang="fr-FR" dirty="0"/>
              <a:t>	relation  2NF</a:t>
            </a:r>
          </a:p>
          <a:p>
            <a:pPr marL="376238" indent="-376238">
              <a:lnSpc>
                <a:spcPct val="150000"/>
              </a:lnSpc>
              <a:tabLst>
                <a:tab pos="858838" algn="l"/>
              </a:tabLst>
            </a:pPr>
            <a:r>
              <a:rPr lang="fr-FR" dirty="0">
                <a:latin typeface="Arial" charset="0"/>
              </a:rPr>
              <a:t>		</a:t>
            </a:r>
            <a:r>
              <a:rPr lang="fr-FR" b="1" dirty="0">
                <a:latin typeface="Arial" charset="0"/>
              </a:rPr>
              <a:t>Produit</a:t>
            </a:r>
            <a:r>
              <a:rPr lang="fr-FR" dirty="0">
                <a:latin typeface="Arial" charset="0"/>
              </a:rPr>
              <a:t> (</a:t>
            </a:r>
            <a:r>
              <a:rPr lang="fr-FR" u="sng" dirty="0" err="1">
                <a:latin typeface="Arial" charset="0"/>
              </a:rPr>
              <a:t>prod_id</a:t>
            </a:r>
            <a:r>
              <a:rPr lang="fr-FR" dirty="0">
                <a:latin typeface="Arial" charset="0"/>
              </a:rPr>
              <a:t>, libellé) </a:t>
            </a:r>
            <a:r>
              <a:rPr lang="fr-FR" dirty="0"/>
              <a:t>		relation 2NF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  <p:cxnSp>
        <p:nvCxnSpPr>
          <p:cNvPr id="20" name="Connecteur droit 19"/>
          <p:cNvCxnSpPr/>
          <p:nvPr/>
        </p:nvCxnSpPr>
        <p:spPr bwMode="auto">
          <a:xfrm flipV="1">
            <a:off x="8573418" y="4635380"/>
            <a:ext cx="4645" cy="4584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4324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normaliser une relation en 2NF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4198" y="1680928"/>
            <a:ext cx="8781184" cy="170653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Isoler la DF qui pose problème dans une nouvelle relation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400" dirty="0"/>
              <a:t>Supprimer la partie droite de la DF de la relation initiale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/>
          </a:p>
          <a:p>
            <a:pPr marL="457200" indent="-457200">
              <a:buFont typeface="+mj-lt"/>
              <a:buAutoNum type="arabicPeriod"/>
            </a:pP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622117" y="6220884"/>
            <a:ext cx="4114800" cy="365125"/>
          </a:xfrm>
        </p:spPr>
        <p:txBody>
          <a:bodyPr/>
          <a:lstStyle/>
          <a:p>
            <a:pPr>
              <a:defRPr/>
            </a:pPr>
            <a:fld id="{91A21ABA-841B-4534-98B9-9959A9CF26C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7" name="Text Box 2079"/>
          <p:cNvSpPr txBox="1">
            <a:spLocks noChangeArrowheads="1"/>
          </p:cNvSpPr>
          <p:nvPr/>
        </p:nvSpPr>
        <p:spPr bwMode="auto">
          <a:xfrm>
            <a:off x="3734120" y="3488532"/>
            <a:ext cx="309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u="sng">
                <a:sym typeface="Symbol" pitchFamily="18" charset="2"/>
              </a:rPr>
              <a:t>B</a:t>
            </a:r>
          </a:p>
        </p:txBody>
      </p:sp>
      <p:sp>
        <p:nvSpPr>
          <p:cNvPr id="48" name="Text Box 2081"/>
          <p:cNvSpPr txBox="1">
            <a:spLocks noChangeArrowheads="1"/>
          </p:cNvSpPr>
          <p:nvPr/>
        </p:nvSpPr>
        <p:spPr bwMode="auto">
          <a:xfrm>
            <a:off x="3227707" y="3510757"/>
            <a:ext cx="32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u="sng">
                <a:sym typeface="Symbol" pitchFamily="18" charset="2"/>
              </a:rPr>
              <a:t>A</a:t>
            </a:r>
          </a:p>
        </p:txBody>
      </p:sp>
      <p:sp>
        <p:nvSpPr>
          <p:cNvPr id="49" name="Text Box 2083"/>
          <p:cNvSpPr txBox="1">
            <a:spLocks noChangeArrowheads="1"/>
          </p:cNvSpPr>
          <p:nvPr/>
        </p:nvSpPr>
        <p:spPr bwMode="auto">
          <a:xfrm>
            <a:off x="2862582" y="4826795"/>
            <a:ext cx="304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C</a:t>
            </a:r>
          </a:p>
        </p:txBody>
      </p:sp>
      <p:sp>
        <p:nvSpPr>
          <p:cNvPr id="51" name="Text Box 2083"/>
          <p:cNvSpPr txBox="1">
            <a:spLocks noChangeArrowheads="1"/>
          </p:cNvSpPr>
          <p:nvPr/>
        </p:nvSpPr>
        <p:spPr bwMode="auto">
          <a:xfrm>
            <a:off x="3913507" y="4839495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D</a:t>
            </a:r>
          </a:p>
        </p:txBody>
      </p:sp>
      <p:sp>
        <p:nvSpPr>
          <p:cNvPr id="53" name="Line 2085"/>
          <p:cNvSpPr>
            <a:spLocks noChangeShapeType="1"/>
          </p:cNvSpPr>
          <p:nvPr/>
        </p:nvSpPr>
        <p:spPr bwMode="auto">
          <a:xfrm flipH="1">
            <a:off x="3061020" y="4352132"/>
            <a:ext cx="533400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4" name="Line 2085"/>
          <p:cNvSpPr>
            <a:spLocks noChangeShapeType="1"/>
          </p:cNvSpPr>
          <p:nvPr/>
        </p:nvSpPr>
        <p:spPr bwMode="auto">
          <a:xfrm>
            <a:off x="3651571" y="4352132"/>
            <a:ext cx="481013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5" name="Text Box 2079"/>
          <p:cNvSpPr txBox="1">
            <a:spLocks noChangeArrowheads="1"/>
          </p:cNvSpPr>
          <p:nvPr/>
        </p:nvSpPr>
        <p:spPr bwMode="auto">
          <a:xfrm>
            <a:off x="6694808" y="4642645"/>
            <a:ext cx="304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C</a:t>
            </a:r>
          </a:p>
        </p:txBody>
      </p:sp>
      <p:sp>
        <p:nvSpPr>
          <p:cNvPr id="56" name="Text Box 2083"/>
          <p:cNvSpPr txBox="1">
            <a:spLocks noChangeArrowheads="1"/>
          </p:cNvSpPr>
          <p:nvPr/>
        </p:nvSpPr>
        <p:spPr bwMode="auto">
          <a:xfrm>
            <a:off x="6736083" y="3596482"/>
            <a:ext cx="32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u="sng">
                <a:sym typeface="Symbol" pitchFamily="18" charset="2"/>
              </a:rPr>
              <a:t>A</a:t>
            </a:r>
          </a:p>
        </p:txBody>
      </p:sp>
      <p:grpSp>
        <p:nvGrpSpPr>
          <p:cNvPr id="57" name="Groupe 56"/>
          <p:cNvGrpSpPr/>
          <p:nvPr/>
        </p:nvGrpSpPr>
        <p:grpSpPr>
          <a:xfrm rot="5400000">
            <a:off x="3452606" y="3920322"/>
            <a:ext cx="399474" cy="464148"/>
            <a:chOff x="6752434" y="2515507"/>
            <a:chExt cx="399474" cy="464148"/>
          </a:xfrm>
        </p:grpSpPr>
        <p:cxnSp>
          <p:nvCxnSpPr>
            <p:cNvPr id="58" name="Connecteur droit 57"/>
            <p:cNvCxnSpPr>
              <a:endCxn id="54" idx="0"/>
            </p:cNvCxnSpPr>
            <p:nvPr/>
          </p:nvCxnSpPr>
          <p:spPr bwMode="auto">
            <a:xfrm rot="16200000" flipH="1">
              <a:off x="6835748" y="2432193"/>
              <a:ext cx="232846" cy="3994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Connecteur droit 58"/>
            <p:cNvCxnSpPr>
              <a:endCxn id="53" idx="0"/>
            </p:cNvCxnSpPr>
            <p:nvPr/>
          </p:nvCxnSpPr>
          <p:spPr bwMode="auto">
            <a:xfrm rot="16200000">
              <a:off x="6865338" y="2693086"/>
              <a:ext cx="174151" cy="3989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Connecteur droit 59"/>
            <p:cNvCxnSpPr/>
            <p:nvPr/>
          </p:nvCxnSpPr>
          <p:spPr bwMode="auto">
            <a:xfrm>
              <a:off x="7139057" y="2530462"/>
              <a:ext cx="0" cy="4347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1" name="Groupe 60"/>
          <p:cNvGrpSpPr/>
          <p:nvPr/>
        </p:nvGrpSpPr>
        <p:grpSpPr>
          <a:xfrm rot="16200000">
            <a:off x="2053096" y="4179068"/>
            <a:ext cx="1345261" cy="338650"/>
            <a:chOff x="6974295" y="914423"/>
            <a:chExt cx="1345261" cy="338650"/>
          </a:xfrm>
        </p:grpSpPr>
        <p:cxnSp>
          <p:nvCxnSpPr>
            <p:cNvPr id="62" name="Connecteur droit avec flèche 61"/>
            <p:cNvCxnSpPr>
              <a:endCxn id="49" idx="1"/>
            </p:cNvCxnSpPr>
            <p:nvPr/>
          </p:nvCxnSpPr>
          <p:spPr bwMode="auto">
            <a:xfrm rot="5400000">
              <a:off x="6833348" y="1064932"/>
              <a:ext cx="306182" cy="516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Connecteur droit 62"/>
            <p:cNvCxnSpPr/>
            <p:nvPr/>
          </p:nvCxnSpPr>
          <p:spPr bwMode="auto">
            <a:xfrm rot="5400000">
              <a:off x="7646926" y="241792"/>
              <a:ext cx="0" cy="13452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Connecteur droit 63"/>
            <p:cNvCxnSpPr/>
            <p:nvPr/>
          </p:nvCxnSpPr>
          <p:spPr bwMode="auto">
            <a:xfrm>
              <a:off x="8312862" y="914424"/>
              <a:ext cx="0" cy="33864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6" name="ZoneTexte 65"/>
          <p:cNvSpPr txBox="1"/>
          <p:nvPr/>
        </p:nvSpPr>
        <p:spPr>
          <a:xfrm>
            <a:off x="5499656" y="388064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ym typeface="Symbol"/>
              </a:rPr>
              <a:t></a:t>
            </a:r>
            <a:endParaRPr lang="fr-FR" b="1"/>
          </a:p>
        </p:txBody>
      </p:sp>
      <p:grpSp>
        <p:nvGrpSpPr>
          <p:cNvPr id="5" name="Groupe 4"/>
          <p:cNvGrpSpPr/>
          <p:nvPr/>
        </p:nvGrpSpPr>
        <p:grpSpPr>
          <a:xfrm>
            <a:off x="8290864" y="3559904"/>
            <a:ext cx="815976" cy="1712913"/>
            <a:chOff x="8290864" y="3559904"/>
            <a:chExt cx="815976" cy="1712913"/>
          </a:xfrm>
        </p:grpSpPr>
        <p:sp>
          <p:nvSpPr>
            <p:cNvPr id="68" name="Text Box 2079"/>
            <p:cNvSpPr txBox="1">
              <a:spLocks noChangeArrowheads="1"/>
            </p:cNvSpPr>
            <p:nvPr/>
          </p:nvSpPr>
          <p:spPr bwMode="auto">
            <a:xfrm>
              <a:off x="8797277" y="3588479"/>
              <a:ext cx="30956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 u="sng">
                  <a:sym typeface="Symbol" pitchFamily="18" charset="2"/>
                </a:rPr>
                <a:t>B</a:t>
              </a:r>
            </a:p>
          </p:txBody>
        </p:sp>
        <p:sp>
          <p:nvSpPr>
            <p:cNvPr id="69" name="Text Box 2081"/>
            <p:cNvSpPr txBox="1">
              <a:spLocks noChangeArrowheads="1"/>
            </p:cNvSpPr>
            <p:nvPr/>
          </p:nvSpPr>
          <p:spPr bwMode="auto">
            <a:xfrm>
              <a:off x="8290864" y="3559904"/>
              <a:ext cx="3254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 u="sng">
                  <a:sym typeface="Symbol" pitchFamily="18" charset="2"/>
                </a:rPr>
                <a:t>A</a:t>
              </a:r>
            </a:p>
          </p:txBody>
        </p:sp>
        <p:sp>
          <p:nvSpPr>
            <p:cNvPr id="71" name="Line 2085"/>
            <p:cNvSpPr>
              <a:spLocks noChangeShapeType="1"/>
            </p:cNvSpPr>
            <p:nvPr/>
          </p:nvSpPr>
          <p:spPr bwMode="auto">
            <a:xfrm flipH="1">
              <a:off x="8714727" y="4423504"/>
              <a:ext cx="0" cy="479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2" name="Text Box 2083"/>
            <p:cNvSpPr txBox="1">
              <a:spLocks noChangeArrowheads="1"/>
            </p:cNvSpPr>
            <p:nvPr/>
          </p:nvSpPr>
          <p:spPr bwMode="auto">
            <a:xfrm>
              <a:off x="8567089" y="4902929"/>
              <a:ext cx="3270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D</a:t>
              </a:r>
            </a:p>
          </p:txBody>
        </p:sp>
      </p:grpSp>
      <p:grpSp>
        <p:nvGrpSpPr>
          <p:cNvPr id="74" name="Groupe 73"/>
          <p:cNvGrpSpPr/>
          <p:nvPr/>
        </p:nvGrpSpPr>
        <p:grpSpPr>
          <a:xfrm rot="5400000">
            <a:off x="8515259" y="4006913"/>
            <a:ext cx="400478" cy="464149"/>
            <a:chOff x="6738579" y="2515507"/>
            <a:chExt cx="400478" cy="464149"/>
          </a:xfrm>
        </p:grpSpPr>
        <p:cxnSp>
          <p:nvCxnSpPr>
            <p:cNvPr id="75" name="Connecteur droit 74"/>
            <p:cNvCxnSpPr/>
            <p:nvPr/>
          </p:nvCxnSpPr>
          <p:spPr bwMode="auto">
            <a:xfrm rot="16200000" flipH="1">
              <a:off x="6855810" y="2398276"/>
              <a:ext cx="150296" cy="384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6" name="Connecteur droit 75"/>
            <p:cNvCxnSpPr/>
            <p:nvPr/>
          </p:nvCxnSpPr>
          <p:spPr bwMode="auto">
            <a:xfrm rot="16200000">
              <a:off x="6827560" y="2687785"/>
              <a:ext cx="217231" cy="3665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7" name="Connecteur droit 76"/>
            <p:cNvCxnSpPr/>
            <p:nvPr/>
          </p:nvCxnSpPr>
          <p:spPr bwMode="auto">
            <a:xfrm>
              <a:off x="7139057" y="2530462"/>
              <a:ext cx="0" cy="4347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5" name="Connecteur droit avec flèche 84"/>
          <p:cNvCxnSpPr/>
          <p:nvPr/>
        </p:nvCxnSpPr>
        <p:spPr bwMode="auto">
          <a:xfrm>
            <a:off x="6867084" y="3966371"/>
            <a:ext cx="0" cy="676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90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768997" y="6301572"/>
            <a:ext cx="4114800" cy="365125"/>
          </a:xfrm>
        </p:spPr>
        <p:txBody>
          <a:bodyPr/>
          <a:lstStyle/>
          <a:p>
            <a:fld id="{145806DB-9C3B-4CC9-9EF4-0AF6D68826F8}" type="slidenum">
              <a:rPr lang="en-US" smtClean="0">
                <a:latin typeface="Times New Roman" charset="0"/>
              </a:rPr>
              <a:pPr/>
              <a:t>35</a:t>
            </a:fld>
            <a:endParaRPr lang="en-US" dirty="0">
              <a:latin typeface="Times New Roman" charset="0"/>
            </a:endParaRPr>
          </a:p>
        </p:txBody>
      </p:sp>
      <p:sp>
        <p:nvSpPr>
          <p:cNvPr id="17411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435747" y="369712"/>
            <a:ext cx="10515600" cy="866421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3600" dirty="0"/>
              <a:t>Troisième forme normale (3NF)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5747" y="1945991"/>
            <a:ext cx="11756253" cy="181886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None/>
              <a:tabLst>
                <a:tab pos="858838" algn="l"/>
              </a:tabLst>
            </a:pPr>
            <a:r>
              <a:rPr lang="fr-FR" sz="2400" dirty="0"/>
              <a:t>Une relation munie d'</a:t>
            </a:r>
            <a:r>
              <a:rPr lang="fr-FR" sz="2400" b="1" dirty="0"/>
              <a:t>une </a:t>
            </a:r>
            <a:r>
              <a:rPr lang="fr-FR" sz="2400" dirty="0"/>
              <a:t>clé primaire est en </a:t>
            </a:r>
            <a:r>
              <a:rPr lang="fr-FR" sz="2400" b="1" i="1" dirty="0"/>
              <a:t>3NF</a:t>
            </a:r>
            <a:r>
              <a:rPr lang="fr-FR" sz="2400" i="1" dirty="0"/>
              <a:t> </a:t>
            </a:r>
            <a:r>
              <a:rPr lang="fr-FR" sz="2400" dirty="0"/>
              <a:t>si </a:t>
            </a:r>
          </a:p>
          <a:p>
            <a:pPr>
              <a:buNone/>
              <a:tabLst>
                <a:tab pos="858838" algn="l"/>
              </a:tabLst>
            </a:pPr>
            <a:r>
              <a:rPr lang="fr-FR" sz="2400" i="1" dirty="0"/>
              <a:t>	(i)</a:t>
            </a:r>
            <a:r>
              <a:rPr lang="fr-FR" sz="2400" dirty="0"/>
              <a:t> elle est en 2NF</a:t>
            </a:r>
          </a:p>
          <a:p>
            <a:pPr>
              <a:buNone/>
              <a:tabLst>
                <a:tab pos="858838" algn="l"/>
              </a:tabLst>
            </a:pPr>
            <a:r>
              <a:rPr lang="fr-FR" sz="2400" i="1" dirty="0"/>
              <a:t>	(ii)</a:t>
            </a:r>
            <a:r>
              <a:rPr lang="fr-FR" sz="2400" dirty="0"/>
              <a:t> et chaque attribut n'appartenant pas à la clé ne dépend pas transitivement de la clé</a:t>
            </a:r>
          </a:p>
          <a:p>
            <a:pPr>
              <a:buNone/>
              <a:tabLst>
                <a:tab pos="858838" algn="l"/>
              </a:tabLst>
            </a:pPr>
            <a:endParaRPr lang="fr-FR" sz="2400" dirty="0"/>
          </a:p>
          <a:p>
            <a:pPr>
              <a:buNone/>
              <a:tabLst>
                <a:tab pos="858838" algn="l"/>
              </a:tabLst>
            </a:pPr>
            <a:endParaRPr lang="fr-FR" sz="2400" dirty="0"/>
          </a:p>
          <a:p>
            <a:pPr>
              <a:buNone/>
              <a:tabLst>
                <a:tab pos="858838" algn="l"/>
              </a:tabLst>
            </a:pPr>
            <a:endParaRPr lang="fr-FR" sz="2400" dirty="0"/>
          </a:p>
          <a:p>
            <a:pPr>
              <a:buNone/>
              <a:tabLst>
                <a:tab pos="858838" algn="l"/>
              </a:tabLst>
            </a:pPr>
            <a:endParaRPr lang="fr-FR" sz="2400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61219" y="4274155"/>
            <a:ext cx="11222578" cy="17767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rgbClr val="FF0000"/>
              </a:buClr>
              <a:buSzPct val="90000"/>
              <a:buFont typeface="Wingdings" panose="05000000000000000000" pitchFamily="2" charset="2"/>
              <a:buChar char="Ø"/>
              <a:tabLst>
                <a:tab pos="858838" algn="l"/>
              </a:tabLst>
            </a:pPr>
            <a:r>
              <a:rPr lang="fr-FR" i="1" dirty="0"/>
              <a:t>Si la relation possède plusieurs clés candidates :</a:t>
            </a:r>
          </a:p>
          <a:p>
            <a:pPr eaLnBrk="1" hangingPunct="1">
              <a:buNone/>
              <a:tabLst>
                <a:tab pos="858838" algn="l"/>
              </a:tabLst>
            </a:pPr>
            <a:r>
              <a:rPr lang="fr-FR" dirty="0"/>
              <a:t>	( ii) et chaque attribut n'appartenant à aucune clé </a:t>
            </a:r>
            <a:r>
              <a:rPr lang="fr-FR" b="1" dirty="0"/>
              <a:t>candidate</a:t>
            </a:r>
            <a:r>
              <a:rPr lang="fr-FR" dirty="0"/>
              <a:t> ne dépend directement que des clés candidates de R  (cet attribut ne dépend transitivement d'aucune clé candidate)</a:t>
            </a:r>
            <a:endParaRPr lang="fr-FR" dirty="0">
              <a:latin typeface="Arial" charset="0"/>
              <a:sym typeface="Symbol" pitchFamily="18" charset="2"/>
            </a:endParaRPr>
          </a:p>
          <a:p>
            <a:pPr eaLnBrk="1" hangingPunct="1">
              <a:buNone/>
              <a:tabLst>
                <a:tab pos="858838" algn="l"/>
              </a:tabLst>
            </a:pPr>
            <a:endParaRPr lang="fr-FR" dirty="0"/>
          </a:p>
          <a:p>
            <a:pPr eaLnBrk="1" hangingPunct="1">
              <a:buNone/>
              <a:tabLst>
                <a:tab pos="858838" algn="l"/>
              </a:tabLst>
            </a:pPr>
            <a:endParaRPr lang="fr-FR" dirty="0"/>
          </a:p>
          <a:p>
            <a:pPr eaLnBrk="1" hangingPunct="1">
              <a:buNone/>
              <a:tabLst>
                <a:tab pos="858838" algn="l"/>
              </a:tabLst>
            </a:pPr>
            <a:endParaRPr lang="fr-FR" dirty="0"/>
          </a:p>
          <a:p>
            <a:pPr eaLnBrk="1" hangingPunct="1">
              <a:buNone/>
              <a:tabLst>
                <a:tab pos="858838" algn="l"/>
              </a:tabLs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8016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768997" y="6301572"/>
            <a:ext cx="4114800" cy="365125"/>
          </a:xfrm>
        </p:spPr>
        <p:txBody>
          <a:bodyPr/>
          <a:lstStyle/>
          <a:p>
            <a:fld id="{145806DB-9C3B-4CC9-9EF4-0AF6D68826F8}" type="slidenum">
              <a:rPr lang="en-US" smtClean="0">
                <a:latin typeface="Times New Roman" charset="0"/>
              </a:rPr>
              <a:pPr/>
              <a:t>36</a:t>
            </a:fld>
            <a:endParaRPr lang="en-US" dirty="0">
              <a:latin typeface="Times New Roman" charset="0"/>
            </a:endParaRPr>
          </a:p>
        </p:txBody>
      </p:sp>
      <p:sp>
        <p:nvSpPr>
          <p:cNvPr id="17411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13267" y="127410"/>
            <a:ext cx="10515600" cy="1078167"/>
          </a:xfrm>
        </p:spPr>
        <p:txBody>
          <a:bodyPr/>
          <a:lstStyle/>
          <a:p>
            <a:pPr eaLnBrk="1" hangingPunct="1"/>
            <a:r>
              <a:rPr lang="fr-FR" sz="3600" dirty="0"/>
              <a:t>Troisième forme normale (3NF)</a:t>
            </a:r>
          </a:p>
        </p:txBody>
      </p:sp>
      <p:grpSp>
        <p:nvGrpSpPr>
          <p:cNvPr id="17413" name="Group 4"/>
          <p:cNvGrpSpPr>
            <a:grpSpLocks/>
          </p:cNvGrpSpPr>
          <p:nvPr/>
        </p:nvGrpSpPr>
        <p:grpSpPr bwMode="auto">
          <a:xfrm>
            <a:off x="1190397" y="1205577"/>
            <a:ext cx="6578600" cy="1570038"/>
            <a:chOff x="610" y="2380"/>
            <a:chExt cx="4144" cy="989"/>
          </a:xfrm>
        </p:grpSpPr>
        <p:sp>
          <p:nvSpPr>
            <p:cNvPr id="17414" name="Rectangle 5"/>
            <p:cNvSpPr>
              <a:spLocks noChangeArrowheads="1"/>
            </p:cNvSpPr>
            <p:nvPr/>
          </p:nvSpPr>
          <p:spPr bwMode="auto">
            <a:xfrm>
              <a:off x="662" y="2590"/>
              <a:ext cx="4032" cy="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5" name="Text Box 6"/>
            <p:cNvSpPr txBox="1">
              <a:spLocks noChangeArrowheads="1"/>
            </p:cNvSpPr>
            <p:nvPr/>
          </p:nvSpPr>
          <p:spPr bwMode="auto">
            <a:xfrm>
              <a:off x="684" y="2590"/>
              <a:ext cx="700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u="sng">
                  <a:latin typeface="Arial" charset="0"/>
                </a:rPr>
                <a:t>no_avion</a:t>
              </a:r>
              <a:endParaRPr lang="fr-FR">
                <a:latin typeface="Arial" charset="0"/>
              </a:endParaRPr>
            </a:p>
            <a:p>
              <a:pPr algn="ctr"/>
              <a:r>
                <a:rPr lang="fr-FR">
                  <a:latin typeface="Arial" charset="0"/>
                </a:rPr>
                <a:t>AH32</a:t>
              </a:r>
            </a:p>
            <a:p>
              <a:pPr algn="ctr"/>
              <a:r>
                <a:rPr lang="fr-FR">
                  <a:latin typeface="Arial" charset="0"/>
                </a:rPr>
                <a:t>FM34</a:t>
              </a:r>
            </a:p>
            <a:p>
              <a:pPr algn="ctr"/>
              <a:r>
                <a:rPr lang="fr-FR">
                  <a:latin typeface="Arial" charset="0"/>
                </a:rPr>
                <a:t>BA45</a:t>
              </a:r>
            </a:p>
          </p:txBody>
        </p:sp>
        <p:sp>
          <p:nvSpPr>
            <p:cNvPr id="17416" name="Text Box 7"/>
            <p:cNvSpPr txBox="1">
              <a:spLocks noChangeArrowheads="1"/>
            </p:cNvSpPr>
            <p:nvPr/>
          </p:nvSpPr>
          <p:spPr bwMode="auto">
            <a:xfrm>
              <a:off x="1477" y="2590"/>
              <a:ext cx="962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 dirty="0">
                  <a:latin typeface="Arial" charset="0"/>
                </a:rPr>
                <a:t>constructeur</a:t>
              </a:r>
              <a:endParaRPr lang="fr-FR" sz="1600" dirty="0">
                <a:latin typeface="Arial" charset="0"/>
              </a:endParaRPr>
            </a:p>
            <a:p>
              <a:pPr algn="ctr"/>
              <a:r>
                <a:rPr lang="fr-FR" dirty="0">
                  <a:latin typeface="Arial" charset="0"/>
                </a:rPr>
                <a:t>Boeing</a:t>
              </a:r>
            </a:p>
            <a:p>
              <a:pPr algn="ctr"/>
              <a:r>
                <a:rPr lang="fr-FR" dirty="0">
                  <a:latin typeface="Arial" charset="0"/>
                </a:rPr>
                <a:t>Airbus</a:t>
              </a:r>
            </a:p>
            <a:p>
              <a:pPr algn="ctr"/>
              <a:r>
                <a:rPr lang="fr-FR" dirty="0">
                  <a:latin typeface="Arial" charset="0"/>
                </a:rPr>
                <a:t>Boeing</a:t>
              </a:r>
            </a:p>
          </p:txBody>
        </p:sp>
        <p:sp>
          <p:nvSpPr>
            <p:cNvPr id="17417" name="Text Box 8"/>
            <p:cNvSpPr txBox="1">
              <a:spLocks noChangeArrowheads="1"/>
            </p:cNvSpPr>
            <p:nvPr/>
          </p:nvSpPr>
          <p:spPr bwMode="auto">
            <a:xfrm>
              <a:off x="2514" y="2590"/>
              <a:ext cx="452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latin typeface="Arial" charset="0"/>
                </a:rPr>
                <a:t>type</a:t>
              </a:r>
            </a:p>
            <a:p>
              <a:pPr algn="ctr"/>
              <a:r>
                <a:rPr lang="fr-FR" dirty="0">
                  <a:latin typeface="Arial" charset="0"/>
                </a:rPr>
                <a:t>B747</a:t>
              </a:r>
            </a:p>
            <a:p>
              <a:pPr algn="ctr"/>
              <a:r>
                <a:rPr lang="fr-FR" dirty="0">
                  <a:latin typeface="Arial" charset="0"/>
                </a:rPr>
                <a:t>A320</a:t>
              </a:r>
            </a:p>
            <a:p>
              <a:pPr algn="ctr"/>
              <a:r>
                <a:rPr lang="fr-FR" dirty="0">
                  <a:latin typeface="Arial" charset="0"/>
                </a:rPr>
                <a:t>B747</a:t>
              </a:r>
            </a:p>
          </p:txBody>
        </p:sp>
        <p:sp>
          <p:nvSpPr>
            <p:cNvPr id="17418" name="Text Box 9"/>
            <p:cNvSpPr txBox="1">
              <a:spLocks noChangeArrowheads="1"/>
            </p:cNvSpPr>
            <p:nvPr/>
          </p:nvSpPr>
          <p:spPr bwMode="auto">
            <a:xfrm>
              <a:off x="3062" y="2590"/>
              <a:ext cx="652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>
                  <a:latin typeface="Arial" charset="0"/>
                </a:rPr>
                <a:t>capacité</a:t>
              </a:r>
            </a:p>
            <a:p>
              <a:pPr algn="ctr"/>
              <a:r>
                <a:rPr lang="fr-FR">
                  <a:latin typeface="Arial" charset="0"/>
                </a:rPr>
                <a:t>C1</a:t>
              </a:r>
            </a:p>
            <a:p>
              <a:pPr algn="ctr"/>
              <a:r>
                <a:rPr lang="fr-FR">
                  <a:latin typeface="Arial" charset="0"/>
                </a:rPr>
                <a:t>C2</a:t>
              </a:r>
            </a:p>
            <a:p>
              <a:pPr algn="ctr"/>
              <a:r>
                <a:rPr lang="fr-FR">
                  <a:latin typeface="Arial" charset="0"/>
                </a:rPr>
                <a:t>C1</a:t>
              </a:r>
            </a:p>
          </p:txBody>
        </p:sp>
        <p:sp>
          <p:nvSpPr>
            <p:cNvPr id="17419" name="Text Box 10"/>
            <p:cNvSpPr txBox="1">
              <a:spLocks noChangeArrowheads="1"/>
            </p:cNvSpPr>
            <p:nvPr/>
          </p:nvSpPr>
          <p:spPr bwMode="auto">
            <a:xfrm>
              <a:off x="3650" y="2590"/>
              <a:ext cx="1104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>
                  <a:latin typeface="Arial" charset="0"/>
                </a:rPr>
                <a:t>propriétaire</a:t>
              </a:r>
            </a:p>
            <a:p>
              <a:pPr algn="ctr"/>
              <a:r>
                <a:rPr lang="fr-FR">
                  <a:latin typeface="Arial" charset="0"/>
                </a:rPr>
                <a:t>Air France</a:t>
              </a:r>
            </a:p>
            <a:p>
              <a:pPr algn="ctr"/>
              <a:r>
                <a:rPr lang="fr-FR">
                  <a:latin typeface="Arial" charset="0"/>
                </a:rPr>
                <a:t>British Airways</a:t>
              </a:r>
            </a:p>
            <a:p>
              <a:pPr algn="ctr"/>
              <a:r>
                <a:rPr lang="fr-FR">
                  <a:latin typeface="Arial" charset="0"/>
                </a:rPr>
                <a:t>Egypt Air</a:t>
              </a:r>
            </a:p>
          </p:txBody>
        </p:sp>
        <p:sp>
          <p:nvSpPr>
            <p:cNvPr id="17420" name="Text Box 11"/>
            <p:cNvSpPr txBox="1">
              <a:spLocks noChangeArrowheads="1"/>
            </p:cNvSpPr>
            <p:nvPr/>
          </p:nvSpPr>
          <p:spPr bwMode="auto">
            <a:xfrm>
              <a:off x="610" y="2380"/>
              <a:ext cx="111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Relation</a:t>
              </a:r>
              <a:r>
                <a:rPr lang="fr-FR" dirty="0">
                  <a:latin typeface="Garamond" pitchFamily="18" charset="0"/>
                </a:rPr>
                <a:t> </a:t>
              </a:r>
              <a:r>
                <a:rPr lang="fr-FR" b="1" dirty="0">
                  <a:latin typeface="Arial" charset="0"/>
                </a:rPr>
                <a:t>Avion1</a:t>
              </a:r>
              <a:endParaRPr lang="fr-FR" sz="2400" b="1" dirty="0">
                <a:latin typeface="Garamond" pitchFamily="18" charset="0"/>
              </a:endParaRPr>
            </a:p>
          </p:txBody>
        </p:sp>
        <p:sp>
          <p:nvSpPr>
            <p:cNvPr id="17421" name="Line 12"/>
            <p:cNvSpPr>
              <a:spLocks noChangeShapeType="1"/>
            </p:cNvSpPr>
            <p:nvPr/>
          </p:nvSpPr>
          <p:spPr bwMode="auto">
            <a:xfrm flipV="1">
              <a:off x="659" y="2795"/>
              <a:ext cx="4029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22" name="Line 13"/>
            <p:cNvSpPr>
              <a:spLocks noChangeShapeType="1"/>
            </p:cNvSpPr>
            <p:nvPr/>
          </p:nvSpPr>
          <p:spPr bwMode="auto">
            <a:xfrm>
              <a:off x="1437" y="2590"/>
              <a:ext cx="0" cy="7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23" name="Line 14"/>
            <p:cNvSpPr>
              <a:spLocks noChangeShapeType="1"/>
            </p:cNvSpPr>
            <p:nvPr/>
          </p:nvSpPr>
          <p:spPr bwMode="auto">
            <a:xfrm>
              <a:off x="2430" y="2590"/>
              <a:ext cx="0" cy="7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24" name="Line 15"/>
            <p:cNvSpPr>
              <a:spLocks noChangeShapeType="1"/>
            </p:cNvSpPr>
            <p:nvPr/>
          </p:nvSpPr>
          <p:spPr bwMode="auto">
            <a:xfrm>
              <a:off x="3016" y="2590"/>
              <a:ext cx="0" cy="7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7425" name="Line 16"/>
            <p:cNvSpPr>
              <a:spLocks noChangeShapeType="1"/>
            </p:cNvSpPr>
            <p:nvPr/>
          </p:nvSpPr>
          <p:spPr bwMode="auto">
            <a:xfrm>
              <a:off x="3695" y="2590"/>
              <a:ext cx="0" cy="7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812049" y="3267967"/>
            <a:ext cx="9014348" cy="220867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  <a:tabLst>
                <a:tab pos="858838" algn="l"/>
              </a:tabLst>
            </a:pPr>
            <a:r>
              <a:rPr lang="fr-FR" sz="2000" dirty="0"/>
              <a:t>La relation Avion1 n’a qu’une seule clé candidate (no-avion)</a:t>
            </a:r>
          </a:p>
          <a:p>
            <a:pPr eaLnBrk="1" hangingPunct="1">
              <a:buNone/>
              <a:tabLst>
                <a:tab pos="858838" algn="l"/>
              </a:tabLst>
            </a:pPr>
            <a:r>
              <a:rPr lang="fr-FR" sz="2000" i="1" dirty="0"/>
              <a:t>	no-avion  </a:t>
            </a:r>
            <a:r>
              <a:rPr lang="fr-FR" sz="2000" i="1" dirty="0">
                <a:sym typeface="Symbol" pitchFamily="18" charset="2"/>
              </a:rPr>
              <a:t>  constructeur, type, capacité, propriétaire</a:t>
            </a:r>
            <a:endParaRPr lang="fr-FR" sz="2000" i="1" dirty="0"/>
          </a:p>
          <a:p>
            <a:pPr eaLnBrk="1" hangingPunct="1">
              <a:buNone/>
              <a:tabLst>
                <a:tab pos="858838" algn="l"/>
              </a:tabLst>
            </a:pPr>
            <a:r>
              <a:rPr lang="fr-FR" sz="2000" dirty="0"/>
              <a:t>Mais cette DF est  également vraie :</a:t>
            </a:r>
          </a:p>
          <a:p>
            <a:pPr eaLnBrk="1" hangingPunct="1">
              <a:buNone/>
              <a:tabLst>
                <a:tab pos="858838" algn="l"/>
              </a:tabLst>
            </a:pPr>
            <a:r>
              <a:rPr lang="fr-FR" sz="2000" i="1" dirty="0"/>
              <a:t>	type </a:t>
            </a:r>
            <a:r>
              <a:rPr lang="fr-FR" sz="2000" i="1" dirty="0">
                <a:sym typeface="Symbol" pitchFamily="18" charset="2"/>
              </a:rPr>
              <a:t>  capacité , constructeur</a:t>
            </a:r>
            <a:r>
              <a:rPr lang="fr-FR" sz="2000" dirty="0">
                <a:sym typeface="Symbol" pitchFamily="18" charset="2"/>
              </a:rPr>
              <a:t>    </a:t>
            </a:r>
          </a:p>
          <a:p>
            <a:pPr eaLnBrk="1" hangingPunct="1">
              <a:buNone/>
              <a:tabLst>
                <a:tab pos="858838" algn="l"/>
              </a:tabLst>
            </a:pPr>
            <a:r>
              <a:rPr lang="fr-FR" sz="2000" dirty="0">
                <a:sym typeface="Symbol" pitchFamily="18" charset="2"/>
              </a:rPr>
              <a:t>Donc </a:t>
            </a:r>
            <a:r>
              <a:rPr lang="fr-FR" sz="2000" i="1" dirty="0">
                <a:sym typeface="Symbol" pitchFamily="18" charset="2"/>
              </a:rPr>
              <a:t>capacité</a:t>
            </a:r>
            <a:r>
              <a:rPr lang="fr-FR" sz="2000" dirty="0">
                <a:sym typeface="Symbol" pitchFamily="18" charset="2"/>
              </a:rPr>
              <a:t> et </a:t>
            </a:r>
            <a:r>
              <a:rPr lang="fr-FR" sz="2000" i="1" dirty="0">
                <a:sym typeface="Symbol" pitchFamily="18" charset="2"/>
              </a:rPr>
              <a:t>constructeur</a:t>
            </a:r>
            <a:r>
              <a:rPr lang="fr-FR" sz="2000" dirty="0">
                <a:sym typeface="Symbol" pitchFamily="18" charset="2"/>
              </a:rPr>
              <a:t> dépendent transitivement de la clé</a:t>
            </a:r>
          </a:p>
          <a:p>
            <a:pPr eaLnBrk="1" hangingPunct="1">
              <a:buNone/>
              <a:tabLst>
                <a:tab pos="858838" algn="l"/>
              </a:tabLst>
            </a:pPr>
            <a:r>
              <a:rPr lang="fr-FR" sz="2000" dirty="0">
                <a:latin typeface="Arial" charset="0"/>
                <a:sym typeface="Symbol" pitchFamily="18" charset="2"/>
              </a:rPr>
              <a:t>La relation Avion1 est 2NF mais pas en 3NF.  Comment normaliser ?</a:t>
            </a:r>
          </a:p>
          <a:p>
            <a:pPr eaLnBrk="1" hangingPunct="1">
              <a:buNone/>
              <a:tabLst>
                <a:tab pos="858838" algn="l"/>
              </a:tabLst>
            </a:pPr>
            <a:endParaRPr lang="fr-FR" sz="2200" dirty="0"/>
          </a:p>
          <a:p>
            <a:pPr eaLnBrk="1" hangingPunct="1">
              <a:buNone/>
              <a:tabLst>
                <a:tab pos="858838" algn="l"/>
              </a:tabLst>
            </a:pPr>
            <a:endParaRPr lang="fr-FR" sz="2200" dirty="0"/>
          </a:p>
          <a:p>
            <a:pPr eaLnBrk="1" hangingPunct="1">
              <a:buNone/>
              <a:tabLst>
                <a:tab pos="858838" algn="l"/>
              </a:tabLst>
            </a:pPr>
            <a:endParaRPr lang="fr-FR" sz="2200" dirty="0"/>
          </a:p>
          <a:p>
            <a:pPr eaLnBrk="1" hangingPunct="1">
              <a:buNone/>
              <a:tabLst>
                <a:tab pos="858838" algn="l"/>
              </a:tabLst>
            </a:pP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547535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normaliser une relation en 3NF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69523" y="1813525"/>
            <a:ext cx="9902782" cy="147774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Isoler la DF qui pose problème dans une nouvelle relation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dirty="0"/>
              <a:t>Supprimer la partie droite de la DF de la relation initiale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537450" y="6338502"/>
            <a:ext cx="4114800" cy="365125"/>
          </a:xfrm>
        </p:spPr>
        <p:txBody>
          <a:bodyPr/>
          <a:lstStyle/>
          <a:p>
            <a:pPr>
              <a:defRPr/>
            </a:pPr>
            <a:fld id="{91A21ABA-841B-4534-98B9-9959A9CF26C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Text Box 2079"/>
          <p:cNvSpPr txBox="1">
            <a:spLocks noChangeArrowheads="1"/>
          </p:cNvSpPr>
          <p:nvPr/>
        </p:nvSpPr>
        <p:spPr bwMode="auto">
          <a:xfrm>
            <a:off x="4038916" y="374032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fr-FR" i="1" u="sng">
              <a:sym typeface="Symbol" pitchFamily="18" charset="2"/>
            </a:endParaRPr>
          </a:p>
        </p:txBody>
      </p:sp>
      <p:sp>
        <p:nvSpPr>
          <p:cNvPr id="7" name="Text Box 2081"/>
          <p:cNvSpPr txBox="1">
            <a:spLocks noChangeArrowheads="1"/>
          </p:cNvSpPr>
          <p:nvPr/>
        </p:nvSpPr>
        <p:spPr bwMode="auto">
          <a:xfrm>
            <a:off x="3799203" y="3800645"/>
            <a:ext cx="32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u="sng">
                <a:sym typeface="Symbol" pitchFamily="18" charset="2"/>
              </a:rPr>
              <a:t>A</a:t>
            </a:r>
          </a:p>
        </p:txBody>
      </p:sp>
      <p:sp>
        <p:nvSpPr>
          <p:cNvPr id="8" name="Text Box 2083"/>
          <p:cNvSpPr txBox="1">
            <a:spLocks noChangeArrowheads="1"/>
          </p:cNvSpPr>
          <p:nvPr/>
        </p:nvSpPr>
        <p:spPr bwMode="auto">
          <a:xfrm>
            <a:off x="2887978" y="5116683"/>
            <a:ext cx="309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B</a:t>
            </a:r>
          </a:p>
        </p:txBody>
      </p:sp>
      <p:sp>
        <p:nvSpPr>
          <p:cNvPr id="9" name="Line 2085"/>
          <p:cNvSpPr>
            <a:spLocks noChangeShapeType="1"/>
          </p:cNvSpPr>
          <p:nvPr/>
        </p:nvSpPr>
        <p:spPr bwMode="auto">
          <a:xfrm flipH="1">
            <a:off x="3916678" y="4253084"/>
            <a:ext cx="7938" cy="809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0" name="Text Box 2083"/>
          <p:cNvSpPr txBox="1">
            <a:spLocks noChangeArrowheads="1"/>
          </p:cNvSpPr>
          <p:nvPr/>
        </p:nvSpPr>
        <p:spPr bwMode="auto">
          <a:xfrm>
            <a:off x="3723003" y="5116683"/>
            <a:ext cx="304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C</a:t>
            </a:r>
          </a:p>
        </p:txBody>
      </p:sp>
      <p:sp>
        <p:nvSpPr>
          <p:cNvPr id="11" name="Text Box 2083"/>
          <p:cNvSpPr txBox="1">
            <a:spLocks noChangeArrowheads="1"/>
          </p:cNvSpPr>
          <p:nvPr/>
        </p:nvSpPr>
        <p:spPr bwMode="auto">
          <a:xfrm>
            <a:off x="4602478" y="5116683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D</a:t>
            </a:r>
          </a:p>
        </p:txBody>
      </p:sp>
      <p:sp>
        <p:nvSpPr>
          <p:cNvPr id="12" name="Line 2085"/>
          <p:cNvSpPr>
            <a:spLocks noChangeShapeType="1"/>
          </p:cNvSpPr>
          <p:nvPr/>
        </p:nvSpPr>
        <p:spPr bwMode="auto">
          <a:xfrm flipH="1">
            <a:off x="3057842" y="4210221"/>
            <a:ext cx="841375" cy="868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Line 2085"/>
          <p:cNvSpPr>
            <a:spLocks noChangeShapeType="1"/>
          </p:cNvSpPr>
          <p:nvPr/>
        </p:nvSpPr>
        <p:spPr bwMode="auto">
          <a:xfrm>
            <a:off x="3961129" y="4243558"/>
            <a:ext cx="817563" cy="833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Text Box 2079"/>
          <p:cNvSpPr txBox="1">
            <a:spLocks noChangeArrowheads="1"/>
          </p:cNvSpPr>
          <p:nvPr/>
        </p:nvSpPr>
        <p:spPr bwMode="auto">
          <a:xfrm>
            <a:off x="6999604" y="4894433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D</a:t>
            </a:r>
          </a:p>
        </p:txBody>
      </p:sp>
      <p:sp>
        <p:nvSpPr>
          <p:cNvPr id="15" name="Text Box 2083"/>
          <p:cNvSpPr txBox="1">
            <a:spLocks noChangeArrowheads="1"/>
          </p:cNvSpPr>
          <p:nvPr/>
        </p:nvSpPr>
        <p:spPr bwMode="auto">
          <a:xfrm>
            <a:off x="7015479" y="3873670"/>
            <a:ext cx="304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u="sng">
                <a:sym typeface="Symbol" pitchFamily="18" charset="2"/>
              </a:rPr>
              <a:t>C</a:t>
            </a:r>
          </a:p>
        </p:txBody>
      </p:sp>
      <p:sp>
        <p:nvSpPr>
          <p:cNvPr id="41" name="Text Box 2081"/>
          <p:cNvSpPr txBox="1">
            <a:spLocks noChangeArrowheads="1"/>
          </p:cNvSpPr>
          <p:nvPr/>
        </p:nvSpPr>
        <p:spPr bwMode="auto">
          <a:xfrm>
            <a:off x="8879204" y="3889545"/>
            <a:ext cx="32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u="sng">
                <a:sym typeface="Symbol" pitchFamily="18" charset="2"/>
              </a:rPr>
              <a:t>A</a:t>
            </a:r>
          </a:p>
        </p:txBody>
      </p:sp>
      <p:sp>
        <p:nvSpPr>
          <p:cNvPr id="42" name="Text Box 2083"/>
          <p:cNvSpPr txBox="1">
            <a:spLocks noChangeArrowheads="1"/>
          </p:cNvSpPr>
          <p:nvPr/>
        </p:nvSpPr>
        <p:spPr bwMode="auto">
          <a:xfrm>
            <a:off x="8247379" y="5205583"/>
            <a:ext cx="309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B</a:t>
            </a:r>
          </a:p>
        </p:txBody>
      </p:sp>
      <p:sp>
        <p:nvSpPr>
          <p:cNvPr id="43" name="Line 2085"/>
          <p:cNvSpPr>
            <a:spLocks noChangeShapeType="1"/>
          </p:cNvSpPr>
          <p:nvPr/>
        </p:nvSpPr>
        <p:spPr bwMode="auto">
          <a:xfrm>
            <a:off x="9082405" y="4332458"/>
            <a:ext cx="193675" cy="819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4" name="Text Box 2083"/>
          <p:cNvSpPr txBox="1">
            <a:spLocks noChangeArrowheads="1"/>
          </p:cNvSpPr>
          <p:nvPr/>
        </p:nvSpPr>
        <p:spPr bwMode="auto">
          <a:xfrm>
            <a:off x="9082404" y="5205583"/>
            <a:ext cx="304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C</a:t>
            </a:r>
          </a:p>
        </p:txBody>
      </p:sp>
      <p:sp>
        <p:nvSpPr>
          <p:cNvPr id="45" name="Line 2085"/>
          <p:cNvSpPr>
            <a:spLocks noChangeShapeType="1"/>
          </p:cNvSpPr>
          <p:nvPr/>
        </p:nvSpPr>
        <p:spPr bwMode="auto">
          <a:xfrm flipH="1">
            <a:off x="8417242" y="4332459"/>
            <a:ext cx="547688" cy="835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5" name="ZoneTexte 24"/>
          <p:cNvSpPr txBox="1"/>
          <p:nvPr/>
        </p:nvSpPr>
        <p:spPr>
          <a:xfrm>
            <a:off x="5804452" y="413243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ym typeface="Symbol"/>
              </a:rPr>
              <a:t></a:t>
            </a:r>
            <a:endParaRPr lang="fr-FR" b="1"/>
          </a:p>
        </p:txBody>
      </p:sp>
      <p:cxnSp>
        <p:nvCxnSpPr>
          <p:cNvPr id="38" name="Connecteur droit avec flèche 37"/>
          <p:cNvCxnSpPr>
            <a:stCxn id="10" idx="3"/>
            <a:endCxn id="11" idx="1"/>
          </p:cNvCxnSpPr>
          <p:nvPr/>
        </p:nvCxnSpPr>
        <p:spPr bwMode="auto">
          <a:xfrm>
            <a:off x="4027896" y="5301349"/>
            <a:ext cx="57458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Connecteur droit avec flèche 38"/>
          <p:cNvCxnSpPr/>
          <p:nvPr/>
        </p:nvCxnSpPr>
        <p:spPr bwMode="auto">
          <a:xfrm>
            <a:off x="7170642" y="4306307"/>
            <a:ext cx="0" cy="5604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908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41" grpId="0"/>
      <p:bldP spid="42" grpId="0"/>
      <p:bldP spid="43" grpId="0" animBg="1"/>
      <p:bldP spid="44" grpId="0"/>
      <p:bldP spid="45" grpId="0" animBg="1"/>
      <p:bldP spid="25" grpId="0"/>
      <p:bldP spid="2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Qu’est ce qu’une </a:t>
            </a:r>
            <a:r>
              <a:rPr lang="fr-FR" b="1" dirty="0"/>
              <a:t>bonne</a:t>
            </a:r>
            <a:r>
              <a:rPr lang="fr-FR" dirty="0"/>
              <a:t> normalisation d’une relation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520517" y="6315559"/>
            <a:ext cx="4114800" cy="365125"/>
          </a:xfrm>
        </p:spPr>
        <p:txBody>
          <a:bodyPr/>
          <a:lstStyle/>
          <a:p>
            <a:pPr>
              <a:defRPr/>
            </a:pPr>
            <a:fld id="{91A21ABA-841B-4534-98B9-9959A9CF26C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1" name="Rectangle 2051"/>
          <p:cNvSpPr txBox="1">
            <a:spLocks noChangeArrowheads="1"/>
          </p:cNvSpPr>
          <p:nvPr/>
        </p:nvSpPr>
        <p:spPr>
          <a:xfrm>
            <a:off x="694458" y="1761022"/>
            <a:ext cx="10659341" cy="4595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dirty="0"/>
              <a:t>La décomposition d’une relation de </a:t>
            </a:r>
            <a:r>
              <a:rPr lang="fr-FR" b="1" dirty="0"/>
              <a:t>R</a:t>
            </a:r>
            <a:r>
              <a:rPr lang="fr-FR" dirty="0"/>
              <a:t> en </a:t>
            </a:r>
            <a:r>
              <a:rPr lang="fr-FR" b="1" dirty="0"/>
              <a:t>n</a:t>
            </a:r>
            <a:r>
              <a:rPr lang="fr-FR" dirty="0"/>
              <a:t> relations normalisées R</a:t>
            </a:r>
            <a:r>
              <a:rPr lang="fr-FR" baseline="-25000" dirty="0"/>
              <a:t>1</a:t>
            </a:r>
            <a:r>
              <a:rPr lang="fr-FR" dirty="0"/>
              <a:t>, R</a:t>
            </a:r>
            <a:r>
              <a:rPr lang="fr-FR" baseline="-25000" dirty="0"/>
              <a:t>2</a:t>
            </a:r>
            <a:r>
              <a:rPr lang="fr-FR" dirty="0"/>
              <a:t>… R</a:t>
            </a:r>
            <a:r>
              <a:rPr lang="fr-FR" baseline="-25000" dirty="0"/>
              <a:t>n</a:t>
            </a:r>
            <a:r>
              <a:rPr lang="fr-FR" dirty="0"/>
              <a:t> doit vérifier deux conditions importantes 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fr-FR" dirty="0"/>
              <a:t> </a:t>
            </a:r>
            <a:r>
              <a:rPr lang="fr-FR" sz="2800" dirty="0"/>
              <a:t>La décomposition est </a:t>
            </a:r>
            <a:r>
              <a:rPr lang="fr-FR" sz="2800" b="1" dirty="0"/>
              <a:t>sans perte d’information (</a:t>
            </a:r>
            <a:r>
              <a:rPr lang="fr-FR" sz="2800" dirty="0"/>
              <a:t>ou</a:t>
            </a:r>
            <a:r>
              <a:rPr lang="fr-FR" sz="2800" b="1" dirty="0"/>
              <a:t> réversible)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fr-FR" sz="2400" dirty="0"/>
              <a:t> R peut être reconstituée par jointure des relations R</a:t>
            </a:r>
            <a:r>
              <a:rPr lang="fr-FR" sz="2400" baseline="-25000" dirty="0"/>
              <a:t>i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fr-FR" sz="2800" dirty="0"/>
              <a:t>La décomposition </a:t>
            </a:r>
            <a:r>
              <a:rPr lang="fr-FR" sz="2800" b="1" dirty="0"/>
              <a:t>préserve les DF vraies dans R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fr-FR" sz="2400" dirty="0"/>
              <a:t>Chaque DF vraie dans R est aussi vraie dans une des relations R</a:t>
            </a:r>
            <a:r>
              <a:rPr lang="fr-FR" sz="2400" baseline="-25000" dirty="0"/>
              <a:t>i </a:t>
            </a:r>
            <a:endParaRPr lang="fr-FR" sz="2400" dirty="0"/>
          </a:p>
          <a:p>
            <a:pPr marL="914400" lvl="2" indent="0">
              <a:lnSpc>
                <a:spcPct val="120000"/>
              </a:lnSpc>
              <a:buNone/>
            </a:pPr>
            <a:r>
              <a:rPr lang="fr-FR" sz="2400" dirty="0"/>
              <a:t>Les DF de R et l'union des DF des R</a:t>
            </a:r>
            <a:r>
              <a:rPr lang="fr-FR" sz="2400" baseline="-25000" dirty="0"/>
              <a:t>i</a:t>
            </a:r>
            <a:r>
              <a:rPr lang="fr-FR" sz="2400" dirty="0"/>
              <a:t> ont la même fermeture transitive</a:t>
            </a:r>
          </a:p>
        </p:txBody>
      </p:sp>
    </p:spTree>
    <p:extLst>
      <p:ext uri="{BB962C8B-B14F-4D97-AF65-F5344CB8AC3E}">
        <p14:creationId xmlns:p14="http://schemas.microsoft.com/office/powerpoint/2010/main" val="815678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050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36006" y="68309"/>
            <a:ext cx="10515600" cy="920710"/>
          </a:xfr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pPr eaLnBrk="1" hangingPunct="1"/>
            <a:r>
              <a:rPr lang="fr-FR" sz="3600" dirty="0"/>
              <a:t>Algorithme de normalisation par synthèse</a:t>
            </a:r>
          </a:p>
        </p:txBody>
      </p:sp>
      <p:sp>
        <p:nvSpPr>
          <p:cNvPr id="18436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499654" y="1083634"/>
            <a:ext cx="10696303" cy="5602916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20000"/>
              </a:lnSpc>
              <a:buSzTx/>
              <a:buNone/>
            </a:pPr>
            <a:r>
              <a:rPr lang="fr-FR" sz="2400" dirty="0"/>
              <a:t>Lister toutes les dépendances fonctionnelles (DF) d’une relation non normalisée</a:t>
            </a:r>
          </a:p>
          <a:p>
            <a:pPr marL="0" indent="0" eaLnBrk="1" hangingPunct="1">
              <a:lnSpc>
                <a:spcPct val="120000"/>
              </a:lnSpc>
              <a:buSzTx/>
              <a:buNone/>
            </a:pPr>
            <a:r>
              <a:rPr lang="fr-FR" sz="2400" dirty="0"/>
              <a:t>1. Rendre </a:t>
            </a:r>
            <a:r>
              <a:rPr lang="fr-FR" sz="2400" b="1" dirty="0"/>
              <a:t>canoniques</a:t>
            </a:r>
            <a:r>
              <a:rPr lang="fr-FR" sz="2400" dirty="0"/>
              <a:t> et </a:t>
            </a:r>
            <a:r>
              <a:rPr lang="fr-FR" sz="2400" b="1" dirty="0"/>
              <a:t>élémentaires</a:t>
            </a:r>
            <a:r>
              <a:rPr lang="fr-FR" sz="2400" dirty="0"/>
              <a:t> les DF qui ne le sont pas</a:t>
            </a:r>
          </a:p>
          <a:p>
            <a:pPr marL="0" indent="0" eaLnBrk="1" hangingPunct="1">
              <a:lnSpc>
                <a:spcPct val="120000"/>
              </a:lnSpc>
              <a:buSzTx/>
              <a:buNone/>
            </a:pPr>
            <a:r>
              <a:rPr lang="fr-FR" sz="2400" dirty="0"/>
              <a:t>2. Représenter les nouvelles DF sous forme d'un graphe dont les nœuds sont les attributs impliqués dans les DF et les arcs les DF elles-mêmes</a:t>
            </a:r>
          </a:p>
          <a:p>
            <a:pPr marL="0" indent="0" eaLnBrk="1" hangingPunct="1">
              <a:lnSpc>
                <a:spcPct val="120000"/>
              </a:lnSpc>
              <a:buSzTx/>
              <a:buNone/>
            </a:pPr>
            <a:r>
              <a:rPr lang="fr-FR" sz="2400" dirty="0"/>
              <a:t>3. Eliminer les DF </a:t>
            </a:r>
            <a:r>
              <a:rPr lang="fr-FR" sz="2400" b="1" dirty="0"/>
              <a:t>non directes</a:t>
            </a:r>
          </a:p>
          <a:p>
            <a:pPr marL="0" indent="0" eaLnBrk="1" hangingPunct="1">
              <a:lnSpc>
                <a:spcPct val="120000"/>
              </a:lnSpc>
              <a:buSzTx/>
              <a:buNone/>
            </a:pPr>
            <a:r>
              <a:rPr lang="fr-FR" sz="2400" dirty="0"/>
              <a:t>4. Partitionner le graphe en groupes </a:t>
            </a:r>
            <a:r>
              <a:rPr lang="fr-FR" sz="2400" i="1" dirty="0"/>
              <a:t>G</a:t>
            </a:r>
            <a:r>
              <a:rPr lang="fr-FR" sz="2400" i="1" baseline="-25000" dirty="0"/>
              <a:t>1</a:t>
            </a:r>
            <a:r>
              <a:rPr lang="fr-FR" sz="2400" dirty="0"/>
              <a:t>, ..., </a:t>
            </a:r>
            <a:r>
              <a:rPr lang="fr-FR" sz="2400" i="1" dirty="0" err="1"/>
              <a:t>G</a:t>
            </a:r>
            <a:r>
              <a:rPr lang="fr-FR" sz="2400" i="1" baseline="-25000" dirty="0" err="1"/>
              <a:t>n</a:t>
            </a:r>
            <a:r>
              <a:rPr lang="fr-FR" sz="2400" dirty="0"/>
              <a:t> de façon à ce que toutes les DF d'un groupe aient la même partie gauche</a:t>
            </a:r>
          </a:p>
          <a:p>
            <a:pPr marL="0" indent="0" eaLnBrk="1" hangingPunct="1">
              <a:lnSpc>
                <a:spcPct val="120000"/>
              </a:lnSpc>
              <a:buSzTx/>
              <a:buNone/>
            </a:pPr>
            <a:r>
              <a:rPr lang="fr-FR" sz="2400" dirty="0"/>
              <a:t>5. Constituer une relation </a:t>
            </a:r>
            <a:r>
              <a:rPr lang="fr-FR" sz="2400" i="1" dirty="0"/>
              <a:t>R</a:t>
            </a:r>
            <a:r>
              <a:rPr lang="fr-FR" sz="2400" i="1" baseline="-25000" dirty="0"/>
              <a:t>i</a:t>
            </a:r>
            <a:r>
              <a:rPr lang="fr-FR" sz="2400" dirty="0"/>
              <a:t> par </a:t>
            </a:r>
            <a:r>
              <a:rPr lang="fr-FR" sz="2400" i="1" dirty="0"/>
              <a:t>G</a:t>
            </a:r>
            <a:r>
              <a:rPr lang="fr-FR" sz="2400" i="1" baseline="-25000" dirty="0"/>
              <a:t>i</a:t>
            </a:r>
            <a:r>
              <a:rPr lang="fr-FR" sz="2400" dirty="0"/>
              <a:t>, la partie gauche de </a:t>
            </a:r>
            <a:r>
              <a:rPr lang="fr-FR" sz="2400" i="1" dirty="0"/>
              <a:t>G</a:t>
            </a:r>
            <a:r>
              <a:rPr lang="fr-FR" sz="2400" i="1" baseline="-25000" dirty="0"/>
              <a:t>i</a:t>
            </a:r>
            <a:r>
              <a:rPr lang="fr-FR" sz="2400" dirty="0"/>
              <a:t> étant clé de </a:t>
            </a:r>
            <a:r>
              <a:rPr lang="fr-FR" sz="2400" i="1" dirty="0"/>
              <a:t>R</a:t>
            </a:r>
            <a:r>
              <a:rPr lang="fr-FR" sz="2400" i="1" baseline="-25000" dirty="0"/>
              <a:t>i</a:t>
            </a:r>
            <a:r>
              <a:rPr lang="fr-FR" sz="2400" i="1" dirty="0"/>
              <a:t> </a:t>
            </a:r>
            <a:r>
              <a:rPr lang="fr-FR" sz="2400" dirty="0"/>
              <a:t>:</a:t>
            </a:r>
            <a:r>
              <a:rPr lang="fr-FR" sz="2400" i="1" baseline="-25000" dirty="0"/>
              <a:t> </a:t>
            </a:r>
            <a:r>
              <a:rPr lang="fr-FR" sz="2400" dirty="0"/>
              <a:t>chaque </a:t>
            </a:r>
            <a:r>
              <a:rPr lang="fr-FR" sz="2400" i="1" dirty="0"/>
              <a:t>R</a:t>
            </a:r>
            <a:r>
              <a:rPr lang="fr-FR" sz="2400" i="1" baseline="-25000" dirty="0"/>
              <a:t>i</a:t>
            </a:r>
            <a:r>
              <a:rPr lang="fr-FR" sz="2400" dirty="0"/>
              <a:t> est alors en 3NF</a:t>
            </a:r>
          </a:p>
          <a:p>
            <a:pPr marL="0" indent="0" eaLnBrk="1" hangingPunct="1">
              <a:lnSpc>
                <a:spcPct val="120000"/>
              </a:lnSpc>
              <a:buSzTx/>
              <a:buNone/>
            </a:pPr>
            <a:r>
              <a:rPr lang="fr-FR" sz="2400" dirty="0"/>
              <a:t>6.S’il reste des attributs isolés, créer une relation supplémentaire comportant la clé de la relation initiale (relation en 3NF)</a:t>
            </a:r>
          </a:p>
          <a:p>
            <a:pPr marL="0" indent="0" eaLnBrk="1" hangingPunct="1">
              <a:lnSpc>
                <a:spcPct val="120000"/>
              </a:lnSpc>
              <a:buSzTx/>
              <a:buNone/>
            </a:pP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09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B580A3-6D9B-4905-94FE-DDE20A9F599E}" type="slidenum">
              <a:rPr lang="fr-FR"/>
              <a:pPr>
                <a:defRPr/>
              </a:pPr>
              <a:t>4</a:t>
            </a:fld>
            <a:endParaRPr lang="fr-F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5300" y="1250950"/>
            <a:ext cx="9869725" cy="5105400"/>
          </a:xfrm>
        </p:spPr>
        <p:txBody>
          <a:bodyPr rtlCol="0">
            <a:noAutofit/>
          </a:bodyPr>
          <a:lstStyle/>
          <a:p>
            <a:pPr>
              <a:buClr>
                <a:srgbClr val="FF9933"/>
              </a:buClr>
              <a:buNone/>
              <a:defRPr/>
            </a:pPr>
            <a:r>
              <a:rPr lang="fr-FR" dirty="0"/>
              <a:t>Le </a:t>
            </a:r>
            <a:r>
              <a:rPr lang="fr-FR" b="1" dirty="0"/>
              <a:t>schéma</a:t>
            </a:r>
            <a:r>
              <a:rPr lang="fr-FR" dirty="0"/>
              <a:t> d’une relation </a:t>
            </a:r>
            <a:r>
              <a:rPr lang="fr-FR" sz="2000" dirty="0">
                <a:latin typeface="Comic Sans MS" pitchFamily="66" charset="0"/>
              </a:rPr>
              <a:t>R </a:t>
            </a:r>
            <a:r>
              <a:rPr lang="fr-FR" sz="2000" dirty="0">
                <a:latin typeface="Comic Sans MS" pitchFamily="66" charset="0"/>
                <a:sym typeface="Symbol" pitchFamily="18" charset="2"/>
              </a:rPr>
              <a:t> </a:t>
            </a:r>
            <a:r>
              <a:rPr lang="fr-FR" sz="2000" dirty="0">
                <a:latin typeface="Comic Sans MS" pitchFamily="66" charset="0"/>
              </a:rPr>
              <a:t>D</a:t>
            </a:r>
            <a:r>
              <a:rPr lang="fr-FR" sz="2000" baseline="-25000" dirty="0">
                <a:latin typeface="Comic Sans MS" pitchFamily="66" charset="0"/>
              </a:rPr>
              <a:t>1</a:t>
            </a:r>
            <a:r>
              <a:rPr lang="fr-FR" sz="2000" dirty="0">
                <a:latin typeface="Comic Sans MS" pitchFamily="66" charset="0"/>
              </a:rPr>
              <a:t>xD</a:t>
            </a:r>
            <a:r>
              <a:rPr lang="fr-FR" sz="2000" baseline="-25000" dirty="0">
                <a:latin typeface="Comic Sans MS" pitchFamily="66" charset="0"/>
              </a:rPr>
              <a:t>2</a:t>
            </a:r>
            <a:r>
              <a:rPr lang="fr-FR" sz="2000" dirty="0">
                <a:latin typeface="Comic Sans MS" pitchFamily="66" charset="0"/>
              </a:rPr>
              <a:t>x…x</a:t>
            </a:r>
            <a:r>
              <a:rPr lang="fr-FR" sz="2000" dirty="0"/>
              <a:t> </a:t>
            </a:r>
            <a:r>
              <a:rPr lang="fr-FR" sz="2000" dirty="0" err="1">
                <a:latin typeface="Comic Sans MS" pitchFamily="66" charset="0"/>
              </a:rPr>
              <a:t>D</a:t>
            </a:r>
            <a:r>
              <a:rPr lang="fr-FR" sz="2000" baseline="-25000" dirty="0" err="1">
                <a:latin typeface="Comic Sans MS" pitchFamily="66" charset="0"/>
              </a:rPr>
              <a:t>n</a:t>
            </a:r>
            <a:r>
              <a:rPr lang="fr-FR" sz="2400" dirty="0"/>
              <a:t> </a:t>
            </a:r>
            <a:r>
              <a:rPr lang="fr-FR" dirty="0"/>
              <a:t>comprend :</a:t>
            </a:r>
          </a:p>
          <a:p>
            <a:pPr lvl="1">
              <a:buClr>
                <a:srgbClr val="FF9933"/>
              </a:buClr>
              <a:buFont typeface="Wingdings" pitchFamily="2" charset="2"/>
              <a:buChar char="§"/>
              <a:defRPr/>
            </a:pPr>
            <a:r>
              <a:rPr lang="fr-FR" dirty="0"/>
              <a:t>son </a:t>
            </a:r>
            <a:r>
              <a:rPr lang="fr-FR" b="1" dirty="0"/>
              <a:t>nom</a:t>
            </a:r>
            <a:r>
              <a:rPr lang="fr-FR" dirty="0"/>
              <a:t> </a:t>
            </a:r>
            <a:r>
              <a:rPr lang="fr-FR" sz="2000" dirty="0">
                <a:latin typeface="Comic Sans MS" pitchFamily="66" charset="0"/>
              </a:rPr>
              <a:t>R</a:t>
            </a:r>
            <a:endParaRPr lang="fr-FR" dirty="0">
              <a:latin typeface="Comic Sans MS" pitchFamily="66" charset="0"/>
            </a:endParaRPr>
          </a:p>
          <a:p>
            <a:pPr lvl="1">
              <a:buClr>
                <a:srgbClr val="FF9933"/>
              </a:buClr>
              <a:buFont typeface="Wingdings" pitchFamily="2" charset="2"/>
              <a:buChar char="§"/>
              <a:defRPr/>
            </a:pPr>
            <a:r>
              <a:rPr lang="fr-FR" dirty="0"/>
              <a:t>le </a:t>
            </a:r>
            <a:r>
              <a:rPr lang="fr-FR" b="1" dirty="0"/>
              <a:t>nom</a:t>
            </a:r>
            <a:r>
              <a:rPr lang="fr-FR" dirty="0"/>
              <a:t> et le </a:t>
            </a:r>
            <a:r>
              <a:rPr lang="fr-FR" b="1" dirty="0"/>
              <a:t>domaine</a:t>
            </a:r>
            <a:r>
              <a:rPr lang="fr-FR" dirty="0"/>
              <a:t> de ses </a:t>
            </a:r>
            <a:r>
              <a:rPr lang="fr-FR" b="1" dirty="0"/>
              <a:t>attributs</a:t>
            </a:r>
            <a:r>
              <a:rPr lang="fr-FR" dirty="0"/>
              <a:t> </a:t>
            </a:r>
            <a:r>
              <a:rPr lang="fr-FR" sz="2000" dirty="0">
                <a:latin typeface="Comic Sans MS" pitchFamily="66" charset="0"/>
              </a:rPr>
              <a:t>A</a:t>
            </a:r>
            <a:r>
              <a:rPr lang="fr-FR" sz="2000" baseline="-25000" dirty="0">
                <a:latin typeface="Comic Sans MS" pitchFamily="66" charset="0"/>
              </a:rPr>
              <a:t>1</a:t>
            </a:r>
            <a:r>
              <a:rPr lang="fr-FR" sz="2000" dirty="0"/>
              <a:t>, </a:t>
            </a:r>
            <a:r>
              <a:rPr lang="fr-FR" sz="2000" dirty="0">
                <a:latin typeface="Comic Sans MS" pitchFamily="66" charset="0"/>
              </a:rPr>
              <a:t>A</a:t>
            </a:r>
            <a:r>
              <a:rPr lang="fr-FR" sz="2000" baseline="-25000" dirty="0">
                <a:latin typeface="Comic Sans MS" pitchFamily="66" charset="0"/>
              </a:rPr>
              <a:t>2</a:t>
            </a:r>
            <a:r>
              <a:rPr lang="fr-FR" sz="2000" dirty="0"/>
              <a:t>, … </a:t>
            </a:r>
            <a:r>
              <a:rPr lang="fr-FR" sz="2000" dirty="0">
                <a:latin typeface="Comic Sans MS" pitchFamily="66" charset="0"/>
              </a:rPr>
              <a:t>A</a:t>
            </a:r>
            <a:r>
              <a:rPr lang="fr-FR" sz="2000" baseline="-25000" dirty="0">
                <a:latin typeface="Comic Sans MS" pitchFamily="66" charset="0"/>
              </a:rPr>
              <a:t>n </a:t>
            </a:r>
            <a:r>
              <a:rPr lang="fr-FR" dirty="0"/>
              <a:t>correspondant aux composantes d'un </a:t>
            </a:r>
            <a:r>
              <a:rPr lang="fr-FR" dirty="0" err="1"/>
              <a:t>tuple</a:t>
            </a:r>
            <a:r>
              <a:rPr lang="fr-FR" dirty="0"/>
              <a:t> </a:t>
            </a:r>
          </a:p>
          <a:p>
            <a:pPr lvl="1">
              <a:buClr>
                <a:srgbClr val="FF9933"/>
              </a:buClr>
              <a:buFont typeface="Wingdings" pitchFamily="2" charset="2"/>
              <a:buChar char="§"/>
              <a:defRPr/>
            </a:pPr>
            <a:r>
              <a:rPr lang="fr-FR" dirty="0"/>
              <a:t>Un ensemble de </a:t>
            </a:r>
            <a:r>
              <a:rPr lang="fr-FR" b="1" dirty="0"/>
              <a:t>contraintes d’intégrité </a:t>
            </a:r>
            <a:r>
              <a:rPr lang="fr-FR" dirty="0"/>
              <a:t>(clé primaire, </a:t>
            </a:r>
            <a:r>
              <a:rPr lang="fr-FR" dirty="0" err="1"/>
              <a:t>clées</a:t>
            </a:r>
            <a:r>
              <a:rPr lang="fr-FR" dirty="0"/>
              <a:t> secondaires, clés étrangères etc.)</a:t>
            </a:r>
          </a:p>
          <a:p>
            <a:pPr>
              <a:lnSpc>
                <a:spcPct val="140000"/>
              </a:lnSpc>
              <a:buClr>
                <a:srgbClr val="FF9933"/>
              </a:buClr>
              <a:buNone/>
              <a:defRPr/>
            </a:pPr>
            <a:r>
              <a:rPr lang="fr-FR" sz="2400" dirty="0"/>
              <a:t>Schéma abrégé : </a:t>
            </a:r>
            <a:r>
              <a:rPr lang="fr-FR" sz="1800" b="1" dirty="0">
                <a:latin typeface="Comic Sans MS" pitchFamily="66" charset="0"/>
              </a:rPr>
              <a:t>R (A</a:t>
            </a:r>
            <a:r>
              <a:rPr lang="fr-FR" sz="1800" b="1" baseline="-25000" dirty="0">
                <a:latin typeface="Comic Sans MS" pitchFamily="66" charset="0"/>
              </a:rPr>
              <a:t>1 </a:t>
            </a:r>
            <a:r>
              <a:rPr lang="fr-FR" sz="1800" b="1" dirty="0">
                <a:latin typeface="Comic Sans MS" pitchFamily="66" charset="0"/>
              </a:rPr>
              <a:t>, A</a:t>
            </a:r>
            <a:r>
              <a:rPr lang="fr-FR" sz="1800" b="1" baseline="-25000" dirty="0">
                <a:latin typeface="Comic Sans MS" pitchFamily="66" charset="0"/>
              </a:rPr>
              <a:t>2</a:t>
            </a:r>
            <a:r>
              <a:rPr lang="fr-FR" sz="1800" b="1" dirty="0">
                <a:latin typeface="Comic Sans MS" pitchFamily="66" charset="0"/>
              </a:rPr>
              <a:t>, … A</a:t>
            </a:r>
            <a:r>
              <a:rPr lang="fr-FR" sz="1800" b="1" baseline="-25000" dirty="0">
                <a:latin typeface="Comic Sans MS" pitchFamily="66" charset="0"/>
              </a:rPr>
              <a:t>n</a:t>
            </a:r>
            <a:r>
              <a:rPr lang="fr-FR" sz="1800" b="1" dirty="0">
                <a:latin typeface="Comic Sans MS" pitchFamily="66" charset="0"/>
              </a:rPr>
              <a:t>)</a:t>
            </a:r>
          </a:p>
          <a:p>
            <a:pPr marL="0" indent="0">
              <a:lnSpc>
                <a:spcPct val="140000"/>
              </a:lnSpc>
              <a:buClr>
                <a:srgbClr val="FF9933"/>
              </a:buClr>
              <a:buNone/>
              <a:defRPr/>
            </a:pPr>
            <a:r>
              <a:rPr lang="fr-FR" sz="2000" dirty="0"/>
              <a:t>Deux schémas R(A</a:t>
            </a:r>
            <a:r>
              <a:rPr lang="fr-FR" sz="2000" baseline="-25000" dirty="0"/>
              <a:t>1</a:t>
            </a:r>
            <a:r>
              <a:rPr lang="fr-FR" sz="2000" dirty="0"/>
              <a:t>, A</a:t>
            </a:r>
            <a:r>
              <a:rPr lang="fr-FR" sz="2000" baseline="-25000" dirty="0"/>
              <a:t>2</a:t>
            </a:r>
            <a:r>
              <a:rPr lang="fr-FR" sz="2000" dirty="0"/>
              <a:t>…</a:t>
            </a:r>
            <a:r>
              <a:rPr lang="fr-FR" sz="2000" dirty="0" err="1"/>
              <a:t>A</a:t>
            </a:r>
            <a:r>
              <a:rPr lang="fr-FR" sz="2000" baseline="-25000" dirty="0" err="1"/>
              <a:t>k</a:t>
            </a:r>
            <a:r>
              <a:rPr lang="fr-FR" sz="2000" dirty="0"/>
              <a:t>) et S(B</a:t>
            </a:r>
            <a:r>
              <a:rPr lang="fr-FR" sz="2000" baseline="-25000" dirty="0"/>
              <a:t>1</a:t>
            </a:r>
            <a:r>
              <a:rPr lang="fr-FR" sz="2000" dirty="0"/>
              <a:t>, B</a:t>
            </a:r>
            <a:r>
              <a:rPr lang="fr-FR" sz="2000" baseline="-25000" dirty="0"/>
              <a:t>2</a:t>
            </a:r>
            <a:r>
              <a:rPr lang="fr-FR" sz="2000" dirty="0"/>
              <a:t>… </a:t>
            </a:r>
            <a:r>
              <a:rPr lang="fr-FR" sz="2000" dirty="0" err="1"/>
              <a:t>B</a:t>
            </a:r>
            <a:r>
              <a:rPr lang="fr-FR" sz="2000" baseline="-25000" dirty="0" err="1"/>
              <a:t>k</a:t>
            </a:r>
            <a:r>
              <a:rPr lang="fr-FR" sz="2000" dirty="0"/>
              <a:t>) sont </a:t>
            </a:r>
            <a:r>
              <a:rPr lang="fr-FR" sz="2000" i="1" dirty="0"/>
              <a:t>compatibles</a:t>
            </a:r>
            <a:r>
              <a:rPr lang="fr-FR" sz="2000" dirty="0"/>
              <a:t> si A</a:t>
            </a:r>
            <a:r>
              <a:rPr lang="fr-FR" sz="2000" baseline="-25000" dirty="0"/>
              <a:t>i</a:t>
            </a:r>
            <a:r>
              <a:rPr lang="fr-FR" sz="2000" dirty="0"/>
              <a:t> et B</a:t>
            </a:r>
            <a:r>
              <a:rPr lang="fr-FR" sz="2000" baseline="-25000" dirty="0"/>
              <a:t>i</a:t>
            </a:r>
            <a:r>
              <a:rPr lang="fr-FR" sz="2000" dirty="0"/>
              <a:t> ont le même domaine pour tout i </a:t>
            </a:r>
          </a:p>
          <a:p>
            <a:pPr marL="0" indent="0">
              <a:lnSpc>
                <a:spcPct val="140000"/>
              </a:lnSpc>
              <a:buClr>
                <a:srgbClr val="FF9933"/>
              </a:buClr>
              <a:buNone/>
              <a:defRPr/>
            </a:pPr>
            <a:r>
              <a:rPr lang="fr-FR" sz="2000" dirty="0"/>
              <a:t>	-&gt; ce sont les </a:t>
            </a:r>
            <a:r>
              <a:rPr lang="fr-FR" sz="2000" i="1" dirty="0"/>
              <a:t>mêmes schémas à des renommages d’attributs près</a:t>
            </a: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505300" y="118840"/>
            <a:ext cx="9107013" cy="10772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3200" b="1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</a:rPr>
              <a:t>Modèle relationnel de données</a:t>
            </a:r>
          </a:p>
          <a:p>
            <a:pPr eaLnBrk="1" hangingPunct="1"/>
            <a:r>
              <a:rPr lang="fr-FR" sz="3200" b="1" dirty="0">
                <a:latin typeface="Garamond" pitchFamily="18" charset="0"/>
              </a:rPr>
              <a:t>Schéma de relation</a:t>
            </a:r>
          </a:p>
        </p:txBody>
      </p:sp>
    </p:spTree>
    <p:extLst>
      <p:ext uri="{BB962C8B-B14F-4D97-AF65-F5344CB8AC3E}">
        <p14:creationId xmlns:p14="http://schemas.microsoft.com/office/powerpoint/2010/main" val="1292101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050"/>
          <p:cNvSpPr>
            <a:spLocks noChangeArrowheads="1"/>
          </p:cNvSpPr>
          <p:nvPr/>
        </p:nvSpPr>
        <p:spPr bwMode="auto">
          <a:xfrm>
            <a:off x="5230814" y="1642759"/>
            <a:ext cx="295275" cy="48656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Rectangle 2051"/>
          <p:cNvSpPr>
            <a:spLocks noChangeArrowheads="1"/>
          </p:cNvSpPr>
          <p:nvPr/>
        </p:nvSpPr>
        <p:spPr bwMode="auto">
          <a:xfrm>
            <a:off x="941389" y="1642759"/>
            <a:ext cx="282575" cy="486568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205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801008" y="249799"/>
            <a:ext cx="9827984" cy="897432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Exemple de normalisation par synthèse</a:t>
            </a:r>
            <a:br>
              <a:rPr lang="fr-FR" sz="3600" dirty="0"/>
            </a:br>
            <a:r>
              <a:rPr lang="fr-FR" sz="2700" dirty="0"/>
              <a:t>	</a:t>
            </a:r>
            <a:br>
              <a:rPr lang="fr-FR" sz="2700" dirty="0"/>
            </a:br>
            <a:r>
              <a:rPr lang="fr-FR" sz="2700" dirty="0"/>
              <a:t>	</a:t>
            </a:r>
            <a:r>
              <a:rPr lang="fr-FR" sz="3100" dirty="0"/>
              <a:t>R(</a:t>
            </a:r>
            <a:r>
              <a:rPr lang="fr-FR" sz="3100" dirty="0" err="1"/>
              <a:t>no_avion</a:t>
            </a:r>
            <a:r>
              <a:rPr lang="fr-FR" sz="3100" dirty="0"/>
              <a:t>, type, propriétaire, capacité, constructeur)</a:t>
            </a:r>
          </a:p>
        </p:txBody>
      </p:sp>
      <p:sp>
        <p:nvSpPr>
          <p:cNvPr id="193541" name="Text Box 2053"/>
          <p:cNvSpPr txBox="1">
            <a:spLocks noChangeArrowheads="1"/>
          </p:cNvSpPr>
          <p:nvPr/>
        </p:nvSpPr>
        <p:spPr bwMode="auto">
          <a:xfrm>
            <a:off x="6119813" y="1658407"/>
            <a:ext cx="2934842" cy="192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fr-FR" i="1"/>
              <a:t>type </a:t>
            </a:r>
            <a:r>
              <a:rPr lang="fr-FR" i="1">
                <a:sym typeface="Symbol" pitchFamily="18" charset="2"/>
              </a:rPr>
              <a:t> capacité (f1)</a:t>
            </a:r>
          </a:p>
          <a:p>
            <a:pPr>
              <a:lnSpc>
                <a:spcPct val="110000"/>
              </a:lnSpc>
            </a:pPr>
            <a:r>
              <a:rPr lang="fr-FR" i="1"/>
              <a:t>type </a:t>
            </a:r>
            <a:r>
              <a:rPr lang="fr-FR" i="1">
                <a:sym typeface="Symbol" pitchFamily="18" charset="2"/>
              </a:rPr>
              <a:t> constructeur (f2)</a:t>
            </a:r>
          </a:p>
          <a:p>
            <a:pPr>
              <a:lnSpc>
                <a:spcPct val="110000"/>
              </a:lnSpc>
            </a:pPr>
            <a:r>
              <a:rPr lang="fr-FR" i="1">
                <a:sym typeface="Symbol" pitchFamily="18" charset="2"/>
              </a:rPr>
              <a:t>no_avion  type (f3)</a:t>
            </a:r>
          </a:p>
          <a:p>
            <a:pPr>
              <a:lnSpc>
                <a:spcPct val="110000"/>
              </a:lnSpc>
            </a:pPr>
            <a:r>
              <a:rPr lang="fr-FR" i="1">
                <a:sym typeface="Symbol" pitchFamily="18" charset="2"/>
              </a:rPr>
              <a:t>no_avion  propriétaire (f4)</a:t>
            </a:r>
          </a:p>
          <a:p>
            <a:pPr>
              <a:lnSpc>
                <a:spcPct val="110000"/>
              </a:lnSpc>
            </a:pPr>
            <a:r>
              <a:rPr lang="fr-FR" i="1">
                <a:sym typeface="Symbol" pitchFamily="18" charset="2"/>
              </a:rPr>
              <a:t>no_avion  capacité (f5)</a:t>
            </a:r>
          </a:p>
          <a:p>
            <a:pPr>
              <a:lnSpc>
                <a:spcPct val="110000"/>
              </a:lnSpc>
            </a:pPr>
            <a:r>
              <a:rPr lang="fr-FR" i="1">
                <a:sym typeface="Symbol" pitchFamily="18" charset="2"/>
              </a:rPr>
              <a:t>no_avion  constructeur (f6)</a:t>
            </a:r>
            <a:endParaRPr lang="fr-FR" sz="2400"/>
          </a:p>
        </p:txBody>
      </p:sp>
      <p:sp>
        <p:nvSpPr>
          <p:cNvPr id="19463" name="Text Box 2054"/>
          <p:cNvSpPr txBox="1">
            <a:spLocks noChangeArrowheads="1"/>
          </p:cNvSpPr>
          <p:nvPr/>
        </p:nvSpPr>
        <p:spPr bwMode="auto">
          <a:xfrm>
            <a:off x="5211763" y="2352144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1</a:t>
            </a:r>
          </a:p>
        </p:txBody>
      </p:sp>
      <p:sp>
        <p:nvSpPr>
          <p:cNvPr id="19465" name="Text Box 2056"/>
          <p:cNvSpPr txBox="1">
            <a:spLocks noChangeArrowheads="1"/>
          </p:cNvSpPr>
          <p:nvPr/>
        </p:nvSpPr>
        <p:spPr bwMode="auto">
          <a:xfrm>
            <a:off x="941388" y="4176182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2</a:t>
            </a:r>
          </a:p>
        </p:txBody>
      </p:sp>
      <p:grpSp>
        <p:nvGrpSpPr>
          <p:cNvPr id="2" name="Group 2057"/>
          <p:cNvGrpSpPr>
            <a:grpSpLocks/>
          </p:cNvGrpSpPr>
          <p:nvPr/>
        </p:nvGrpSpPr>
        <p:grpSpPr bwMode="auto">
          <a:xfrm>
            <a:off x="1423989" y="3547533"/>
            <a:ext cx="3711575" cy="1468437"/>
            <a:chOff x="581" y="2209"/>
            <a:chExt cx="2338" cy="925"/>
          </a:xfrm>
        </p:grpSpPr>
        <p:sp>
          <p:nvSpPr>
            <p:cNvPr id="19514" name="Text Box 2058"/>
            <p:cNvSpPr txBox="1">
              <a:spLocks noChangeArrowheads="1"/>
            </p:cNvSpPr>
            <p:nvPr/>
          </p:nvSpPr>
          <p:spPr bwMode="auto">
            <a:xfrm>
              <a:off x="1524" y="2209"/>
              <a:ext cx="8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propriétaire</a:t>
              </a:r>
            </a:p>
          </p:txBody>
        </p:sp>
        <p:sp>
          <p:nvSpPr>
            <p:cNvPr id="19515" name="Text Box 2059"/>
            <p:cNvSpPr txBox="1">
              <a:spLocks noChangeArrowheads="1"/>
            </p:cNvSpPr>
            <p:nvPr/>
          </p:nvSpPr>
          <p:spPr bwMode="auto">
            <a:xfrm>
              <a:off x="581" y="2364"/>
              <a:ext cx="66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no_avion</a:t>
              </a:r>
            </a:p>
          </p:txBody>
        </p:sp>
        <p:sp>
          <p:nvSpPr>
            <p:cNvPr id="19516" name="Text Box 2060"/>
            <p:cNvSpPr txBox="1">
              <a:spLocks noChangeArrowheads="1"/>
            </p:cNvSpPr>
            <p:nvPr/>
          </p:nvSpPr>
          <p:spPr bwMode="auto">
            <a:xfrm>
              <a:off x="1774" y="2540"/>
              <a:ext cx="3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type</a:t>
              </a:r>
            </a:p>
          </p:txBody>
        </p:sp>
        <p:sp>
          <p:nvSpPr>
            <p:cNvPr id="19517" name="Text Box 2061"/>
            <p:cNvSpPr txBox="1">
              <a:spLocks noChangeArrowheads="1"/>
            </p:cNvSpPr>
            <p:nvPr/>
          </p:nvSpPr>
          <p:spPr bwMode="auto">
            <a:xfrm>
              <a:off x="1030" y="2838"/>
              <a:ext cx="61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capacité</a:t>
              </a:r>
            </a:p>
          </p:txBody>
        </p:sp>
        <p:sp>
          <p:nvSpPr>
            <p:cNvPr id="19518" name="Text Box 2062"/>
            <p:cNvSpPr txBox="1">
              <a:spLocks noChangeArrowheads="1"/>
            </p:cNvSpPr>
            <p:nvPr/>
          </p:nvSpPr>
          <p:spPr bwMode="auto">
            <a:xfrm>
              <a:off x="2065" y="2851"/>
              <a:ext cx="85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constructeur</a:t>
              </a:r>
            </a:p>
          </p:txBody>
        </p:sp>
        <p:sp>
          <p:nvSpPr>
            <p:cNvPr id="19519" name="Line 2063"/>
            <p:cNvSpPr>
              <a:spLocks noChangeShapeType="1"/>
            </p:cNvSpPr>
            <p:nvPr/>
          </p:nvSpPr>
          <p:spPr bwMode="auto">
            <a:xfrm flipV="1">
              <a:off x="1224" y="2359"/>
              <a:ext cx="297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20" name="Line 2064"/>
            <p:cNvSpPr>
              <a:spLocks noChangeShapeType="1"/>
            </p:cNvSpPr>
            <p:nvPr/>
          </p:nvSpPr>
          <p:spPr bwMode="auto">
            <a:xfrm>
              <a:off x="1211" y="2471"/>
              <a:ext cx="540" cy="1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21" name="Line 2065"/>
            <p:cNvSpPr>
              <a:spLocks noChangeShapeType="1"/>
            </p:cNvSpPr>
            <p:nvPr/>
          </p:nvSpPr>
          <p:spPr bwMode="auto">
            <a:xfrm flipH="1">
              <a:off x="1507" y="2748"/>
              <a:ext cx="376" cy="1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22" name="Line 2066"/>
            <p:cNvSpPr>
              <a:spLocks noChangeShapeType="1"/>
            </p:cNvSpPr>
            <p:nvPr/>
          </p:nvSpPr>
          <p:spPr bwMode="auto">
            <a:xfrm>
              <a:off x="1870" y="2741"/>
              <a:ext cx="369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23" name="Line 2067"/>
            <p:cNvSpPr>
              <a:spLocks noChangeShapeType="1"/>
            </p:cNvSpPr>
            <p:nvPr/>
          </p:nvSpPr>
          <p:spPr bwMode="auto">
            <a:xfrm>
              <a:off x="1211" y="2471"/>
              <a:ext cx="59" cy="3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24" name="Line 2068"/>
            <p:cNvSpPr>
              <a:spLocks noChangeShapeType="1"/>
            </p:cNvSpPr>
            <p:nvPr/>
          </p:nvSpPr>
          <p:spPr bwMode="auto">
            <a:xfrm>
              <a:off x="776" y="2629"/>
              <a:ext cx="0" cy="4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25" name="Line 2069"/>
            <p:cNvSpPr>
              <a:spLocks noChangeShapeType="1"/>
            </p:cNvSpPr>
            <p:nvPr/>
          </p:nvSpPr>
          <p:spPr bwMode="auto">
            <a:xfrm>
              <a:off x="776" y="3133"/>
              <a:ext cx="125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26" name="Line 2070"/>
            <p:cNvSpPr>
              <a:spLocks noChangeShapeType="1"/>
            </p:cNvSpPr>
            <p:nvPr/>
          </p:nvSpPr>
          <p:spPr bwMode="auto">
            <a:xfrm flipV="1">
              <a:off x="2029" y="3052"/>
              <a:ext cx="349" cy="7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27" name="Text Box 2071"/>
            <p:cNvSpPr txBox="1">
              <a:spLocks noChangeArrowheads="1"/>
            </p:cNvSpPr>
            <p:nvPr/>
          </p:nvSpPr>
          <p:spPr bwMode="auto">
            <a:xfrm>
              <a:off x="1688" y="2743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f1</a:t>
              </a:r>
            </a:p>
          </p:txBody>
        </p:sp>
        <p:sp>
          <p:nvSpPr>
            <p:cNvPr id="19528" name="Text Box 2072"/>
            <p:cNvSpPr txBox="1">
              <a:spLocks noChangeArrowheads="1"/>
            </p:cNvSpPr>
            <p:nvPr/>
          </p:nvSpPr>
          <p:spPr bwMode="auto">
            <a:xfrm>
              <a:off x="2061" y="2644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f2</a:t>
              </a:r>
            </a:p>
          </p:txBody>
        </p:sp>
        <p:sp>
          <p:nvSpPr>
            <p:cNvPr id="19529" name="Text Box 2073"/>
            <p:cNvSpPr txBox="1">
              <a:spLocks noChangeArrowheads="1"/>
            </p:cNvSpPr>
            <p:nvPr/>
          </p:nvSpPr>
          <p:spPr bwMode="auto">
            <a:xfrm>
              <a:off x="1276" y="2488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f3</a:t>
              </a:r>
            </a:p>
          </p:txBody>
        </p:sp>
        <p:sp>
          <p:nvSpPr>
            <p:cNvPr id="19530" name="Text Box 2074"/>
            <p:cNvSpPr txBox="1">
              <a:spLocks noChangeArrowheads="1"/>
            </p:cNvSpPr>
            <p:nvPr/>
          </p:nvSpPr>
          <p:spPr bwMode="auto">
            <a:xfrm>
              <a:off x="1246" y="2236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f4</a:t>
              </a:r>
            </a:p>
          </p:txBody>
        </p:sp>
        <p:sp>
          <p:nvSpPr>
            <p:cNvPr id="19531" name="Text Box 2075"/>
            <p:cNvSpPr txBox="1">
              <a:spLocks noChangeArrowheads="1"/>
            </p:cNvSpPr>
            <p:nvPr/>
          </p:nvSpPr>
          <p:spPr bwMode="auto">
            <a:xfrm>
              <a:off x="1062" y="2584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f5</a:t>
              </a:r>
            </a:p>
          </p:txBody>
        </p:sp>
        <p:sp>
          <p:nvSpPr>
            <p:cNvPr id="19532" name="Text Box 2076"/>
            <p:cNvSpPr txBox="1">
              <a:spLocks noChangeArrowheads="1"/>
            </p:cNvSpPr>
            <p:nvPr/>
          </p:nvSpPr>
          <p:spPr bwMode="auto">
            <a:xfrm>
              <a:off x="584" y="2598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f6</a:t>
              </a:r>
            </a:p>
          </p:txBody>
        </p:sp>
      </p:grpSp>
      <p:sp>
        <p:nvSpPr>
          <p:cNvPr id="19467" name="Text Box 2077"/>
          <p:cNvSpPr txBox="1">
            <a:spLocks noChangeArrowheads="1"/>
          </p:cNvSpPr>
          <p:nvPr/>
        </p:nvSpPr>
        <p:spPr bwMode="auto">
          <a:xfrm>
            <a:off x="5211763" y="4195232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3</a:t>
            </a:r>
          </a:p>
        </p:txBody>
      </p:sp>
      <p:grpSp>
        <p:nvGrpSpPr>
          <p:cNvPr id="3" name="Group 2078"/>
          <p:cNvGrpSpPr>
            <a:grpSpLocks/>
          </p:cNvGrpSpPr>
          <p:nvPr/>
        </p:nvGrpSpPr>
        <p:grpSpPr bwMode="auto">
          <a:xfrm>
            <a:off x="5602289" y="3711045"/>
            <a:ext cx="3711575" cy="1389063"/>
            <a:chOff x="3290" y="2291"/>
            <a:chExt cx="2338" cy="875"/>
          </a:xfrm>
        </p:grpSpPr>
        <p:sp>
          <p:nvSpPr>
            <p:cNvPr id="19501" name="Text Box 2079"/>
            <p:cNvSpPr txBox="1">
              <a:spLocks noChangeArrowheads="1"/>
            </p:cNvSpPr>
            <p:nvPr/>
          </p:nvSpPr>
          <p:spPr bwMode="auto">
            <a:xfrm>
              <a:off x="3290" y="2446"/>
              <a:ext cx="66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no_avion</a:t>
              </a:r>
            </a:p>
          </p:txBody>
        </p:sp>
        <p:sp>
          <p:nvSpPr>
            <p:cNvPr id="19502" name="Text Box 2080"/>
            <p:cNvSpPr txBox="1">
              <a:spLocks noChangeArrowheads="1"/>
            </p:cNvSpPr>
            <p:nvPr/>
          </p:nvSpPr>
          <p:spPr bwMode="auto">
            <a:xfrm>
              <a:off x="4483" y="2622"/>
              <a:ext cx="37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type</a:t>
              </a:r>
            </a:p>
          </p:txBody>
        </p:sp>
        <p:sp>
          <p:nvSpPr>
            <p:cNvPr id="19503" name="Text Box 2081"/>
            <p:cNvSpPr txBox="1">
              <a:spLocks noChangeArrowheads="1"/>
            </p:cNvSpPr>
            <p:nvPr/>
          </p:nvSpPr>
          <p:spPr bwMode="auto">
            <a:xfrm>
              <a:off x="4240" y="2291"/>
              <a:ext cx="8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propriétaire</a:t>
              </a:r>
            </a:p>
          </p:txBody>
        </p:sp>
        <p:sp>
          <p:nvSpPr>
            <p:cNvPr id="19504" name="Text Box 2082"/>
            <p:cNvSpPr txBox="1">
              <a:spLocks noChangeArrowheads="1"/>
            </p:cNvSpPr>
            <p:nvPr/>
          </p:nvSpPr>
          <p:spPr bwMode="auto">
            <a:xfrm>
              <a:off x="3739" y="2920"/>
              <a:ext cx="61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capacité</a:t>
              </a:r>
            </a:p>
          </p:txBody>
        </p:sp>
        <p:sp>
          <p:nvSpPr>
            <p:cNvPr id="19505" name="Text Box 2083"/>
            <p:cNvSpPr txBox="1">
              <a:spLocks noChangeArrowheads="1"/>
            </p:cNvSpPr>
            <p:nvPr/>
          </p:nvSpPr>
          <p:spPr bwMode="auto">
            <a:xfrm>
              <a:off x="4774" y="2933"/>
              <a:ext cx="85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constructeur</a:t>
              </a:r>
            </a:p>
          </p:txBody>
        </p:sp>
        <p:sp>
          <p:nvSpPr>
            <p:cNvPr id="19506" name="Line 2084"/>
            <p:cNvSpPr>
              <a:spLocks noChangeShapeType="1"/>
            </p:cNvSpPr>
            <p:nvPr/>
          </p:nvSpPr>
          <p:spPr bwMode="auto">
            <a:xfrm flipV="1">
              <a:off x="3933" y="2441"/>
              <a:ext cx="297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07" name="Line 2085"/>
            <p:cNvSpPr>
              <a:spLocks noChangeShapeType="1"/>
            </p:cNvSpPr>
            <p:nvPr/>
          </p:nvSpPr>
          <p:spPr bwMode="auto">
            <a:xfrm>
              <a:off x="3920" y="2553"/>
              <a:ext cx="540" cy="1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08" name="Line 2086"/>
            <p:cNvSpPr>
              <a:spLocks noChangeShapeType="1"/>
            </p:cNvSpPr>
            <p:nvPr/>
          </p:nvSpPr>
          <p:spPr bwMode="auto">
            <a:xfrm flipH="1">
              <a:off x="4216" y="2830"/>
              <a:ext cx="376" cy="1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09" name="Line 2087"/>
            <p:cNvSpPr>
              <a:spLocks noChangeShapeType="1"/>
            </p:cNvSpPr>
            <p:nvPr/>
          </p:nvSpPr>
          <p:spPr bwMode="auto">
            <a:xfrm>
              <a:off x="4579" y="2823"/>
              <a:ext cx="369" cy="1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510" name="Text Box 2088"/>
            <p:cNvSpPr txBox="1">
              <a:spLocks noChangeArrowheads="1"/>
            </p:cNvSpPr>
            <p:nvPr/>
          </p:nvSpPr>
          <p:spPr bwMode="auto">
            <a:xfrm>
              <a:off x="4397" y="2825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f1</a:t>
              </a:r>
            </a:p>
          </p:txBody>
        </p:sp>
        <p:sp>
          <p:nvSpPr>
            <p:cNvPr id="19511" name="Text Box 2089"/>
            <p:cNvSpPr txBox="1">
              <a:spLocks noChangeArrowheads="1"/>
            </p:cNvSpPr>
            <p:nvPr/>
          </p:nvSpPr>
          <p:spPr bwMode="auto">
            <a:xfrm>
              <a:off x="4770" y="2726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f2</a:t>
              </a:r>
            </a:p>
          </p:txBody>
        </p:sp>
        <p:sp>
          <p:nvSpPr>
            <p:cNvPr id="19512" name="Text Box 2090"/>
            <p:cNvSpPr txBox="1">
              <a:spLocks noChangeArrowheads="1"/>
            </p:cNvSpPr>
            <p:nvPr/>
          </p:nvSpPr>
          <p:spPr bwMode="auto">
            <a:xfrm>
              <a:off x="3985" y="2570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f3</a:t>
              </a:r>
            </a:p>
          </p:txBody>
        </p:sp>
        <p:sp>
          <p:nvSpPr>
            <p:cNvPr id="19513" name="Text Box 2091"/>
            <p:cNvSpPr txBox="1">
              <a:spLocks noChangeArrowheads="1"/>
            </p:cNvSpPr>
            <p:nvPr/>
          </p:nvSpPr>
          <p:spPr bwMode="auto">
            <a:xfrm>
              <a:off x="3955" y="2318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f4</a:t>
              </a:r>
            </a:p>
          </p:txBody>
        </p:sp>
      </p:grpSp>
      <p:sp>
        <p:nvSpPr>
          <p:cNvPr id="19469" name="Text Box 2092"/>
          <p:cNvSpPr txBox="1">
            <a:spLocks noChangeArrowheads="1"/>
          </p:cNvSpPr>
          <p:nvPr/>
        </p:nvSpPr>
        <p:spPr bwMode="auto">
          <a:xfrm>
            <a:off x="941388" y="5612869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4</a:t>
            </a:r>
          </a:p>
        </p:txBody>
      </p:sp>
      <p:sp>
        <p:nvSpPr>
          <p:cNvPr id="19470" name="Line 2093"/>
          <p:cNvSpPr>
            <a:spLocks noChangeShapeType="1"/>
          </p:cNvSpPr>
          <p:nvPr/>
        </p:nvSpPr>
        <p:spPr bwMode="auto">
          <a:xfrm>
            <a:off x="973138" y="3545944"/>
            <a:ext cx="84566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9471" name="Line 2094"/>
          <p:cNvSpPr>
            <a:spLocks noChangeShapeType="1"/>
          </p:cNvSpPr>
          <p:nvPr/>
        </p:nvSpPr>
        <p:spPr bwMode="auto">
          <a:xfrm>
            <a:off x="969963" y="5054069"/>
            <a:ext cx="8477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9472" name="Line 2095"/>
          <p:cNvSpPr>
            <a:spLocks noChangeShapeType="1"/>
          </p:cNvSpPr>
          <p:nvPr/>
        </p:nvSpPr>
        <p:spPr bwMode="auto">
          <a:xfrm>
            <a:off x="5229225" y="1653873"/>
            <a:ext cx="0" cy="4854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9473" name="Rectangle 2096"/>
          <p:cNvSpPr>
            <a:spLocks noChangeArrowheads="1"/>
          </p:cNvSpPr>
          <p:nvPr/>
        </p:nvSpPr>
        <p:spPr bwMode="auto">
          <a:xfrm>
            <a:off x="950913" y="1651760"/>
            <a:ext cx="8488362" cy="4854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Line 2097"/>
          <p:cNvSpPr>
            <a:spLocks noChangeShapeType="1"/>
          </p:cNvSpPr>
          <p:nvPr/>
        </p:nvSpPr>
        <p:spPr bwMode="auto">
          <a:xfrm>
            <a:off x="5521325" y="1642759"/>
            <a:ext cx="0" cy="4865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9475" name="Text Box 2098"/>
          <p:cNvSpPr txBox="1">
            <a:spLocks noChangeArrowheads="1"/>
          </p:cNvSpPr>
          <p:nvPr/>
        </p:nvSpPr>
        <p:spPr bwMode="auto">
          <a:xfrm>
            <a:off x="5211763" y="5612869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/>
              <a:t>5</a:t>
            </a:r>
          </a:p>
        </p:txBody>
      </p:sp>
      <p:grpSp>
        <p:nvGrpSpPr>
          <p:cNvPr id="4" name="Group 2099"/>
          <p:cNvGrpSpPr>
            <a:grpSpLocks/>
          </p:cNvGrpSpPr>
          <p:nvPr/>
        </p:nvGrpSpPr>
        <p:grpSpPr bwMode="auto">
          <a:xfrm>
            <a:off x="940595" y="5035813"/>
            <a:ext cx="4224337" cy="1423987"/>
            <a:chOff x="277" y="3181"/>
            <a:chExt cx="2661" cy="897"/>
          </a:xfrm>
        </p:grpSpPr>
        <p:sp>
          <p:nvSpPr>
            <p:cNvPr id="19482" name="Text Box 2100"/>
            <p:cNvSpPr txBox="1">
              <a:spLocks noChangeArrowheads="1"/>
            </p:cNvSpPr>
            <p:nvPr/>
          </p:nvSpPr>
          <p:spPr bwMode="auto">
            <a:xfrm>
              <a:off x="1536" y="3196"/>
              <a:ext cx="8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propriétaire</a:t>
              </a:r>
            </a:p>
          </p:txBody>
        </p:sp>
        <p:sp>
          <p:nvSpPr>
            <p:cNvPr id="19483" name="Text Box 2101"/>
            <p:cNvSpPr txBox="1">
              <a:spLocks noChangeArrowheads="1"/>
            </p:cNvSpPr>
            <p:nvPr/>
          </p:nvSpPr>
          <p:spPr bwMode="auto">
            <a:xfrm>
              <a:off x="1242" y="3224"/>
              <a:ext cx="22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>
                  <a:sym typeface="Symbol" pitchFamily="18" charset="2"/>
                </a:rPr>
                <a:t>f4</a:t>
              </a:r>
            </a:p>
          </p:txBody>
        </p:sp>
        <p:sp>
          <p:nvSpPr>
            <p:cNvPr id="19484" name="Text Box 2102"/>
            <p:cNvSpPr txBox="1">
              <a:spLocks noChangeArrowheads="1"/>
            </p:cNvSpPr>
            <p:nvPr/>
          </p:nvSpPr>
          <p:spPr bwMode="auto">
            <a:xfrm>
              <a:off x="2357" y="3225"/>
              <a:ext cx="25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/>
                <a:t>G</a:t>
              </a:r>
              <a:r>
                <a:rPr lang="fr-FR" baseline="-25000"/>
                <a:t>1</a:t>
              </a:r>
            </a:p>
          </p:txBody>
        </p:sp>
        <p:grpSp>
          <p:nvGrpSpPr>
            <p:cNvPr id="19485" name="Group 2103"/>
            <p:cNvGrpSpPr>
              <a:grpSpLocks/>
            </p:cNvGrpSpPr>
            <p:nvPr/>
          </p:nvGrpSpPr>
          <p:grpSpPr bwMode="auto">
            <a:xfrm>
              <a:off x="509" y="3239"/>
              <a:ext cx="2429" cy="839"/>
              <a:chOff x="509" y="3274"/>
              <a:chExt cx="2429" cy="839"/>
            </a:xfrm>
          </p:grpSpPr>
          <p:sp>
            <p:nvSpPr>
              <p:cNvPr id="19487" name="Text Box 2104"/>
              <p:cNvSpPr txBox="1">
                <a:spLocks noChangeArrowheads="1"/>
              </p:cNvSpPr>
              <p:nvPr/>
            </p:nvSpPr>
            <p:spPr bwMode="auto">
              <a:xfrm>
                <a:off x="577" y="3380"/>
                <a:ext cx="661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i="1">
                    <a:sym typeface="Symbol" pitchFamily="18" charset="2"/>
                  </a:rPr>
                  <a:t>no_avion</a:t>
                </a:r>
              </a:p>
            </p:txBody>
          </p:sp>
          <p:sp>
            <p:nvSpPr>
              <p:cNvPr id="19488" name="Text Box 2105"/>
              <p:cNvSpPr txBox="1">
                <a:spLocks noChangeArrowheads="1"/>
              </p:cNvSpPr>
              <p:nvPr/>
            </p:nvSpPr>
            <p:spPr bwMode="auto">
              <a:xfrm>
                <a:off x="1770" y="3556"/>
                <a:ext cx="374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i="1">
                    <a:sym typeface="Symbol" pitchFamily="18" charset="2"/>
                  </a:rPr>
                  <a:t>type</a:t>
                </a:r>
              </a:p>
            </p:txBody>
          </p:sp>
          <p:sp>
            <p:nvSpPr>
              <p:cNvPr id="19489" name="Text Box 2106"/>
              <p:cNvSpPr txBox="1">
                <a:spLocks noChangeArrowheads="1"/>
              </p:cNvSpPr>
              <p:nvPr/>
            </p:nvSpPr>
            <p:spPr bwMode="auto">
              <a:xfrm>
                <a:off x="1026" y="3854"/>
                <a:ext cx="611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i="1">
                    <a:sym typeface="Symbol" pitchFamily="18" charset="2"/>
                  </a:rPr>
                  <a:t>capacité</a:t>
                </a:r>
              </a:p>
            </p:txBody>
          </p:sp>
          <p:sp>
            <p:nvSpPr>
              <p:cNvPr id="19490" name="Text Box 2107"/>
              <p:cNvSpPr txBox="1">
                <a:spLocks noChangeArrowheads="1"/>
              </p:cNvSpPr>
              <p:nvPr/>
            </p:nvSpPr>
            <p:spPr bwMode="auto">
              <a:xfrm>
                <a:off x="2061" y="3867"/>
                <a:ext cx="854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i="1">
                    <a:sym typeface="Symbol" pitchFamily="18" charset="2"/>
                  </a:rPr>
                  <a:t>constructeur</a:t>
                </a:r>
              </a:p>
            </p:txBody>
          </p:sp>
          <p:sp>
            <p:nvSpPr>
              <p:cNvPr id="19491" name="Line 2108"/>
              <p:cNvSpPr>
                <a:spLocks noChangeShapeType="1"/>
              </p:cNvSpPr>
              <p:nvPr/>
            </p:nvSpPr>
            <p:spPr bwMode="auto">
              <a:xfrm flipV="1">
                <a:off x="1220" y="3375"/>
                <a:ext cx="297" cy="1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492" name="Line 2109"/>
              <p:cNvSpPr>
                <a:spLocks noChangeShapeType="1"/>
              </p:cNvSpPr>
              <p:nvPr/>
            </p:nvSpPr>
            <p:spPr bwMode="auto">
              <a:xfrm>
                <a:off x="1207" y="3487"/>
                <a:ext cx="540" cy="1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493" name="Line 2110"/>
              <p:cNvSpPr>
                <a:spLocks noChangeShapeType="1"/>
              </p:cNvSpPr>
              <p:nvPr/>
            </p:nvSpPr>
            <p:spPr bwMode="auto">
              <a:xfrm flipH="1">
                <a:off x="1503" y="3764"/>
                <a:ext cx="376" cy="1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494" name="Line 2111"/>
              <p:cNvSpPr>
                <a:spLocks noChangeShapeType="1"/>
              </p:cNvSpPr>
              <p:nvPr/>
            </p:nvSpPr>
            <p:spPr bwMode="auto">
              <a:xfrm>
                <a:off x="1866" y="3757"/>
                <a:ext cx="369" cy="1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495" name="Text Box 2112"/>
              <p:cNvSpPr txBox="1">
                <a:spLocks noChangeArrowheads="1"/>
              </p:cNvSpPr>
              <p:nvPr/>
            </p:nvSpPr>
            <p:spPr bwMode="auto">
              <a:xfrm>
                <a:off x="1684" y="3759"/>
                <a:ext cx="221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i="1">
                    <a:sym typeface="Symbol" pitchFamily="18" charset="2"/>
                  </a:rPr>
                  <a:t>f1</a:t>
                </a:r>
              </a:p>
            </p:txBody>
          </p:sp>
          <p:sp>
            <p:nvSpPr>
              <p:cNvPr id="19496" name="Text Box 2113"/>
              <p:cNvSpPr txBox="1">
                <a:spLocks noChangeArrowheads="1"/>
              </p:cNvSpPr>
              <p:nvPr/>
            </p:nvSpPr>
            <p:spPr bwMode="auto">
              <a:xfrm>
                <a:off x="2057" y="3660"/>
                <a:ext cx="221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i="1">
                    <a:sym typeface="Symbol" pitchFamily="18" charset="2"/>
                  </a:rPr>
                  <a:t>f2</a:t>
                </a:r>
              </a:p>
            </p:txBody>
          </p:sp>
          <p:sp>
            <p:nvSpPr>
              <p:cNvPr id="19497" name="Text Box 2114"/>
              <p:cNvSpPr txBox="1">
                <a:spLocks noChangeArrowheads="1"/>
              </p:cNvSpPr>
              <p:nvPr/>
            </p:nvSpPr>
            <p:spPr bwMode="auto">
              <a:xfrm>
                <a:off x="1272" y="3504"/>
                <a:ext cx="221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600" i="1">
                    <a:sym typeface="Symbol" pitchFamily="18" charset="2"/>
                  </a:rPr>
                  <a:t>f3</a:t>
                </a:r>
              </a:p>
            </p:txBody>
          </p:sp>
          <p:sp>
            <p:nvSpPr>
              <p:cNvPr id="19498" name="Rectangle 2115"/>
              <p:cNvSpPr>
                <a:spLocks noChangeArrowheads="1"/>
              </p:cNvSpPr>
              <p:nvPr/>
            </p:nvSpPr>
            <p:spPr bwMode="auto">
              <a:xfrm>
                <a:off x="509" y="3274"/>
                <a:ext cx="1862" cy="4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99" name="Rectangle 2116"/>
              <p:cNvSpPr>
                <a:spLocks noChangeArrowheads="1"/>
              </p:cNvSpPr>
              <p:nvPr/>
            </p:nvSpPr>
            <p:spPr bwMode="auto">
              <a:xfrm>
                <a:off x="967" y="3598"/>
                <a:ext cx="1971" cy="51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00" name="Text Box 2117"/>
              <p:cNvSpPr txBox="1">
                <a:spLocks noChangeArrowheads="1"/>
              </p:cNvSpPr>
              <p:nvPr/>
            </p:nvSpPr>
            <p:spPr bwMode="auto">
              <a:xfrm>
                <a:off x="716" y="3834"/>
                <a:ext cx="258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/>
                  <a:t>G</a:t>
                </a:r>
                <a:r>
                  <a:rPr lang="fr-FR" baseline="-25000"/>
                  <a:t>2</a:t>
                </a:r>
              </a:p>
            </p:txBody>
          </p:sp>
        </p:grpSp>
        <p:sp>
          <p:nvSpPr>
            <p:cNvPr id="19486" name="Line 2118"/>
            <p:cNvSpPr>
              <a:spLocks noChangeShapeType="1"/>
            </p:cNvSpPr>
            <p:nvPr/>
          </p:nvSpPr>
          <p:spPr bwMode="auto">
            <a:xfrm flipH="1">
              <a:off x="277" y="3181"/>
              <a:ext cx="178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9477" name="Line 2119"/>
          <p:cNvSpPr>
            <a:spLocks noChangeShapeType="1"/>
          </p:cNvSpPr>
          <p:nvPr/>
        </p:nvSpPr>
        <p:spPr bwMode="auto">
          <a:xfrm flipH="1">
            <a:off x="492489" y="3472919"/>
            <a:ext cx="28257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9478" name="Line 2120"/>
          <p:cNvSpPr>
            <a:spLocks noChangeShapeType="1"/>
          </p:cNvSpPr>
          <p:nvPr/>
        </p:nvSpPr>
        <p:spPr bwMode="auto">
          <a:xfrm flipH="1">
            <a:off x="10490020" y="3472919"/>
            <a:ext cx="28257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9479" name="Line 2121"/>
          <p:cNvSpPr>
            <a:spLocks noChangeShapeType="1"/>
          </p:cNvSpPr>
          <p:nvPr/>
        </p:nvSpPr>
        <p:spPr bwMode="auto">
          <a:xfrm flipH="1">
            <a:off x="5715000" y="6777994"/>
            <a:ext cx="282575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93610" name="Text Box 2122"/>
          <p:cNvSpPr txBox="1">
            <a:spLocks noChangeArrowheads="1"/>
          </p:cNvSpPr>
          <p:nvPr/>
        </p:nvSpPr>
        <p:spPr bwMode="auto">
          <a:xfrm>
            <a:off x="5715000" y="5183252"/>
            <a:ext cx="3714750" cy="108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fr-FR" sz="1400" dirty="0">
                <a:latin typeface="Arial" charset="0"/>
                <a:sym typeface="Symbol" pitchFamily="18" charset="2"/>
              </a:rPr>
              <a:t>Modèle relationnel formé de deux relations :</a:t>
            </a:r>
          </a:p>
          <a:p>
            <a:pPr>
              <a:lnSpc>
                <a:spcPct val="140000"/>
              </a:lnSpc>
            </a:pPr>
            <a:r>
              <a:rPr lang="fr-FR" sz="1600" b="1" dirty="0">
                <a:latin typeface="Arial" charset="0"/>
                <a:sym typeface="Symbol" pitchFamily="18" charset="2"/>
              </a:rPr>
              <a:t>Avion</a:t>
            </a:r>
            <a:r>
              <a:rPr lang="fr-FR" sz="1600" dirty="0">
                <a:latin typeface="Arial" charset="0"/>
                <a:sym typeface="Symbol" pitchFamily="18" charset="2"/>
              </a:rPr>
              <a:t>(</a:t>
            </a:r>
            <a:r>
              <a:rPr lang="fr-FR" sz="1600" u="sng" dirty="0" err="1">
                <a:latin typeface="Arial" charset="0"/>
                <a:sym typeface="Symbol" pitchFamily="18" charset="2"/>
              </a:rPr>
              <a:t>no_avion</a:t>
            </a:r>
            <a:r>
              <a:rPr lang="fr-FR" sz="1600" dirty="0">
                <a:latin typeface="Arial" charset="0"/>
                <a:sym typeface="Symbol" pitchFamily="18" charset="2"/>
              </a:rPr>
              <a:t>, type, propriétaire)</a:t>
            </a:r>
            <a:endParaRPr lang="fr-FR" dirty="0">
              <a:sym typeface="Symbol" pitchFamily="18" charset="2"/>
            </a:endParaRPr>
          </a:p>
          <a:p>
            <a:pPr>
              <a:lnSpc>
                <a:spcPct val="140000"/>
              </a:lnSpc>
            </a:pPr>
            <a:r>
              <a:rPr lang="fr-FR" sz="1600" b="1" dirty="0">
                <a:latin typeface="Arial" charset="0"/>
                <a:sym typeface="Symbol" pitchFamily="18" charset="2"/>
              </a:rPr>
              <a:t>Modèle</a:t>
            </a:r>
            <a:r>
              <a:rPr lang="fr-FR" sz="1600" dirty="0">
                <a:latin typeface="Arial" charset="0"/>
                <a:sym typeface="Symbol" pitchFamily="18" charset="2"/>
              </a:rPr>
              <a:t>(</a:t>
            </a:r>
            <a:r>
              <a:rPr lang="fr-FR" sz="1600" u="sng" dirty="0">
                <a:latin typeface="Arial" charset="0"/>
                <a:sym typeface="Symbol" pitchFamily="18" charset="2"/>
              </a:rPr>
              <a:t>type</a:t>
            </a:r>
            <a:r>
              <a:rPr lang="fr-FR" sz="1600" dirty="0">
                <a:latin typeface="Arial" charset="0"/>
                <a:sym typeface="Symbol" pitchFamily="18" charset="2"/>
              </a:rPr>
              <a:t>, constructeur, capacité)</a:t>
            </a:r>
            <a:endParaRPr lang="fr-FR" dirty="0">
              <a:sym typeface="Symbol" pitchFamily="18" charset="2"/>
            </a:endParaRPr>
          </a:p>
        </p:txBody>
      </p:sp>
      <p:sp>
        <p:nvSpPr>
          <p:cNvPr id="193611" name="Text Box 2123"/>
          <p:cNvSpPr txBox="1">
            <a:spLocks noChangeArrowheads="1"/>
          </p:cNvSpPr>
          <p:nvPr/>
        </p:nvSpPr>
        <p:spPr bwMode="auto">
          <a:xfrm>
            <a:off x="1341439" y="1994938"/>
            <a:ext cx="3317875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i="1" dirty="0"/>
              <a:t>type </a:t>
            </a:r>
            <a:r>
              <a:rPr lang="fr-FR" i="1" dirty="0">
                <a:sym typeface="Symbol" pitchFamily="18" charset="2"/>
              </a:rPr>
              <a:t> capacité, constructeur</a:t>
            </a:r>
          </a:p>
          <a:p>
            <a:r>
              <a:rPr lang="fr-FR" i="1" dirty="0" err="1">
                <a:sym typeface="Symbol" pitchFamily="18" charset="2"/>
              </a:rPr>
              <a:t>no_avion</a:t>
            </a:r>
            <a:r>
              <a:rPr lang="fr-FR" i="1" dirty="0">
                <a:sym typeface="Symbol" pitchFamily="18" charset="2"/>
              </a:rPr>
              <a:t>  type, propriétaire, 	capacité, constructeur</a:t>
            </a:r>
          </a:p>
          <a:p>
            <a:endParaRPr lang="fr-FR" sz="2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720139" y="6462678"/>
            <a:ext cx="2743200" cy="365125"/>
          </a:xfrm>
        </p:spPr>
        <p:txBody>
          <a:bodyPr/>
          <a:lstStyle/>
          <a:p>
            <a:fld id="{8076D6F4-A260-4AFD-A5AD-ED5F3D35788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0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1" grpId="0" autoUpdateAnimBg="0"/>
      <p:bldP spid="193610" grpId="0" autoUpdateAnimBg="0"/>
      <p:bldP spid="193611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398391" y="6248400"/>
            <a:ext cx="533400" cy="609600"/>
          </a:xfrm>
        </p:spPr>
        <p:txBody>
          <a:bodyPr/>
          <a:lstStyle/>
          <a:p>
            <a:fld id="{40BAAACE-1125-4964-93F8-498D251FEA49}" type="slidenum">
              <a:rPr lang="en-US" smtClean="0">
                <a:latin typeface="Times New Roman" charset="0"/>
              </a:rPr>
              <a:pPr/>
              <a:t>41</a:t>
            </a:fld>
            <a:endParaRPr lang="en-US" dirty="0">
              <a:latin typeface="Times New Roman" charset="0"/>
            </a:endParaRPr>
          </a:p>
        </p:txBody>
      </p:sp>
      <p:sp>
        <p:nvSpPr>
          <p:cNvPr id="15" name="Rectangle 2050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996324" y="311426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dirty="0"/>
              <a:t>D’autres formes normales existent ...</a:t>
            </a:r>
          </a:p>
        </p:txBody>
      </p:sp>
      <p:sp>
        <p:nvSpPr>
          <p:cNvPr id="16" name="Rectangle 2051"/>
          <p:cNvSpPr txBox="1">
            <a:spLocks noChangeArrowheads="1"/>
          </p:cNvSpPr>
          <p:nvPr/>
        </p:nvSpPr>
        <p:spPr bwMode="auto">
          <a:xfrm>
            <a:off x="532015" y="4147931"/>
            <a:ext cx="9622327" cy="231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defRPr/>
            </a:pPr>
            <a:r>
              <a:rPr lang="fr-FR" sz="2000" kern="0" dirty="0"/>
              <a:t>Considérons l</a:t>
            </a:r>
            <a:r>
              <a:rPr lang="fr-FR" sz="2000" kern="0" dirty="0">
                <a:sym typeface="Symbol" pitchFamily="18" charset="2"/>
              </a:rPr>
              <a:t>a relation    </a:t>
            </a:r>
            <a:r>
              <a:rPr lang="fr-FR" sz="2000" b="1" kern="0" dirty="0">
                <a:latin typeface="Arial" charset="0"/>
                <a:sym typeface="Symbol" pitchFamily="18" charset="2"/>
              </a:rPr>
              <a:t>Adresse</a:t>
            </a:r>
            <a:r>
              <a:rPr lang="fr-FR" sz="2000" kern="0" dirty="0">
                <a:latin typeface="Arial" charset="0"/>
                <a:sym typeface="Symbol" pitchFamily="18" charset="2"/>
              </a:rPr>
              <a:t>  (</a:t>
            </a:r>
            <a:r>
              <a:rPr lang="fr-FR" sz="2000" u="sng" kern="0" dirty="0">
                <a:latin typeface="Arial" charset="0"/>
                <a:sym typeface="Symbol" pitchFamily="18" charset="2"/>
              </a:rPr>
              <a:t>ville</a:t>
            </a:r>
            <a:r>
              <a:rPr lang="fr-FR" sz="2000" kern="0" dirty="0">
                <a:latin typeface="Arial" charset="0"/>
                <a:sym typeface="Symbol" pitchFamily="18" charset="2"/>
              </a:rPr>
              <a:t>, </a:t>
            </a:r>
            <a:r>
              <a:rPr lang="fr-FR" sz="2000" u="sng" kern="0" dirty="0">
                <a:latin typeface="Arial" charset="0"/>
                <a:sym typeface="Symbol" pitchFamily="18" charset="2"/>
              </a:rPr>
              <a:t>rue</a:t>
            </a:r>
            <a:r>
              <a:rPr lang="fr-FR" sz="2000" kern="0" dirty="0">
                <a:latin typeface="Arial" charset="0"/>
                <a:sym typeface="Symbol" pitchFamily="18" charset="2"/>
              </a:rPr>
              <a:t>, </a:t>
            </a:r>
            <a:r>
              <a:rPr lang="fr-FR" sz="2000" kern="0" dirty="0" err="1">
                <a:latin typeface="Arial" charset="0"/>
                <a:sym typeface="Symbol" pitchFamily="18" charset="2"/>
              </a:rPr>
              <a:t>lieu_dit</a:t>
            </a:r>
            <a:r>
              <a:rPr lang="fr-FR" sz="2000" kern="0" dirty="0">
                <a:latin typeface="Arial" charset="0"/>
                <a:sym typeface="Symbol" pitchFamily="18" charset="2"/>
              </a:rPr>
              <a:t>, </a:t>
            </a:r>
            <a:r>
              <a:rPr lang="fr-FR" sz="2000" kern="0" dirty="0" err="1">
                <a:latin typeface="Arial" charset="0"/>
                <a:sym typeface="Symbol" pitchFamily="18" charset="2"/>
              </a:rPr>
              <a:t>code_postal</a:t>
            </a:r>
            <a:r>
              <a:rPr lang="fr-FR" sz="2000" kern="0" dirty="0">
                <a:latin typeface="Arial" charset="0"/>
                <a:sym typeface="Symbol" pitchFamily="18" charset="2"/>
              </a:rPr>
              <a:t>)</a:t>
            </a:r>
            <a:r>
              <a:rPr lang="fr-FR" sz="2000" kern="0" dirty="0">
                <a:sym typeface="Symbol" pitchFamily="18" charset="2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70000"/>
              <a:defRPr/>
            </a:pPr>
            <a:r>
              <a:rPr lang="fr-FR" sz="2000" kern="0" dirty="0"/>
              <a:t>et les DF suivantes :	</a:t>
            </a:r>
            <a:r>
              <a:rPr lang="fr-FR" sz="2000" kern="0" dirty="0">
                <a:sym typeface="Symbol" pitchFamily="18" charset="2"/>
              </a:rPr>
              <a:t>ville, rue	    </a:t>
            </a:r>
            <a:r>
              <a:rPr lang="fr-FR" sz="2000" kern="0" dirty="0" err="1">
                <a:sym typeface="Symbol" pitchFamily="18" charset="2"/>
              </a:rPr>
              <a:t>code_postal</a:t>
            </a:r>
            <a:r>
              <a:rPr lang="fr-FR" sz="2000" kern="0" dirty="0">
                <a:sym typeface="Symbol" pitchFamily="18" charset="2"/>
              </a:rPr>
              <a:t>,  </a:t>
            </a:r>
            <a:r>
              <a:rPr lang="fr-FR" sz="2000" kern="0" dirty="0" err="1">
                <a:sym typeface="Symbol" pitchFamily="18" charset="2"/>
              </a:rPr>
              <a:t>lieu_dit</a:t>
            </a:r>
            <a:endParaRPr lang="fr-FR" sz="2000" kern="0" dirty="0">
              <a:sym typeface="Symbol" pitchFamily="18" charset="2"/>
            </a:endParaRP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70000"/>
              <a:defRPr/>
            </a:pPr>
            <a:r>
              <a:rPr lang="fr-FR" sz="2000" kern="0" dirty="0">
                <a:sym typeface="Symbol" pitchFamily="18" charset="2"/>
              </a:rPr>
              <a:t>				</a:t>
            </a:r>
            <a:r>
              <a:rPr lang="fr-FR" sz="2000" kern="0" dirty="0" err="1"/>
              <a:t>code_postal</a:t>
            </a:r>
            <a:r>
              <a:rPr lang="fr-FR" sz="2000" kern="0" dirty="0"/>
              <a:t>  </a:t>
            </a:r>
            <a:r>
              <a:rPr lang="fr-FR" sz="2000" kern="0" dirty="0">
                <a:sym typeface="Symbol" pitchFamily="18" charset="2"/>
              </a:rPr>
              <a:t> ville  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70000"/>
              <a:defRPr/>
            </a:pPr>
            <a:r>
              <a:rPr lang="fr-FR" sz="2000" b="1" kern="0" dirty="0">
                <a:sym typeface="Symbol" pitchFamily="18" charset="2"/>
              </a:rPr>
              <a:t>Adresse </a:t>
            </a:r>
            <a:r>
              <a:rPr lang="fr-FR" sz="2000" kern="0" dirty="0">
                <a:sym typeface="Symbol" pitchFamily="18" charset="2"/>
              </a:rPr>
              <a:t>est-elle en 3NF ? 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70000"/>
              <a:defRPr/>
            </a:pPr>
            <a:r>
              <a:rPr lang="fr-FR" sz="2000" dirty="0">
                <a:sym typeface="Symbol" pitchFamily="18" charset="2"/>
              </a:rPr>
              <a:t>Oui,  mais il y a encore de la redondance  à cause de la DF entre un attribut non-clé et une partie de la clé (</a:t>
            </a:r>
            <a:r>
              <a:rPr lang="fr-FR" sz="2000" kern="0" dirty="0" err="1"/>
              <a:t>code_postal</a:t>
            </a:r>
            <a:r>
              <a:rPr lang="fr-FR" sz="2000" kern="0" dirty="0"/>
              <a:t>  </a:t>
            </a:r>
            <a:r>
              <a:rPr lang="fr-FR" sz="2000" kern="0" dirty="0">
                <a:sym typeface="Symbol" pitchFamily="18" charset="2"/>
              </a:rPr>
              <a:t> ville)  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70000"/>
              <a:defRPr/>
            </a:pPr>
            <a:endParaRPr lang="fr-FR" sz="2000" dirty="0">
              <a:sym typeface="Symbol" pitchFamily="18" charset="2"/>
            </a:endParaRP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70000"/>
              <a:defRPr/>
            </a:pPr>
            <a:endParaRPr lang="fr-FR" sz="2000" kern="0" dirty="0">
              <a:sym typeface="Symbol" pitchFamily="18" charset="2"/>
            </a:endParaRPr>
          </a:p>
        </p:txBody>
      </p:sp>
      <p:grpSp>
        <p:nvGrpSpPr>
          <p:cNvPr id="12" name="Group 2078"/>
          <p:cNvGrpSpPr>
            <a:grpSpLocks/>
          </p:cNvGrpSpPr>
          <p:nvPr/>
        </p:nvGrpSpPr>
        <p:grpSpPr bwMode="auto">
          <a:xfrm>
            <a:off x="7435223" y="2198673"/>
            <a:ext cx="2633665" cy="1647825"/>
            <a:chOff x="2714" y="2249"/>
            <a:chExt cx="1659" cy="1038"/>
          </a:xfrm>
        </p:grpSpPr>
        <p:sp>
          <p:nvSpPr>
            <p:cNvPr id="13" name="Text Box 2079"/>
            <p:cNvSpPr txBox="1">
              <a:spLocks noChangeArrowheads="1"/>
            </p:cNvSpPr>
            <p:nvPr/>
          </p:nvSpPr>
          <p:spPr bwMode="auto">
            <a:xfrm>
              <a:off x="3386" y="2251"/>
              <a:ext cx="38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ville </a:t>
              </a:r>
            </a:p>
          </p:txBody>
        </p:sp>
        <p:sp>
          <p:nvSpPr>
            <p:cNvPr id="25" name="Text Box 2081"/>
            <p:cNvSpPr txBox="1">
              <a:spLocks noChangeArrowheads="1"/>
            </p:cNvSpPr>
            <p:nvPr/>
          </p:nvSpPr>
          <p:spPr bwMode="auto">
            <a:xfrm>
              <a:off x="3011" y="2249"/>
              <a:ext cx="31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 dirty="0">
                  <a:sym typeface="Symbol" pitchFamily="18" charset="2"/>
                </a:rPr>
                <a:t>rue</a:t>
              </a:r>
            </a:p>
          </p:txBody>
        </p:sp>
        <p:sp>
          <p:nvSpPr>
            <p:cNvPr id="26" name="Text Box 2083"/>
            <p:cNvSpPr txBox="1">
              <a:spLocks noChangeArrowheads="1"/>
            </p:cNvSpPr>
            <p:nvPr/>
          </p:nvSpPr>
          <p:spPr bwMode="auto">
            <a:xfrm>
              <a:off x="3554" y="3054"/>
              <a:ext cx="81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code_postal</a:t>
              </a:r>
            </a:p>
          </p:txBody>
        </p:sp>
        <p:sp>
          <p:nvSpPr>
            <p:cNvPr id="28" name="Line 2085"/>
            <p:cNvSpPr>
              <a:spLocks noChangeShapeType="1"/>
            </p:cNvSpPr>
            <p:nvPr/>
          </p:nvSpPr>
          <p:spPr bwMode="auto">
            <a:xfrm flipH="1">
              <a:off x="3153" y="2752"/>
              <a:ext cx="208" cy="3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6" name="Text Box 2083"/>
            <p:cNvSpPr txBox="1">
              <a:spLocks noChangeArrowheads="1"/>
            </p:cNvSpPr>
            <p:nvPr/>
          </p:nvSpPr>
          <p:spPr bwMode="auto">
            <a:xfrm>
              <a:off x="2714" y="3054"/>
              <a:ext cx="56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lieu_dit</a:t>
              </a:r>
            </a:p>
          </p:txBody>
        </p:sp>
        <p:sp>
          <p:nvSpPr>
            <p:cNvPr id="37" name="Line 2085"/>
            <p:cNvSpPr>
              <a:spLocks noChangeShapeType="1"/>
            </p:cNvSpPr>
            <p:nvPr/>
          </p:nvSpPr>
          <p:spPr bwMode="auto">
            <a:xfrm>
              <a:off x="3420" y="2752"/>
              <a:ext cx="277" cy="3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8" name="Groupe 7"/>
          <p:cNvGrpSpPr/>
          <p:nvPr/>
        </p:nvGrpSpPr>
        <p:grpSpPr>
          <a:xfrm rot="5400000">
            <a:off x="8255654" y="2522437"/>
            <a:ext cx="400477" cy="450294"/>
            <a:chOff x="6738580" y="2529361"/>
            <a:chExt cx="400477" cy="450294"/>
          </a:xfrm>
        </p:grpSpPr>
        <p:cxnSp>
          <p:nvCxnSpPr>
            <p:cNvPr id="29" name="Connecteur droit 28"/>
            <p:cNvCxnSpPr/>
            <p:nvPr/>
          </p:nvCxnSpPr>
          <p:spPr bwMode="auto">
            <a:xfrm rot="16200000" flipH="1">
              <a:off x="6875930" y="2392011"/>
              <a:ext cx="125039" cy="3997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0" name="Connecteur droit 29"/>
            <p:cNvCxnSpPr/>
            <p:nvPr/>
          </p:nvCxnSpPr>
          <p:spPr bwMode="auto">
            <a:xfrm rot="16200000">
              <a:off x="6829825" y="2671158"/>
              <a:ext cx="231591" cy="3854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1" name="Connecteur droit 30"/>
            <p:cNvCxnSpPr/>
            <p:nvPr/>
          </p:nvCxnSpPr>
          <p:spPr bwMode="auto">
            <a:xfrm>
              <a:off x="7139057" y="2530462"/>
              <a:ext cx="0" cy="4347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" name="Groupe 8"/>
          <p:cNvGrpSpPr/>
          <p:nvPr/>
        </p:nvGrpSpPr>
        <p:grpSpPr>
          <a:xfrm rot="16200000">
            <a:off x="9257777" y="2506548"/>
            <a:ext cx="1310792" cy="988731"/>
            <a:chOff x="6947539" y="1985717"/>
            <a:chExt cx="1310792" cy="988731"/>
          </a:xfrm>
        </p:grpSpPr>
        <p:cxnSp>
          <p:nvCxnSpPr>
            <p:cNvPr id="32" name="Connecteur droit avec flèche 31"/>
            <p:cNvCxnSpPr/>
            <p:nvPr/>
          </p:nvCxnSpPr>
          <p:spPr bwMode="auto">
            <a:xfrm rot="5400000" flipH="1">
              <a:off x="7766934" y="2477114"/>
              <a:ext cx="982794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Connecteur droit 32"/>
            <p:cNvCxnSpPr/>
            <p:nvPr/>
          </p:nvCxnSpPr>
          <p:spPr bwMode="auto">
            <a:xfrm rot="5400000">
              <a:off x="7588923" y="2327123"/>
              <a:ext cx="0" cy="128276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Connecteur droit 33"/>
            <p:cNvCxnSpPr/>
            <p:nvPr/>
          </p:nvCxnSpPr>
          <p:spPr bwMode="auto">
            <a:xfrm>
              <a:off x="6947540" y="2635799"/>
              <a:ext cx="0" cy="33864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35" name="Tableau 34"/>
          <p:cNvGraphicFramePr>
            <a:graphicFrameLocks noGrp="1"/>
          </p:cNvGraphicFramePr>
          <p:nvPr/>
        </p:nvGraphicFramePr>
        <p:xfrm>
          <a:off x="2279375" y="1995152"/>
          <a:ext cx="503582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u="sng" dirty="0"/>
                        <a:t>ville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u="sng"/>
                        <a:t>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lieu_dit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code_postal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aseline="0" dirty="0"/>
                        <a:t>Cortot rue</a:t>
                      </a:r>
                      <a:endParaRPr lang="fr-F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Montmartre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75009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>
                          <a:sym typeface="Symbol" pitchFamily="18" charset="2"/>
                        </a:rPr>
                        <a:t>Hoche av</a:t>
                      </a:r>
                      <a:endParaRPr lang="fr-F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Etoile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75008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Vandoeuvre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Morvan 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Brabois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54000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Villers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aseline="0"/>
                        <a:t>Chalades rue</a:t>
                      </a:r>
                      <a:endParaRPr lang="fr-F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Clairlieu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54600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" name="ZoneTexte 40"/>
          <p:cNvSpPr txBox="1"/>
          <p:nvPr/>
        </p:nvSpPr>
        <p:spPr>
          <a:xfrm>
            <a:off x="2642830" y="156248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kern="0" dirty="0">
                <a:latin typeface="Arial" charset="0"/>
                <a:sym typeface="Symbol" pitchFamily="18" charset="2"/>
              </a:rPr>
              <a:t>Adresse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205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6389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/>
              <a:t>Quatrième forme normale  (BCNF)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622109" y="6356350"/>
            <a:ext cx="4114800" cy="365125"/>
          </a:xfrm>
        </p:spPr>
        <p:txBody>
          <a:bodyPr/>
          <a:lstStyle/>
          <a:p>
            <a:pPr>
              <a:defRPr/>
            </a:pPr>
            <a:fld id="{91A21ABA-841B-4534-98B9-9959A9CF26C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ext Box 2058"/>
          <p:cNvSpPr txBox="1">
            <a:spLocks noGrp="1" noChangeArrowheads="1"/>
          </p:cNvSpPr>
          <p:nvPr>
            <p:ph idx="1"/>
          </p:nvPr>
        </p:nvSpPr>
        <p:spPr bwMode="auto">
          <a:xfrm>
            <a:off x="933451" y="1790563"/>
            <a:ext cx="10364931" cy="2636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FR" sz="2400" b="1" dirty="0"/>
              <a:t>Forme normale Boyce and </a:t>
            </a:r>
            <a:r>
              <a:rPr lang="fr-FR" sz="2400" b="1" dirty="0" err="1"/>
              <a:t>Codd</a:t>
            </a:r>
            <a:r>
              <a:rPr lang="fr-FR" sz="2400" b="1" dirty="0"/>
              <a:t> (BCNF) </a:t>
            </a:r>
            <a:r>
              <a:rPr lang="fr-FR" sz="2400" dirty="0"/>
              <a:t>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400" dirty="0"/>
              <a:t>Une relation R munie d'une clé primaire est en </a:t>
            </a:r>
            <a:r>
              <a:rPr lang="fr-FR" sz="2400" b="1" i="1" dirty="0"/>
              <a:t>BCNF</a:t>
            </a:r>
            <a:r>
              <a:rPr lang="fr-FR" sz="2400" dirty="0"/>
              <a:t> si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400" dirty="0"/>
              <a:t>	(i)  R est en 2NF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400" dirty="0"/>
              <a:t>	(ii) et les seules DF élémentaires sont celles où la clé détermine un attribut </a:t>
            </a:r>
            <a:endParaRPr lang="fr-FR" sz="2400" dirty="0">
              <a:latin typeface="Arial" charset="0"/>
              <a:sym typeface="Symbol" pitchFamily="18" charset="2"/>
            </a:endParaRPr>
          </a:p>
          <a:p>
            <a:pPr marL="0" indent="0">
              <a:lnSpc>
                <a:spcPct val="110000"/>
              </a:lnSpc>
              <a:buNone/>
            </a:pP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933451" y="4976267"/>
            <a:ext cx="9062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Autrement dit, la partie gauche de toute DF élémentaire est la clé.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99344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Comment normaliser en BCNF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554379" y="6356350"/>
            <a:ext cx="4114800" cy="365125"/>
          </a:xfrm>
        </p:spPr>
        <p:txBody>
          <a:bodyPr/>
          <a:lstStyle/>
          <a:p>
            <a:pPr>
              <a:defRPr/>
            </a:pPr>
            <a:fld id="{91A21ABA-841B-4534-98B9-9959A9CF26C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5" name="Text Box 2079"/>
          <p:cNvSpPr txBox="1">
            <a:spLocks noChangeArrowheads="1"/>
          </p:cNvSpPr>
          <p:nvPr/>
        </p:nvSpPr>
        <p:spPr bwMode="auto">
          <a:xfrm>
            <a:off x="3932236" y="3923200"/>
            <a:ext cx="309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u="sng">
                <a:sym typeface="Symbol" pitchFamily="18" charset="2"/>
              </a:rPr>
              <a:t>B</a:t>
            </a:r>
          </a:p>
        </p:txBody>
      </p:sp>
      <p:sp>
        <p:nvSpPr>
          <p:cNvPr id="16" name="Text Box 2081"/>
          <p:cNvSpPr txBox="1">
            <a:spLocks noChangeArrowheads="1"/>
          </p:cNvSpPr>
          <p:nvPr/>
        </p:nvSpPr>
        <p:spPr bwMode="auto">
          <a:xfrm>
            <a:off x="3425823" y="3945425"/>
            <a:ext cx="32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u="sng">
                <a:sym typeface="Symbol" pitchFamily="18" charset="2"/>
              </a:rPr>
              <a:t>A</a:t>
            </a:r>
          </a:p>
        </p:txBody>
      </p:sp>
      <p:sp>
        <p:nvSpPr>
          <p:cNvPr id="17" name="Text Box 2083"/>
          <p:cNvSpPr txBox="1">
            <a:spLocks noChangeArrowheads="1"/>
          </p:cNvSpPr>
          <p:nvPr/>
        </p:nvSpPr>
        <p:spPr bwMode="auto">
          <a:xfrm>
            <a:off x="3060698" y="5261463"/>
            <a:ext cx="304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C</a:t>
            </a:r>
          </a:p>
        </p:txBody>
      </p:sp>
      <p:sp>
        <p:nvSpPr>
          <p:cNvPr id="18" name="Line 2085"/>
          <p:cNvSpPr>
            <a:spLocks noChangeShapeType="1"/>
          </p:cNvSpPr>
          <p:nvPr/>
        </p:nvSpPr>
        <p:spPr bwMode="auto">
          <a:xfrm>
            <a:off x="3817936" y="4786800"/>
            <a:ext cx="0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8" name="Text Box 2083"/>
          <p:cNvSpPr txBox="1">
            <a:spLocks noChangeArrowheads="1"/>
          </p:cNvSpPr>
          <p:nvPr/>
        </p:nvSpPr>
        <p:spPr bwMode="auto">
          <a:xfrm>
            <a:off x="3616323" y="5337663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D</a:t>
            </a:r>
          </a:p>
        </p:txBody>
      </p:sp>
      <p:sp>
        <p:nvSpPr>
          <p:cNvPr id="29" name="Text Box 2083"/>
          <p:cNvSpPr txBox="1">
            <a:spLocks noChangeArrowheads="1"/>
          </p:cNvSpPr>
          <p:nvPr/>
        </p:nvSpPr>
        <p:spPr bwMode="auto">
          <a:xfrm>
            <a:off x="4144961" y="5324963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E</a:t>
            </a:r>
          </a:p>
        </p:txBody>
      </p:sp>
      <p:sp>
        <p:nvSpPr>
          <p:cNvPr id="30" name="Line 2085"/>
          <p:cNvSpPr>
            <a:spLocks noChangeShapeType="1"/>
          </p:cNvSpPr>
          <p:nvPr/>
        </p:nvSpPr>
        <p:spPr bwMode="auto">
          <a:xfrm flipH="1">
            <a:off x="3259136" y="4786800"/>
            <a:ext cx="533400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1" name="Line 2085"/>
          <p:cNvSpPr>
            <a:spLocks noChangeShapeType="1"/>
          </p:cNvSpPr>
          <p:nvPr/>
        </p:nvSpPr>
        <p:spPr bwMode="auto">
          <a:xfrm>
            <a:off x="3849687" y="4786800"/>
            <a:ext cx="481013" cy="496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0" name="Text Box 2079"/>
          <p:cNvSpPr txBox="1">
            <a:spLocks noChangeArrowheads="1"/>
          </p:cNvSpPr>
          <p:nvPr/>
        </p:nvSpPr>
        <p:spPr bwMode="auto">
          <a:xfrm>
            <a:off x="6892924" y="5077313"/>
            <a:ext cx="309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>
                <a:sym typeface="Symbol" pitchFamily="18" charset="2"/>
              </a:rPr>
              <a:t>B</a:t>
            </a:r>
          </a:p>
        </p:txBody>
      </p:sp>
      <p:sp>
        <p:nvSpPr>
          <p:cNvPr id="51" name="Text Box 2083"/>
          <p:cNvSpPr txBox="1">
            <a:spLocks noChangeArrowheads="1"/>
          </p:cNvSpPr>
          <p:nvPr/>
        </p:nvSpPr>
        <p:spPr bwMode="auto">
          <a:xfrm>
            <a:off x="6908799" y="4056550"/>
            <a:ext cx="2968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i="1" u="sng">
                <a:sym typeface="Symbol" pitchFamily="18" charset="2"/>
              </a:rPr>
              <a:t>E</a:t>
            </a:r>
          </a:p>
        </p:txBody>
      </p:sp>
      <p:grpSp>
        <p:nvGrpSpPr>
          <p:cNvPr id="19" name="Groupe 18"/>
          <p:cNvGrpSpPr/>
          <p:nvPr/>
        </p:nvGrpSpPr>
        <p:grpSpPr>
          <a:xfrm rot="5400000">
            <a:off x="3650219" y="4341636"/>
            <a:ext cx="400478" cy="464149"/>
            <a:chOff x="6738579" y="2515507"/>
            <a:chExt cx="400478" cy="464149"/>
          </a:xfrm>
        </p:grpSpPr>
        <p:cxnSp>
          <p:nvCxnSpPr>
            <p:cNvPr id="20" name="Connecteur droit 19"/>
            <p:cNvCxnSpPr/>
            <p:nvPr/>
          </p:nvCxnSpPr>
          <p:spPr bwMode="auto">
            <a:xfrm>
              <a:off x="6738579" y="2515507"/>
              <a:ext cx="38539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Connecteur droit 20"/>
            <p:cNvCxnSpPr/>
            <p:nvPr/>
          </p:nvCxnSpPr>
          <p:spPr bwMode="auto">
            <a:xfrm>
              <a:off x="6752918" y="2979656"/>
              <a:ext cx="38539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Connecteur droit 21"/>
            <p:cNvCxnSpPr/>
            <p:nvPr/>
          </p:nvCxnSpPr>
          <p:spPr bwMode="auto">
            <a:xfrm>
              <a:off x="7139057" y="2530462"/>
              <a:ext cx="0" cy="43472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4" name="Connecteur droit avec flèche 23"/>
          <p:cNvCxnSpPr/>
          <p:nvPr/>
        </p:nvCxnSpPr>
        <p:spPr bwMode="auto">
          <a:xfrm rot="16200000" flipV="1">
            <a:off x="4671715" y="3949653"/>
            <a:ext cx="0" cy="2737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Connecteur droit 24"/>
          <p:cNvCxnSpPr/>
          <p:nvPr/>
        </p:nvCxnSpPr>
        <p:spPr bwMode="auto">
          <a:xfrm>
            <a:off x="4808593" y="4079245"/>
            <a:ext cx="0" cy="134526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necteur droit 25"/>
          <p:cNvCxnSpPr/>
          <p:nvPr/>
        </p:nvCxnSpPr>
        <p:spPr bwMode="auto">
          <a:xfrm rot="16200000">
            <a:off x="4645208" y="5255181"/>
            <a:ext cx="0" cy="3386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Connecteur droit avec flèche 51"/>
          <p:cNvCxnSpPr>
            <a:stCxn id="51" idx="2"/>
            <a:endCxn id="50" idx="0"/>
          </p:cNvCxnSpPr>
          <p:nvPr/>
        </p:nvCxnSpPr>
        <p:spPr bwMode="auto">
          <a:xfrm flipH="1">
            <a:off x="7047775" y="4425883"/>
            <a:ext cx="9463" cy="65143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 Box 2058"/>
          <p:cNvSpPr txBox="1">
            <a:spLocks noGrp="1" noChangeArrowheads="1"/>
          </p:cNvSpPr>
          <p:nvPr>
            <p:ph idx="1"/>
          </p:nvPr>
        </p:nvSpPr>
        <p:spPr bwMode="auto">
          <a:xfrm>
            <a:off x="1882118" y="1937469"/>
            <a:ext cx="8282609" cy="15211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FR" sz="2200"/>
              <a:t>1- Isoler la DF problématique dans une nouvelle relation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200"/>
              <a:t>2- Eliminer la partie droite de la DF dans la relation initale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sz="2200"/>
              <a:t>3-  et la remplacer par la partie gauche de la DF</a:t>
            </a:r>
            <a:endParaRPr lang="fr-FR" sz="2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5697772" y="431531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ym typeface="Symbol"/>
              </a:rPr>
              <a:t></a:t>
            </a:r>
            <a:endParaRPr lang="fr-FR" b="1"/>
          </a:p>
        </p:txBody>
      </p:sp>
      <p:grpSp>
        <p:nvGrpSpPr>
          <p:cNvPr id="33" name="Group 2078"/>
          <p:cNvGrpSpPr>
            <a:grpSpLocks/>
          </p:cNvGrpSpPr>
          <p:nvPr/>
        </p:nvGrpSpPr>
        <p:grpSpPr bwMode="auto">
          <a:xfrm>
            <a:off x="8250859" y="3994572"/>
            <a:ext cx="1082677" cy="1712913"/>
            <a:chOff x="3429" y="2193"/>
            <a:chExt cx="682" cy="1079"/>
          </a:xfrm>
        </p:grpSpPr>
        <p:sp>
          <p:nvSpPr>
            <p:cNvPr id="34" name="Text Box 2079"/>
            <p:cNvSpPr txBox="1">
              <a:spLocks noChangeArrowheads="1"/>
            </p:cNvSpPr>
            <p:nvPr/>
          </p:nvSpPr>
          <p:spPr bwMode="auto">
            <a:xfrm>
              <a:off x="3898" y="2211"/>
              <a:ext cx="18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b="1" i="1" u="sng" dirty="0">
                  <a:sym typeface="Symbol" pitchFamily="18" charset="2"/>
                </a:rPr>
                <a:t>E</a:t>
              </a:r>
            </a:p>
          </p:txBody>
        </p:sp>
        <p:sp>
          <p:nvSpPr>
            <p:cNvPr id="35" name="Text Box 2081"/>
            <p:cNvSpPr txBox="1">
              <a:spLocks noChangeArrowheads="1"/>
            </p:cNvSpPr>
            <p:nvPr/>
          </p:nvSpPr>
          <p:spPr bwMode="auto">
            <a:xfrm>
              <a:off x="3579" y="2193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 u="sng">
                  <a:sym typeface="Symbol" pitchFamily="18" charset="2"/>
                </a:rPr>
                <a:t>A</a:t>
              </a:r>
            </a:p>
          </p:txBody>
        </p:sp>
        <p:sp>
          <p:nvSpPr>
            <p:cNvPr id="36" name="Text Box 2083"/>
            <p:cNvSpPr txBox="1">
              <a:spLocks noChangeArrowheads="1"/>
            </p:cNvSpPr>
            <p:nvPr/>
          </p:nvSpPr>
          <p:spPr bwMode="auto">
            <a:xfrm>
              <a:off x="3429" y="3022"/>
              <a:ext cx="1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C</a:t>
              </a:r>
            </a:p>
          </p:txBody>
        </p:sp>
        <p:sp>
          <p:nvSpPr>
            <p:cNvPr id="37" name="Line 2085"/>
            <p:cNvSpPr>
              <a:spLocks noChangeShapeType="1"/>
            </p:cNvSpPr>
            <p:nvPr/>
          </p:nvSpPr>
          <p:spPr bwMode="auto">
            <a:xfrm>
              <a:off x="3826" y="2755"/>
              <a:ext cx="157" cy="2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Text Box 2083"/>
            <p:cNvSpPr txBox="1">
              <a:spLocks noChangeArrowheads="1"/>
            </p:cNvSpPr>
            <p:nvPr/>
          </p:nvSpPr>
          <p:spPr bwMode="auto">
            <a:xfrm>
              <a:off x="3905" y="3039"/>
              <a:ext cx="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i="1">
                  <a:sym typeface="Symbol" pitchFamily="18" charset="2"/>
                </a:rPr>
                <a:t>D</a:t>
              </a:r>
            </a:p>
          </p:txBody>
        </p:sp>
        <p:sp>
          <p:nvSpPr>
            <p:cNvPr id="40" name="Line 2085"/>
            <p:cNvSpPr>
              <a:spLocks noChangeShapeType="1"/>
            </p:cNvSpPr>
            <p:nvPr/>
          </p:nvSpPr>
          <p:spPr bwMode="auto">
            <a:xfrm flipH="1">
              <a:off x="3562" y="2755"/>
              <a:ext cx="248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cxnSp>
        <p:nvCxnSpPr>
          <p:cNvPr id="43" name="Connecteur droit 42"/>
          <p:cNvCxnSpPr/>
          <p:nvPr/>
        </p:nvCxnSpPr>
        <p:spPr bwMode="auto">
          <a:xfrm rot="5400000">
            <a:off x="8952991" y="4594929"/>
            <a:ext cx="38539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necteur droit 43"/>
          <p:cNvCxnSpPr/>
          <p:nvPr/>
        </p:nvCxnSpPr>
        <p:spPr bwMode="auto">
          <a:xfrm rot="5400000">
            <a:off x="8488842" y="4609268"/>
            <a:ext cx="38539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Connecteur droit 44"/>
          <p:cNvCxnSpPr/>
          <p:nvPr/>
        </p:nvCxnSpPr>
        <p:spPr bwMode="auto">
          <a:xfrm rot="5400000">
            <a:off x="8913374" y="4585348"/>
            <a:ext cx="0" cy="434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0032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Exemple de normalisation en BCNF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689846" y="6356350"/>
            <a:ext cx="4114800" cy="365125"/>
          </a:xfrm>
        </p:spPr>
        <p:txBody>
          <a:bodyPr/>
          <a:lstStyle/>
          <a:p>
            <a:pPr>
              <a:defRPr/>
            </a:pPr>
            <a:fld id="{91A21ABA-841B-4534-98B9-9959A9CF26C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 rot="5400000">
            <a:off x="4992326" y="3823461"/>
            <a:ext cx="43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ym typeface="Symbol"/>
              </a:rPr>
              <a:t></a:t>
            </a:r>
            <a:endParaRPr lang="fr-FR" b="1"/>
          </a:p>
        </p:txBody>
      </p:sp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2862463" y="1796372"/>
          <a:ext cx="503582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u="sng"/>
                        <a:t>ville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u="sng"/>
                        <a:t>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lieu_dit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code_postal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aseline="0"/>
                        <a:t>Cortot rue</a:t>
                      </a:r>
                      <a:endParaRPr lang="fr-F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Montmartre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75009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>
                          <a:sym typeface="Symbol" pitchFamily="18" charset="2"/>
                        </a:rPr>
                        <a:t>Hoche av</a:t>
                      </a:r>
                      <a:endParaRPr lang="fr-F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Etoile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75008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Vandoeuvre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Morvan 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Brabois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54000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Villers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aseline="0"/>
                        <a:t>Chalades rue</a:t>
                      </a:r>
                      <a:endParaRPr lang="fr-F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Clairlieu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54600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2087211" y="4306610"/>
          <a:ext cx="272332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5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u="sng"/>
                        <a:t>code_postal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u="none"/>
                        <a:t>ville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75009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75008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Paris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54000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Vandoeuvre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54600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Villers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5479527" y="4281156"/>
          <a:ext cx="4101793" cy="206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5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u="sng"/>
                        <a:t>code_postal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u="sng"/>
                        <a:t>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/>
                        <a:t>lieu_dit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75009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aseline="0"/>
                        <a:t>Cortot rue</a:t>
                      </a:r>
                      <a:endParaRPr lang="fr-F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Montmartre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75008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>
                          <a:sym typeface="Symbol" pitchFamily="18" charset="2"/>
                        </a:rPr>
                        <a:t>Hoche av</a:t>
                      </a:r>
                      <a:endParaRPr lang="fr-F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Etoile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54000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Morvan 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Brabois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/>
                        <a:t>54600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aseline="0"/>
                        <a:t>Chalades rue</a:t>
                      </a:r>
                      <a:endParaRPr lang="fr-F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Clairlieu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1966845" y="3835851"/>
            <a:ext cx="131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 CP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504116" y="3808072"/>
            <a:ext cx="213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Table Adresse</a:t>
            </a:r>
          </a:p>
        </p:txBody>
      </p:sp>
    </p:spTree>
    <p:extLst>
      <p:ext uri="{BB962C8B-B14F-4D97-AF65-F5344CB8AC3E}">
        <p14:creationId xmlns:p14="http://schemas.microsoft.com/office/powerpoint/2010/main" val="1993374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622110" y="6356350"/>
            <a:ext cx="4114800" cy="365125"/>
          </a:xfrm>
        </p:spPr>
        <p:txBody>
          <a:bodyPr/>
          <a:lstStyle/>
          <a:p>
            <a:fld id="{2EA4EFAB-4771-4A7A-AE2A-62B54008BA8E}" type="slidenum">
              <a:rPr lang="en-US" smtClean="0">
                <a:latin typeface="Times New Roman" charset="0"/>
              </a:rPr>
              <a:pPr/>
              <a:t>45</a:t>
            </a:fld>
            <a:endParaRPr lang="en-US">
              <a:latin typeface="Times New Roman" charset="0"/>
            </a:endParaRPr>
          </a:p>
        </p:txBody>
      </p:sp>
      <p:sp>
        <p:nvSpPr>
          <p:cNvPr id="14339" name="Rectangle 1026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83380" y="260419"/>
            <a:ext cx="110871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fr-FR" sz="3400" dirty="0"/>
              <a:t>Comment construire des schémas de relations normalisés ?</a:t>
            </a:r>
          </a:p>
        </p:txBody>
      </p:sp>
      <p:sp>
        <p:nvSpPr>
          <p:cNvPr id="1434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4824" y="1815548"/>
            <a:ext cx="10844213" cy="40816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dirty="0"/>
              <a:t>Deux solutions existent:</a:t>
            </a:r>
          </a:p>
          <a:p>
            <a:pPr>
              <a:buNone/>
            </a:pPr>
            <a:endParaRPr lang="fr-FR" dirty="0"/>
          </a:p>
          <a:p>
            <a:pPr lvl="1">
              <a:buFont typeface="Wingdings" pitchFamily="2" charset="2"/>
              <a:buChar char="q"/>
            </a:pPr>
            <a:r>
              <a:rPr lang="fr-FR" dirty="0"/>
              <a:t> Décomposer les relations redondantes en plusieurs relations normalisées </a:t>
            </a:r>
            <a:endParaRPr lang="fr-FR" dirty="0">
              <a:sym typeface="Symbol" pitchFamily="18" charset="2"/>
            </a:endParaRPr>
          </a:p>
          <a:p>
            <a:pPr marL="1371600" lvl="2" indent="-514350">
              <a:buFont typeface="+mj-lt"/>
              <a:buAutoNum type="alphaLcParenR"/>
            </a:pPr>
            <a:r>
              <a:rPr lang="fr-FR" dirty="0">
                <a:sym typeface="Symbol" pitchFamily="18" charset="2"/>
              </a:rPr>
              <a:t>Trouver les dépendances fonctionnelles (contraintes)</a:t>
            </a:r>
          </a:p>
          <a:p>
            <a:pPr marL="1371600" lvl="2" indent="-514350">
              <a:buFont typeface="+mj-lt"/>
              <a:buAutoNum type="alphaLcParenR"/>
            </a:pPr>
            <a:r>
              <a:rPr lang="fr-FR" dirty="0">
                <a:sym typeface="Symbol" pitchFamily="18" charset="2"/>
              </a:rPr>
              <a:t>Normaliser les relations redondantes</a:t>
            </a:r>
          </a:p>
          <a:p>
            <a:pPr marL="457200" lvl="1" indent="0">
              <a:buNone/>
            </a:pPr>
            <a:endParaRPr lang="fr-FR" b="1" dirty="0"/>
          </a:p>
          <a:p>
            <a:pPr lvl="1">
              <a:buFont typeface="Wingdings" pitchFamily="2" charset="2"/>
              <a:buChar char="q"/>
            </a:pPr>
            <a:r>
              <a:rPr lang="fr-FR" b="1" dirty="0"/>
              <a:t> Construire un modèle conceptuel de données (entité-association) puis transformer ce modèle en relations normalisées</a:t>
            </a:r>
          </a:p>
          <a:p>
            <a:pPr marL="1314450" lvl="3" indent="0">
              <a:buNone/>
            </a:pPr>
            <a:r>
              <a:rPr lang="fr-FR" sz="2000" dirty="0"/>
              <a:t>- Normaliser les relations qui ne le sont pas (s'il y en a) selon 1 </a:t>
            </a:r>
          </a:p>
          <a:p>
            <a:pPr marL="1314450" lvl="3" indent="0"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74026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DF1B3-68F9-4F87-9611-3DEF10614575}" type="slidenum">
              <a:rPr lang="fr-FR"/>
              <a:pPr>
                <a:defRPr/>
              </a:pPr>
              <a:t>46</a:t>
            </a:fld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740" y="1417637"/>
            <a:ext cx="10032460" cy="530383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Modèle relationnel de données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Dépendances fonctionnelles et normalisation 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b="1" dirty="0"/>
              <a:t>Modèle Entité-Association (E/A)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Transformation d’un modèle E/A en modèle relationnel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LDD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Algèbre relationnelle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LMD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endParaRPr lang="fr-FR" sz="3200" dirty="0"/>
          </a:p>
        </p:txBody>
      </p:sp>
      <p:sp>
        <p:nvSpPr>
          <p:cNvPr id="23556" name="Text Box 4"/>
          <p:cNvSpPr>
            <a:spLocks noGrp="1" noChangeArrowheads="1"/>
          </p:cNvSpPr>
          <p:nvPr>
            <p:ph type="title"/>
          </p:nvPr>
        </p:nvSpPr>
        <p:spPr>
          <a:xfrm>
            <a:off x="373288" y="93663"/>
            <a:ext cx="9761312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eaLnBrk="1" hangingPunct="1"/>
            <a:r>
              <a:rPr lang="fr-FR" sz="3600" b="1" dirty="0">
                <a:latin typeface="+mn-lt"/>
              </a:rPr>
              <a:t>Principaux chapitres</a:t>
            </a:r>
            <a:endParaRPr lang="fr-FR" sz="36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9695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6D6F4-A260-4AFD-A5AD-ED5F3D35788E}" type="slidenum">
              <a:rPr lang="fr-FR" smtClean="0"/>
              <a:t>47</a:t>
            </a:fld>
            <a:endParaRPr lang="fr-FR"/>
          </a:p>
        </p:txBody>
      </p:sp>
      <p:pic>
        <p:nvPicPr>
          <p:cNvPr id="3" name="Imag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9627" y="322915"/>
            <a:ext cx="10091651" cy="59851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4212" y="6431192"/>
            <a:ext cx="4344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Schéma emprunté à Olivier Caron (</a:t>
            </a:r>
            <a:r>
              <a:rPr lang="fr-FR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Polytech</a:t>
            </a:r>
            <a:r>
              <a:rPr lang="fr-F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Lille)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89163" y="92083"/>
            <a:ext cx="458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Conception logicielle simplifiée</a:t>
            </a:r>
          </a:p>
        </p:txBody>
      </p:sp>
    </p:spTree>
    <p:extLst>
      <p:ext uri="{BB962C8B-B14F-4D97-AF65-F5344CB8AC3E}">
        <p14:creationId xmlns:p14="http://schemas.microsoft.com/office/powerpoint/2010/main" val="74339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7713864" y="6492875"/>
            <a:ext cx="4114800" cy="365125"/>
          </a:xfrm>
        </p:spPr>
        <p:txBody>
          <a:bodyPr/>
          <a:lstStyle/>
          <a:p>
            <a:fld id="{3F049BDB-7338-45CF-915E-C63CA76D0D76}" type="slidenum">
              <a:rPr lang="en-US" smtClean="0">
                <a:latin typeface="Times New Roman" charset="0"/>
              </a:rPr>
              <a:pPr/>
              <a:t>48</a:t>
            </a:fld>
            <a:endParaRPr lang="en-US" dirty="0">
              <a:latin typeface="Times New Roman" charset="0"/>
            </a:endParaRPr>
          </a:p>
        </p:txBody>
      </p:sp>
      <p:sp>
        <p:nvSpPr>
          <p:cNvPr id="9219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256309" y="280462"/>
            <a:ext cx="10515600" cy="1071563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dirty="0"/>
              <a:t>Qu'est-ce que la conception ?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9210" y="1721491"/>
            <a:ext cx="10349798" cy="485604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b="1" dirty="0"/>
              <a:t>Démarche</a:t>
            </a:r>
            <a:r>
              <a:rPr lang="fr-FR" dirty="0"/>
              <a:t> (ou méthode) en plusieurs étapes pour décrire un système selon un ou plusieurs formalismes ou </a:t>
            </a:r>
            <a:r>
              <a:rPr lang="fr-FR" b="1" dirty="0"/>
              <a:t>modèles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Dans ce cours on se concentrera sur la conception des </a:t>
            </a:r>
            <a:r>
              <a:rPr lang="fr-FR" b="1" dirty="0"/>
              <a:t>données</a:t>
            </a:r>
            <a:r>
              <a:rPr lang="fr-FR" dirty="0"/>
              <a:t> et pas des traitements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	Les traitements indiquent quelles données sont nécessaires (cf. Dictionnaire de données)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dirty="0"/>
              <a:t>	Mais les traitements ne doivent pas influencer la façon dont les données sont modélisées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Nous utiliserons le </a:t>
            </a:r>
            <a:r>
              <a:rPr lang="fr-FR" b="1" dirty="0"/>
              <a:t>modèle entité-association </a:t>
            </a:r>
            <a:r>
              <a:rPr lang="fr-FR" dirty="0"/>
              <a:t>pour le niveau </a:t>
            </a:r>
            <a:r>
              <a:rPr lang="fr-FR" u="sng" dirty="0"/>
              <a:t>conceptuel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r>
              <a:rPr lang="fr-FR" dirty="0"/>
              <a:t>Nous utiliserons le </a:t>
            </a:r>
            <a:r>
              <a:rPr lang="fr-FR" b="1" dirty="0"/>
              <a:t>modèle relationnel </a:t>
            </a:r>
            <a:r>
              <a:rPr lang="fr-FR" dirty="0"/>
              <a:t>pour le niveau </a:t>
            </a:r>
            <a:r>
              <a:rPr lang="fr-FR" u="sng" dirty="0"/>
              <a:t>logique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Nous utiliserons le SGBD </a:t>
            </a:r>
            <a:r>
              <a:rPr lang="fr-FR" dirty="0" err="1"/>
              <a:t>mySQL</a:t>
            </a:r>
            <a:r>
              <a:rPr lang="fr-FR" dirty="0"/>
              <a:t> et le langage SQL pour le niveau </a:t>
            </a:r>
            <a:r>
              <a:rPr lang="fr-FR" u="sng" dirty="0"/>
              <a:t>physique</a:t>
            </a: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782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6D6F4-A260-4AFD-A5AD-ED5F3D35788E}" type="slidenum">
              <a:rPr lang="fr-FR" smtClean="0"/>
              <a:t>49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5394212" y="6431192"/>
            <a:ext cx="3607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extraite de </a:t>
            </a:r>
            <a:r>
              <a:rPr lang="fr-FR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Soutou</a:t>
            </a:r>
            <a:r>
              <a:rPr lang="fr-F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2017 (Eyrolles)</a:t>
            </a:r>
            <a:endParaRPr lang="fr-FR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289162" y="92083"/>
            <a:ext cx="10500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Méthode simple de conception et implémentation d'une BD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40" y="766805"/>
            <a:ext cx="9081342" cy="56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5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49CEFC-5415-45E1-A1F1-28006BDD158F}" type="slidenum">
              <a:rPr lang="fr-FR"/>
              <a:pPr>
                <a:defRPr/>
              </a:pPr>
              <a:t>5</a:t>
            </a:fld>
            <a:endParaRPr lang="fr-FR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0185" y="1741487"/>
            <a:ext cx="11263006" cy="4614863"/>
          </a:xfrm>
        </p:spPr>
        <p:txBody>
          <a:bodyPr/>
          <a:lstStyle/>
          <a:p>
            <a:pPr eaLnBrk="1" hangingPunct="1">
              <a:buFont typeface="Monotype Sorts"/>
              <a:buNone/>
            </a:pPr>
            <a:r>
              <a:rPr lang="fr-FR" dirty="0"/>
              <a:t>L'</a:t>
            </a:r>
            <a:r>
              <a:rPr lang="fr-FR" b="1" dirty="0"/>
              <a:t>extension </a:t>
            </a:r>
            <a:r>
              <a:rPr lang="fr-FR" dirty="0"/>
              <a:t>d'une relation est une </a:t>
            </a:r>
            <a:r>
              <a:rPr lang="fr-FR" i="1" dirty="0"/>
              <a:t>instance</a:t>
            </a:r>
            <a:r>
              <a:rPr lang="fr-FR" dirty="0"/>
              <a:t> de son schéma à l'instant </a:t>
            </a:r>
            <a:r>
              <a:rPr lang="fr-FR" i="1" dirty="0"/>
              <a:t>t</a:t>
            </a:r>
          </a:p>
          <a:p>
            <a:pPr lvl="1" eaLnBrk="1" hangingPunct="1">
              <a:buClr>
                <a:srgbClr val="FF9933"/>
              </a:buClr>
              <a:buFont typeface="Wingdings" pitchFamily="2" charset="2"/>
              <a:buChar char="§"/>
            </a:pPr>
            <a:r>
              <a:rPr lang="fr-FR" dirty="0"/>
              <a:t>C'est un ensemble de </a:t>
            </a:r>
            <a:r>
              <a:rPr lang="fr-FR" dirty="0" err="1"/>
              <a:t>tuples</a:t>
            </a:r>
            <a:r>
              <a:rPr lang="fr-FR" dirty="0"/>
              <a:t> correspondant au schéma</a:t>
            </a:r>
          </a:p>
          <a:p>
            <a:pPr lvl="1" eaLnBrk="1" hangingPunct="1">
              <a:buClr>
                <a:srgbClr val="FF9933"/>
              </a:buClr>
              <a:buFont typeface="Wingdings" pitchFamily="2" charset="2"/>
              <a:buChar char="§"/>
            </a:pPr>
            <a:r>
              <a:rPr lang="fr-FR" dirty="0"/>
              <a:t>représenté par un </a:t>
            </a:r>
            <a:r>
              <a:rPr lang="fr-FR" b="1" dirty="0"/>
              <a:t>tableau</a:t>
            </a:r>
            <a:r>
              <a:rPr lang="fr-FR" dirty="0"/>
              <a:t> à deux dimensions</a:t>
            </a:r>
          </a:p>
          <a:p>
            <a:pPr lvl="2" eaLnBrk="1" hangingPunct="1">
              <a:buClr>
                <a:srgbClr val="FF9933"/>
              </a:buClr>
              <a:buFont typeface="Wingdings" pitchFamily="2" charset="2"/>
              <a:buChar char="Ø"/>
            </a:pPr>
            <a:r>
              <a:rPr lang="fr-FR" dirty="0"/>
              <a:t> chaque </a:t>
            </a:r>
            <a:r>
              <a:rPr lang="fr-FR" b="1" dirty="0"/>
              <a:t>colonne</a:t>
            </a:r>
            <a:r>
              <a:rPr lang="fr-FR" dirty="0"/>
              <a:t> correspond à un </a:t>
            </a:r>
            <a:r>
              <a:rPr lang="fr-FR" b="1" dirty="0"/>
              <a:t>attribut</a:t>
            </a:r>
            <a:endParaRPr lang="fr-FR" dirty="0"/>
          </a:p>
          <a:p>
            <a:pPr lvl="2" eaLnBrk="1" hangingPunct="1">
              <a:buClr>
                <a:srgbClr val="FF9933"/>
              </a:buClr>
              <a:buFont typeface="Wingdings" pitchFamily="2" charset="2"/>
              <a:buChar char="Ø"/>
            </a:pPr>
            <a:r>
              <a:rPr lang="fr-FR" dirty="0"/>
              <a:t> chaque </a:t>
            </a:r>
            <a:r>
              <a:rPr lang="fr-FR" b="1" dirty="0"/>
              <a:t>ligne</a:t>
            </a:r>
            <a:r>
              <a:rPr lang="fr-FR" dirty="0"/>
              <a:t> correspond à un </a:t>
            </a:r>
            <a:r>
              <a:rPr lang="fr-FR" b="1" dirty="0" err="1"/>
              <a:t>tuple</a:t>
            </a:r>
            <a:endParaRPr lang="fr-FR" b="1" dirty="0"/>
          </a:p>
          <a:p>
            <a:pPr lvl="2" eaLnBrk="1" hangingPunct="1">
              <a:buClr>
                <a:srgbClr val="FF9933"/>
              </a:buClr>
              <a:buFont typeface="Wingdings" pitchFamily="2" charset="2"/>
              <a:buChar char="Ø"/>
            </a:pPr>
            <a:endParaRPr lang="fr-FR" b="1" dirty="0"/>
          </a:p>
          <a:p>
            <a:pPr marL="0" indent="0" eaLnBrk="1" hangingPunct="1">
              <a:buClr>
                <a:srgbClr val="FF9933"/>
              </a:buClr>
              <a:buNone/>
            </a:pPr>
            <a:r>
              <a:rPr lang="fr-FR" sz="2400" dirty="0"/>
              <a:t>Une (extension de) relation est un </a:t>
            </a:r>
            <a:r>
              <a:rPr lang="fr-FR" sz="2400" i="1" dirty="0"/>
              <a:t>ensemble</a:t>
            </a:r>
            <a:r>
              <a:rPr lang="fr-FR" sz="2400" dirty="0"/>
              <a:t> de </a:t>
            </a:r>
            <a:r>
              <a:rPr lang="fr-FR" sz="2400" dirty="0" err="1"/>
              <a:t>tuples</a:t>
            </a:r>
            <a:r>
              <a:rPr lang="fr-FR" sz="2400" dirty="0"/>
              <a:t> et non une </a:t>
            </a:r>
            <a:r>
              <a:rPr lang="fr-FR" sz="2400" i="1" dirty="0"/>
              <a:t>liste</a:t>
            </a:r>
            <a:r>
              <a:rPr lang="fr-FR" sz="2400" dirty="0"/>
              <a:t> </a:t>
            </a:r>
          </a:p>
          <a:p>
            <a:pPr lvl="1">
              <a:buClr>
                <a:srgbClr val="FF9933"/>
              </a:buClr>
              <a:buFont typeface="Wingdings" panose="05000000000000000000" pitchFamily="2" charset="2"/>
              <a:buChar char="Ø"/>
            </a:pPr>
            <a:r>
              <a:rPr lang="fr-FR" sz="2000" dirty="0"/>
              <a:t> l’ordre des </a:t>
            </a:r>
            <a:r>
              <a:rPr lang="fr-FR" sz="2000" dirty="0" err="1"/>
              <a:t>tuples</a:t>
            </a:r>
            <a:r>
              <a:rPr lang="fr-FR" sz="2000" dirty="0"/>
              <a:t> n’a pas d’importance</a:t>
            </a:r>
          </a:p>
          <a:p>
            <a:pPr marL="0" indent="0" eaLnBrk="1" hangingPunct="1">
              <a:buClr>
                <a:srgbClr val="FF9933"/>
              </a:buClr>
              <a:buNone/>
            </a:pPr>
            <a:r>
              <a:rPr lang="fr-FR" sz="2400" dirty="0"/>
              <a:t>Il est possible de permuter les attributs (d’une extension) de relation en les nommant</a:t>
            </a:r>
          </a:p>
          <a:p>
            <a:pPr lvl="1" eaLnBrk="1" hangingPunct="1">
              <a:buClr>
                <a:srgbClr val="FF9933"/>
              </a:buClr>
              <a:buFont typeface="Wingdings" panose="05000000000000000000" pitchFamily="2" charset="2"/>
              <a:buChar char="Ø"/>
            </a:pPr>
            <a:r>
              <a:rPr lang="fr-FR" sz="2000" dirty="0"/>
              <a:t> l’ordre des colonnes n’a pas d’importance tant que les noms sont précisés</a:t>
            </a:r>
          </a:p>
          <a:p>
            <a:pPr lvl="1" eaLnBrk="1" hangingPunct="1">
              <a:buClr>
                <a:srgbClr val="FF9933"/>
              </a:buClr>
              <a:buFont typeface="Wingdings" pitchFamily="2" charset="2"/>
              <a:buChar char="ü"/>
            </a:pPr>
            <a:endParaRPr lang="fr-FR" sz="2000" dirty="0"/>
          </a:p>
          <a:p>
            <a:pPr eaLnBrk="1" hangingPunct="1">
              <a:buFont typeface="Monotype Sorts"/>
              <a:buNone/>
            </a:pPr>
            <a:endParaRPr lang="fr-FR" sz="2400" dirty="0"/>
          </a:p>
        </p:txBody>
      </p:sp>
      <p:sp>
        <p:nvSpPr>
          <p:cNvPr id="26628" name="Text Box 5"/>
          <p:cNvSpPr>
            <a:spLocks noGrp="1" noChangeArrowheads="1"/>
          </p:cNvSpPr>
          <p:nvPr>
            <p:ph type="title"/>
          </p:nvPr>
        </p:nvSpPr>
        <p:spPr>
          <a:xfrm>
            <a:off x="410185" y="365126"/>
            <a:ext cx="10515600" cy="109379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eaLnBrk="1" hangingPunct="1"/>
            <a:r>
              <a:rPr lang="fr-FR" sz="3200" b="1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</a:rPr>
              <a:t>Modèle relationnel de données</a:t>
            </a:r>
            <a:br>
              <a:rPr lang="fr-FR" sz="3200" b="1" dirty="0">
                <a:latin typeface="Garamond" pitchFamily="18" charset="0"/>
              </a:rPr>
            </a:br>
            <a:r>
              <a:rPr lang="fr-FR" sz="3200" b="1" dirty="0">
                <a:latin typeface="Garamond" pitchFamily="18" charset="0"/>
              </a:rPr>
              <a:t>Extension de relation </a:t>
            </a:r>
          </a:p>
        </p:txBody>
      </p:sp>
    </p:spTree>
    <p:extLst>
      <p:ext uri="{BB962C8B-B14F-4D97-AF65-F5344CB8AC3E}">
        <p14:creationId xmlns:p14="http://schemas.microsoft.com/office/powerpoint/2010/main" val="1118507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524250" y="6356350"/>
            <a:ext cx="4114800" cy="365125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7652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622889" y="322588"/>
            <a:ext cx="8050212" cy="770716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3600" dirty="0"/>
              <a:t>Modèle Entité-Association étendu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5204" y="1502156"/>
            <a:ext cx="11767894" cy="5033256"/>
          </a:xfrm>
        </p:spPr>
        <p:txBody>
          <a:bodyPr>
            <a:normAutofit/>
          </a:bodyPr>
          <a:lstStyle/>
          <a:p>
            <a:pPr marL="0" indent="0">
              <a:spcBef>
                <a:spcPct val="25000"/>
              </a:spcBef>
              <a:buNone/>
            </a:pPr>
            <a:r>
              <a:rPr lang="fr-FR" dirty="0"/>
              <a:t>Concepts du modèle E-A étendu permettant de construire un </a:t>
            </a:r>
            <a:r>
              <a:rPr lang="fr-FR" b="1" dirty="0"/>
              <a:t>MCD</a:t>
            </a:r>
            <a:r>
              <a:rPr lang="fr-FR" dirty="0"/>
              <a:t> (Modèle Conceptuel de Données)</a:t>
            </a:r>
          </a:p>
          <a:p>
            <a:pPr marL="0" indent="0">
              <a:spcBef>
                <a:spcPct val="25000"/>
              </a:spcBef>
              <a:buNone/>
            </a:pPr>
            <a:endParaRPr lang="fr-FR" dirty="0"/>
          </a:p>
          <a:p>
            <a:pPr eaLnBrk="1" hangingPunct="1">
              <a:spcBef>
                <a:spcPct val="25000"/>
              </a:spcBef>
            </a:pPr>
            <a:r>
              <a:rPr lang="fr-FR" dirty="0"/>
              <a:t>(Type d') </a:t>
            </a:r>
            <a:r>
              <a:rPr lang="fr-FR" b="1" i="1" dirty="0"/>
              <a:t>entité</a:t>
            </a:r>
            <a:r>
              <a:rPr lang="fr-FR" dirty="0"/>
              <a:t> : </a:t>
            </a:r>
            <a:r>
              <a:rPr lang="fr-FR" sz="2400" dirty="0"/>
              <a:t>représentation d’un ensemble d'objets abstraits ou concrets, caractérisée par une liste d’attributs. Un ou plusieurs attributs jouent le rôle d'</a:t>
            </a:r>
            <a:r>
              <a:rPr lang="fr-FR" sz="2400" i="1" dirty="0"/>
              <a:t>identifiant</a:t>
            </a:r>
          </a:p>
          <a:p>
            <a:pPr eaLnBrk="1" hangingPunct="1">
              <a:spcBef>
                <a:spcPct val="25000"/>
              </a:spcBef>
            </a:pPr>
            <a:endParaRPr lang="fr-FR" sz="3200" b="1" i="1" dirty="0"/>
          </a:p>
          <a:p>
            <a:pPr eaLnBrk="1" hangingPunct="1">
              <a:spcBef>
                <a:spcPct val="25000"/>
              </a:spcBef>
            </a:pPr>
            <a:r>
              <a:rPr lang="fr-FR" dirty="0"/>
              <a:t>(Type d') </a:t>
            </a:r>
            <a:r>
              <a:rPr lang="fr-FR" b="1" i="1" dirty="0"/>
              <a:t>association</a:t>
            </a:r>
            <a:r>
              <a:rPr lang="fr-FR" dirty="0"/>
              <a:t> : </a:t>
            </a:r>
            <a:r>
              <a:rPr lang="fr-FR" sz="2400" dirty="0"/>
              <a:t>permet de décrire un lien "sémantique" entre des entités, peut être caractérisé par des attributs et des cardinalités</a:t>
            </a:r>
          </a:p>
          <a:p>
            <a:pPr eaLnBrk="1" hangingPunct="1">
              <a:spcBef>
                <a:spcPct val="25000"/>
              </a:spcBef>
            </a:pPr>
            <a:endParaRPr lang="fr-FR" sz="2400" dirty="0"/>
          </a:p>
          <a:p>
            <a:pPr eaLnBrk="1" hangingPunct="1">
              <a:spcBef>
                <a:spcPct val="25000"/>
              </a:spcBef>
            </a:pPr>
            <a:r>
              <a:rPr lang="fr-FR" dirty="0"/>
              <a:t>(Type d') </a:t>
            </a:r>
            <a:r>
              <a:rPr lang="fr-FR" b="1" i="1" dirty="0"/>
              <a:t>attribut</a:t>
            </a:r>
            <a:r>
              <a:rPr lang="fr-FR" dirty="0"/>
              <a:t> :</a:t>
            </a:r>
            <a:r>
              <a:rPr lang="fr-FR" sz="3200" dirty="0"/>
              <a:t> </a:t>
            </a:r>
            <a:r>
              <a:rPr lang="fr-FR" sz="2400" dirty="0"/>
              <a:t>décrit une propriété attachée soit à une entité, soit à une association.</a:t>
            </a:r>
          </a:p>
          <a:p>
            <a:pPr eaLnBrk="1" hangingPunct="1">
              <a:spcBef>
                <a:spcPct val="25000"/>
              </a:spcBef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4146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0254" y="1781503"/>
            <a:ext cx="10183091" cy="4619305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b="1" dirty="0"/>
              <a:t>Entité</a:t>
            </a:r>
            <a:r>
              <a:rPr lang="fr-FR" dirty="0"/>
              <a:t> : objet concret ou abstrait à propos duquel on souhaite conserver des informations.</a:t>
            </a:r>
          </a:p>
          <a:p>
            <a:pPr>
              <a:lnSpc>
                <a:spcPct val="90000"/>
              </a:lnSpc>
              <a:buClr>
                <a:srgbClr val="FF9933"/>
              </a:buClr>
              <a:buFont typeface="Monotype Sorts" pitchFamily="2" charset="2"/>
              <a:buNone/>
            </a:pPr>
            <a:r>
              <a:rPr lang="fr-FR" dirty="0"/>
              <a:t>		ex. </a:t>
            </a:r>
            <a:r>
              <a:rPr lang="fr-FR" i="1" dirty="0"/>
              <a:t>client</a:t>
            </a:r>
            <a:r>
              <a:rPr lang="fr-FR" dirty="0"/>
              <a:t>, </a:t>
            </a:r>
            <a:r>
              <a:rPr lang="fr-FR" i="1" dirty="0"/>
              <a:t>journal</a:t>
            </a:r>
            <a:r>
              <a:rPr lang="fr-FR" dirty="0"/>
              <a:t>, </a:t>
            </a:r>
            <a:r>
              <a:rPr lang="fr-FR" i="1" dirty="0"/>
              <a:t>département</a:t>
            </a:r>
          </a:p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b="1" dirty="0"/>
              <a:t>Attribut</a:t>
            </a:r>
            <a:r>
              <a:rPr lang="fr-FR" dirty="0"/>
              <a:t> : propriété attachée à une entité.</a:t>
            </a:r>
          </a:p>
          <a:p>
            <a:pPr lvl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1800" dirty="0"/>
              <a:t>	</a:t>
            </a:r>
            <a:r>
              <a:rPr lang="fr-FR" dirty="0"/>
              <a:t>Attribut </a:t>
            </a:r>
            <a:r>
              <a:rPr lang="fr-FR" b="1" dirty="0"/>
              <a:t>atomique</a:t>
            </a:r>
            <a:r>
              <a:rPr lang="fr-FR" dirty="0"/>
              <a:t> versus </a:t>
            </a:r>
            <a:r>
              <a:rPr lang="fr-FR" b="1" dirty="0"/>
              <a:t>composé</a:t>
            </a:r>
            <a:r>
              <a:rPr lang="fr-FR" dirty="0"/>
              <a:t> </a:t>
            </a:r>
            <a:r>
              <a:rPr lang="fr-FR" sz="1800" dirty="0"/>
              <a:t>(subdivisé en attributs)</a:t>
            </a:r>
            <a:endParaRPr lang="fr-FR" dirty="0"/>
          </a:p>
          <a:p>
            <a:pPr marL="457200" lvl="1" indent="0">
              <a:buClr>
                <a:srgbClr val="FF9933"/>
              </a:buClr>
              <a:buNone/>
            </a:pPr>
            <a:r>
              <a:rPr lang="fr-FR" dirty="0"/>
              <a:t>	</a:t>
            </a:r>
            <a:r>
              <a:rPr lang="fr-FR" sz="1800" dirty="0"/>
              <a:t>ex. </a:t>
            </a:r>
            <a:r>
              <a:rPr lang="fr-FR" sz="1800" i="1" dirty="0"/>
              <a:t>nom</a:t>
            </a:r>
            <a:r>
              <a:rPr lang="fr-FR" sz="1800" dirty="0"/>
              <a:t> versus </a:t>
            </a:r>
            <a:r>
              <a:rPr lang="fr-FR" sz="1800" i="1" dirty="0"/>
              <a:t>adresse </a:t>
            </a:r>
            <a:r>
              <a:rPr lang="fr-FR" sz="1800" dirty="0"/>
              <a:t>composé de </a:t>
            </a:r>
            <a:r>
              <a:rPr lang="fr-FR" sz="1800" i="1" dirty="0"/>
              <a:t>rue, ville, CP</a:t>
            </a:r>
            <a:endParaRPr lang="fr-FR" dirty="0"/>
          </a:p>
          <a:p>
            <a:pPr lvl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dirty="0"/>
              <a:t>Attribut </a:t>
            </a:r>
            <a:r>
              <a:rPr lang="fr-FR" b="1" dirty="0" err="1"/>
              <a:t>monovalué</a:t>
            </a:r>
            <a:r>
              <a:rPr lang="fr-FR" dirty="0"/>
              <a:t> versus </a:t>
            </a:r>
            <a:r>
              <a:rPr lang="fr-FR" b="1" dirty="0" err="1"/>
              <a:t>multivalué</a:t>
            </a:r>
            <a:r>
              <a:rPr lang="fr-FR" dirty="0"/>
              <a:t> (plusieurs valeurs par occurrence d’entité)</a:t>
            </a:r>
          </a:p>
          <a:p>
            <a:pPr lvl="2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1800" dirty="0"/>
              <a:t>ex. </a:t>
            </a:r>
            <a:r>
              <a:rPr lang="fr-FR" sz="1800" i="1" dirty="0"/>
              <a:t>nom</a:t>
            </a:r>
            <a:r>
              <a:rPr lang="fr-FR" sz="1800" dirty="0"/>
              <a:t> versus </a:t>
            </a:r>
            <a:r>
              <a:rPr lang="fr-FR" sz="1800" i="1" dirty="0" err="1"/>
              <a:t>prénoms_des_enfants</a:t>
            </a:r>
            <a:endParaRPr lang="fr-FR" sz="1800" i="1" dirty="0"/>
          </a:p>
          <a:p>
            <a:pPr lvl="1">
              <a:lnSpc>
                <a:spcPct val="9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dirty="0"/>
              <a:t>Attribut </a:t>
            </a:r>
            <a:r>
              <a:rPr lang="fr-FR" b="1" dirty="0"/>
              <a:t>calculé</a:t>
            </a:r>
            <a:r>
              <a:rPr lang="fr-FR" dirty="0"/>
              <a:t> à partir d’autre(s) attribut(s)</a:t>
            </a:r>
          </a:p>
          <a:p>
            <a:pPr marL="914400" lvl="2" indent="0">
              <a:buClr>
                <a:srgbClr val="FF9933"/>
              </a:buClr>
              <a:buNone/>
            </a:pPr>
            <a:r>
              <a:rPr lang="fr-FR" sz="1800" dirty="0"/>
              <a:t>ex. </a:t>
            </a:r>
            <a:r>
              <a:rPr lang="fr-FR" sz="1800" i="1" dirty="0"/>
              <a:t>âge </a:t>
            </a:r>
            <a:r>
              <a:rPr lang="fr-FR" sz="1800" dirty="0"/>
              <a:t>calculé à partir </a:t>
            </a:r>
            <a:r>
              <a:rPr lang="fr-FR" sz="1800" i="1" dirty="0"/>
              <a:t>de </a:t>
            </a:r>
            <a:r>
              <a:rPr lang="fr-FR" sz="1800" i="1" dirty="0" err="1"/>
              <a:t>date_de_naissance</a:t>
            </a:r>
            <a:r>
              <a:rPr lang="fr-FR" sz="1800" i="1" dirty="0"/>
              <a:t>, </a:t>
            </a:r>
            <a:r>
              <a:rPr lang="fr-FR" sz="1800" i="1" dirty="0" err="1"/>
              <a:t>prix_TTC</a:t>
            </a:r>
            <a:r>
              <a:rPr lang="fr-FR" sz="1800" i="1" dirty="0"/>
              <a:t> à partir de </a:t>
            </a:r>
            <a:r>
              <a:rPr lang="fr-FR" sz="1800" i="1" dirty="0" err="1"/>
              <a:t>prix_HT</a:t>
            </a:r>
            <a:endParaRPr lang="fr-FR" sz="1800" i="1" dirty="0"/>
          </a:p>
          <a:p>
            <a:pPr lvl="2">
              <a:lnSpc>
                <a:spcPct val="90000"/>
              </a:lnSpc>
              <a:buClr>
                <a:srgbClr val="FF9933"/>
              </a:buClr>
              <a:buNone/>
            </a:pPr>
            <a:endParaRPr lang="fr-FR" sz="1800" dirty="0"/>
          </a:p>
          <a:p>
            <a:pPr>
              <a:lnSpc>
                <a:spcPct val="90000"/>
              </a:lnSpc>
              <a:buClr>
                <a:srgbClr val="FF9933"/>
              </a:buClr>
              <a:buFont typeface="Monotype Sorts" pitchFamily="2" charset="2"/>
              <a:buNone/>
            </a:pPr>
            <a:endParaRPr lang="fr-FR" sz="2000" dirty="0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504944" y="481587"/>
            <a:ext cx="7772400" cy="8427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 eaLnBrk="1" hangingPunct="1"/>
            <a:r>
              <a:rPr lang="fr-FR" sz="3600" dirty="0">
                <a:latin typeface="+mj-lt"/>
              </a:rPr>
              <a:t>Entités et attributs </a:t>
            </a:r>
            <a:r>
              <a:rPr lang="fr-FR" sz="2400" dirty="0">
                <a:latin typeface="+mj-lt"/>
              </a:rPr>
              <a:t>(1/2)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44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351399" y="535767"/>
            <a:ext cx="7078704" cy="9906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/>
              <a:t>Entités et attributs </a:t>
            </a:r>
            <a:r>
              <a:rPr lang="fr-FR" sz="2400" dirty="0"/>
              <a:t>(2/2)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723" y="1849827"/>
            <a:ext cx="9989128" cy="3579813"/>
          </a:xfrm>
        </p:spPr>
        <p:txBody>
          <a:bodyPr/>
          <a:lstStyle/>
          <a:p>
            <a:pPr>
              <a:buClr>
                <a:srgbClr val="FF9933"/>
              </a:buClr>
            </a:pPr>
            <a:r>
              <a:rPr lang="fr-FR" b="1" dirty="0"/>
              <a:t>Domaine d’un attribut</a:t>
            </a:r>
            <a:r>
              <a:rPr lang="fr-FR" dirty="0"/>
              <a:t> : ensemble des valeurs que peut prendre un attribut</a:t>
            </a:r>
          </a:p>
          <a:p>
            <a:pPr>
              <a:buClr>
                <a:srgbClr val="FF9933"/>
              </a:buClr>
              <a:buFont typeface="Monotype Sorts" pitchFamily="2" charset="2"/>
              <a:buNone/>
            </a:pPr>
            <a:endParaRPr lang="fr-FR" dirty="0"/>
          </a:p>
          <a:p>
            <a:pPr lvl="1">
              <a:buClr>
                <a:srgbClr val="FF9933"/>
              </a:buClr>
              <a:buFontTx/>
              <a:buNone/>
            </a:pPr>
            <a:r>
              <a:rPr lang="fr-FR" dirty="0"/>
              <a:t>		ex. 	Prix des produits : </a:t>
            </a:r>
            <a:r>
              <a:rPr lang="fr-FR" i="1" dirty="0"/>
              <a:t>nombre réel positif (deux décimales)</a:t>
            </a:r>
          </a:p>
          <a:p>
            <a:pPr lvl="1">
              <a:buClr>
                <a:srgbClr val="FF9933"/>
              </a:buClr>
              <a:buFontTx/>
              <a:buNone/>
            </a:pPr>
            <a:r>
              <a:rPr lang="fr-FR" dirty="0"/>
              <a:t>			nom : </a:t>
            </a:r>
            <a:r>
              <a:rPr lang="fr-FR" i="1" dirty="0"/>
              <a:t>chaîne de caractères alphabétiques</a:t>
            </a:r>
          </a:p>
          <a:p>
            <a:pPr lvl="1">
              <a:buClr>
                <a:srgbClr val="FF9933"/>
              </a:buClr>
              <a:buFontTx/>
              <a:buNone/>
            </a:pPr>
            <a:r>
              <a:rPr lang="fr-FR" dirty="0"/>
              <a:t>			couleur : </a:t>
            </a:r>
            <a:r>
              <a:rPr lang="fr-FR" i="1" dirty="0"/>
              <a:t>{rouge, vert, bleu, jaune}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96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2368856" y="2286000"/>
            <a:ext cx="14478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2445056" y="2286000"/>
            <a:ext cx="1335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b="1" dirty="0"/>
              <a:t>Employé</a:t>
            </a: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3435656" y="2895600"/>
            <a:ext cx="206787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/>
              <a:t>Nom</a:t>
            </a:r>
          </a:p>
          <a:p>
            <a:pPr algn="l"/>
            <a:r>
              <a:rPr lang="fr-FR" sz="2000"/>
              <a:t>Prénom</a:t>
            </a:r>
          </a:p>
          <a:p>
            <a:pPr algn="l"/>
            <a:r>
              <a:rPr lang="fr-FR" sz="2000"/>
              <a:t>Date de naissance</a:t>
            </a:r>
          </a:p>
          <a:p>
            <a:pPr algn="l"/>
            <a:r>
              <a:rPr lang="fr-FR" sz="2000"/>
              <a:t>Rue</a:t>
            </a:r>
          </a:p>
          <a:p>
            <a:pPr algn="l"/>
            <a:r>
              <a:rPr lang="fr-FR" sz="2000"/>
              <a:t>Code postal</a:t>
            </a:r>
          </a:p>
          <a:p>
            <a:pPr algn="l"/>
            <a:r>
              <a:rPr lang="fr-FR" sz="2000"/>
              <a:t>Ville</a:t>
            </a:r>
            <a:endParaRPr lang="fr-FR" sz="2400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2978456" y="2743201"/>
            <a:ext cx="0" cy="192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2978456" y="31400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1992" name="Line 8"/>
          <p:cNvSpPr>
            <a:spLocks noChangeShapeType="1"/>
          </p:cNvSpPr>
          <p:nvPr/>
        </p:nvSpPr>
        <p:spPr bwMode="auto">
          <a:xfrm>
            <a:off x="2978456" y="3429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2978456" y="36734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2978456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2978456" y="4343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2978456" y="46640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946628" y="365125"/>
            <a:ext cx="1085744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3200" dirty="0">
                <a:latin typeface="+mj-lt"/>
              </a:rPr>
              <a:t>Représentations graphiques possibles d'une entité avec ses attributs – Aucun formalisme standard n'existe</a:t>
            </a:r>
          </a:p>
        </p:txBody>
      </p:sp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808334" y="2292631"/>
            <a:ext cx="2067874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/>
              <a:t>Employé</a:t>
            </a:r>
          </a:p>
          <a:p>
            <a:pPr algn="l"/>
            <a:r>
              <a:rPr lang="fr-FR" sz="2000"/>
              <a:t>Nom</a:t>
            </a:r>
          </a:p>
          <a:p>
            <a:pPr algn="l"/>
            <a:r>
              <a:rPr lang="fr-FR" sz="2000"/>
              <a:t>Prénom</a:t>
            </a:r>
          </a:p>
          <a:p>
            <a:pPr algn="l"/>
            <a:r>
              <a:rPr lang="fr-FR" sz="2000"/>
              <a:t>Date de naissance</a:t>
            </a:r>
          </a:p>
          <a:p>
            <a:pPr algn="l"/>
            <a:r>
              <a:rPr lang="fr-FR" sz="2000"/>
              <a:t>Rue</a:t>
            </a:r>
          </a:p>
          <a:p>
            <a:pPr algn="l"/>
            <a:r>
              <a:rPr lang="fr-FR" sz="2000"/>
              <a:t>Code postal</a:t>
            </a:r>
          </a:p>
          <a:p>
            <a:pPr algn="l"/>
            <a:r>
              <a:rPr lang="fr-FR" sz="2000"/>
              <a:t>Ville</a:t>
            </a:r>
            <a:endParaRPr lang="fr-FR" sz="2400"/>
          </a:p>
        </p:txBody>
      </p:sp>
      <p:cxnSp>
        <p:nvCxnSpPr>
          <p:cNvPr id="3" name="Connecteur droit 2"/>
          <p:cNvCxnSpPr/>
          <p:nvPr/>
        </p:nvCxnSpPr>
        <p:spPr bwMode="auto">
          <a:xfrm>
            <a:off x="6808335" y="2676943"/>
            <a:ext cx="202010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132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441191" y="358791"/>
            <a:ext cx="7772400" cy="9144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/>
              <a:t>Type et occurrences d’entité</a:t>
            </a:r>
            <a:r>
              <a:rPr lang="fr-FR" sz="2800" dirty="0"/>
              <a:t> 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1513" y="1665899"/>
            <a:ext cx="10536382" cy="4314483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b="1" dirty="0"/>
              <a:t>Type d'entité</a:t>
            </a:r>
            <a:r>
              <a:rPr lang="fr-FR" dirty="0"/>
              <a:t> : classe de toutes les entités de même nature et jouant le même rôle.</a:t>
            </a:r>
          </a:p>
          <a:p>
            <a:pPr lvl="2">
              <a:lnSpc>
                <a:spcPct val="90000"/>
              </a:lnSpc>
              <a:buClr>
                <a:srgbClr val="FF9933"/>
              </a:buClr>
              <a:buFont typeface="Monotype Sorts" pitchFamily="2" charset="2"/>
              <a:buNone/>
            </a:pPr>
            <a:r>
              <a:rPr lang="fr-FR" sz="2400" dirty="0"/>
              <a:t>ex. </a:t>
            </a:r>
            <a:r>
              <a:rPr lang="fr-FR" sz="2400" i="1" dirty="0"/>
              <a:t>Employé</a:t>
            </a:r>
          </a:p>
          <a:p>
            <a:pPr marL="0" indent="0">
              <a:lnSpc>
                <a:spcPct val="90000"/>
              </a:lnSpc>
              <a:buClr>
                <a:srgbClr val="FF9933"/>
              </a:buClr>
              <a:buNone/>
            </a:pPr>
            <a:endParaRPr lang="fr-FR" sz="2000" dirty="0"/>
          </a:p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b="1" dirty="0"/>
              <a:t>Occurrence d’un type d’entité</a:t>
            </a:r>
            <a:r>
              <a:rPr lang="fr-FR" dirty="0"/>
              <a:t> : tout individu particulier faisant partie du type d’entité.</a:t>
            </a:r>
          </a:p>
          <a:p>
            <a:pPr lvl="2">
              <a:lnSpc>
                <a:spcPct val="90000"/>
              </a:lnSpc>
              <a:buClr>
                <a:srgbClr val="FF9933"/>
              </a:buClr>
              <a:buFont typeface="Monotype Sorts" pitchFamily="2" charset="2"/>
              <a:buNone/>
            </a:pPr>
            <a:r>
              <a:rPr lang="fr-FR" sz="1800" dirty="0"/>
              <a:t>ex. Occurrences du type d’entité Employé : </a:t>
            </a:r>
            <a:r>
              <a:rPr lang="fr-FR" sz="1800" i="1" dirty="0"/>
              <a:t>les employés</a:t>
            </a:r>
          </a:p>
          <a:p>
            <a:pPr lvl="1">
              <a:lnSpc>
                <a:spcPct val="90000"/>
              </a:lnSpc>
              <a:buClr>
                <a:srgbClr val="FF9933"/>
              </a:buClr>
              <a:buFontTx/>
              <a:buNone/>
            </a:pPr>
            <a:r>
              <a:rPr lang="fr-FR" dirty="0"/>
              <a:t>			Richard </a:t>
            </a:r>
            <a:r>
              <a:rPr lang="fr-FR" dirty="0" err="1"/>
              <a:t>Albus</a:t>
            </a:r>
            <a:endParaRPr lang="fr-FR" dirty="0"/>
          </a:p>
          <a:p>
            <a:pPr lvl="1">
              <a:lnSpc>
                <a:spcPct val="90000"/>
              </a:lnSpc>
              <a:buClr>
                <a:srgbClr val="FF9933"/>
              </a:buClr>
              <a:buFontTx/>
              <a:buNone/>
            </a:pPr>
            <a:r>
              <a:rPr lang="fr-FR" dirty="0"/>
              <a:t>			Marie Dupont</a:t>
            </a:r>
          </a:p>
          <a:p>
            <a:pPr lvl="1">
              <a:lnSpc>
                <a:spcPct val="90000"/>
              </a:lnSpc>
              <a:buClr>
                <a:srgbClr val="FF9933"/>
              </a:buClr>
              <a:buFontTx/>
              <a:buNone/>
            </a:pPr>
            <a:r>
              <a:rPr lang="fr-FR" dirty="0"/>
              <a:t>			Bernard Schmidt ...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816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388032" y="365125"/>
            <a:ext cx="10515600" cy="1325563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/>
              <a:t>Type et occurrences d’attribut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032" y="1825625"/>
            <a:ext cx="10515600" cy="4351338"/>
          </a:xfrm>
        </p:spPr>
        <p:txBody>
          <a:bodyPr/>
          <a:lstStyle/>
          <a:p>
            <a:pPr>
              <a:buClr>
                <a:srgbClr val="FF9933"/>
              </a:buClr>
            </a:pPr>
            <a:r>
              <a:rPr lang="fr-FR" b="1" dirty="0"/>
              <a:t>Type d'attribut</a:t>
            </a:r>
            <a:r>
              <a:rPr lang="fr-FR" dirty="0"/>
              <a:t> : nom d'un attribut et domaine des valeurs possibles</a:t>
            </a:r>
          </a:p>
          <a:p>
            <a:pPr lvl="1">
              <a:buClr>
                <a:srgbClr val="FF9933"/>
              </a:buClr>
              <a:buFontTx/>
              <a:buNone/>
            </a:pPr>
            <a:r>
              <a:rPr lang="fr-FR" dirty="0"/>
              <a:t>ex. </a:t>
            </a:r>
          </a:p>
          <a:p>
            <a:pPr lvl="2">
              <a:buClr>
                <a:srgbClr val="FF9933"/>
              </a:buClr>
              <a:buFont typeface="Monotype Sorts" pitchFamily="2" charset="2"/>
              <a:buNone/>
            </a:pPr>
            <a:r>
              <a:rPr lang="fr-FR" dirty="0"/>
              <a:t>Nom et Prénom : </a:t>
            </a:r>
            <a:r>
              <a:rPr lang="fr-FR" i="1" dirty="0"/>
              <a:t>chaînes de caractères</a:t>
            </a:r>
            <a:endParaRPr lang="fr-FR" dirty="0"/>
          </a:p>
          <a:p>
            <a:pPr lvl="2">
              <a:buClr>
                <a:srgbClr val="FF9933"/>
              </a:buClr>
              <a:buFont typeface="Monotype Sorts" pitchFamily="2" charset="2"/>
              <a:buNone/>
            </a:pPr>
            <a:r>
              <a:rPr lang="fr-FR" dirty="0"/>
              <a:t>Date de naissance : </a:t>
            </a:r>
            <a:r>
              <a:rPr lang="fr-FR" i="1" dirty="0"/>
              <a:t>date</a:t>
            </a:r>
          </a:p>
          <a:p>
            <a:pPr lvl="2">
              <a:buClr>
                <a:srgbClr val="FF9933"/>
              </a:buClr>
              <a:buFont typeface="Monotype Sorts" pitchFamily="2" charset="2"/>
              <a:buNone/>
            </a:pPr>
            <a:r>
              <a:rPr lang="fr-FR" dirty="0"/>
              <a:t>Âge : </a:t>
            </a:r>
            <a:r>
              <a:rPr lang="fr-FR" i="1" dirty="0"/>
              <a:t>entier positif</a:t>
            </a:r>
          </a:p>
          <a:p>
            <a:pPr lvl="1">
              <a:buClr>
                <a:srgbClr val="FF9933"/>
              </a:buClr>
            </a:pPr>
            <a:endParaRPr lang="fr-FR" i="1" dirty="0"/>
          </a:p>
          <a:p>
            <a:pPr>
              <a:buClr>
                <a:srgbClr val="FF9933"/>
              </a:buClr>
            </a:pPr>
            <a:r>
              <a:rPr lang="fr-FR" b="1" dirty="0"/>
              <a:t>Occurrence d'attribut</a:t>
            </a:r>
            <a:r>
              <a:rPr lang="fr-FR" dirty="0"/>
              <a:t> : valeur particulière</a:t>
            </a:r>
          </a:p>
          <a:p>
            <a:pPr lvl="1">
              <a:buClr>
                <a:srgbClr val="FF9933"/>
              </a:buClr>
              <a:buFontTx/>
              <a:buNone/>
            </a:pPr>
            <a:r>
              <a:rPr lang="fr-FR" dirty="0"/>
              <a:t>ex.</a:t>
            </a:r>
            <a:r>
              <a:rPr lang="fr-FR" i="1" dirty="0"/>
              <a:t> bleu, rouge, jaune </a:t>
            </a:r>
            <a:r>
              <a:rPr lang="fr-FR" dirty="0"/>
              <a:t>: occurrences de l’attribut couleur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57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388031" y="365125"/>
            <a:ext cx="10515600" cy="1325563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/>
              <a:t>Identifiant d’une entité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2558" y="1905000"/>
            <a:ext cx="10446328" cy="4114800"/>
          </a:xfrm>
        </p:spPr>
        <p:txBody>
          <a:bodyPr/>
          <a:lstStyle/>
          <a:p>
            <a:pPr>
              <a:buClr>
                <a:srgbClr val="FF9933"/>
              </a:buClr>
            </a:pPr>
            <a:r>
              <a:rPr lang="fr-FR" b="1" dirty="0"/>
              <a:t>Identifiant d’une entité</a:t>
            </a:r>
            <a:r>
              <a:rPr lang="fr-FR" dirty="0"/>
              <a:t> : ensemble </a:t>
            </a:r>
            <a:r>
              <a:rPr lang="fr-FR" b="1" dirty="0"/>
              <a:t>minimal</a:t>
            </a:r>
            <a:r>
              <a:rPr lang="fr-FR" dirty="0"/>
              <a:t> d’attributs caractérisant de façon </a:t>
            </a:r>
            <a:r>
              <a:rPr lang="fr-FR" b="1" dirty="0"/>
              <a:t>unique</a:t>
            </a:r>
            <a:r>
              <a:rPr lang="fr-FR" dirty="0"/>
              <a:t> chaque occurrence d'un type d'entité</a:t>
            </a:r>
          </a:p>
          <a:p>
            <a:pPr>
              <a:lnSpc>
                <a:spcPct val="80000"/>
              </a:lnSpc>
              <a:buClr>
                <a:srgbClr val="FF9933"/>
              </a:buClr>
              <a:buFont typeface="Monotype Sorts" pitchFamily="2" charset="2"/>
              <a:buNone/>
            </a:pPr>
            <a:endParaRPr lang="fr-FR" dirty="0"/>
          </a:p>
          <a:p>
            <a:pPr>
              <a:buClr>
                <a:srgbClr val="FF9933"/>
              </a:buClr>
            </a:pPr>
            <a:r>
              <a:rPr lang="fr-FR" dirty="0"/>
              <a:t>Représentation graphique : attribut(s) identifiant(s) souligné(s)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37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540327" y="400399"/>
            <a:ext cx="105987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fr-FR" sz="2400" dirty="0"/>
              <a:t>ex. Un identifiant du type d'entité Employé : {Nom, Prénom, Date de naissance}</a:t>
            </a:r>
          </a:p>
        </p:txBody>
      </p:sp>
      <p:sp>
        <p:nvSpPr>
          <p:cNvPr id="46083" name="Rectangle 9"/>
          <p:cNvSpPr>
            <a:spLocks noChangeArrowheads="1"/>
          </p:cNvSpPr>
          <p:nvPr/>
        </p:nvSpPr>
        <p:spPr bwMode="auto">
          <a:xfrm>
            <a:off x="3733800" y="1086201"/>
            <a:ext cx="1524000" cy="428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84" name="Text Box 10"/>
          <p:cNvSpPr txBox="1">
            <a:spLocks noChangeArrowheads="1"/>
          </p:cNvSpPr>
          <p:nvPr/>
        </p:nvSpPr>
        <p:spPr bwMode="auto">
          <a:xfrm>
            <a:off x="3808413" y="1086201"/>
            <a:ext cx="114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/>
              <a:t>Employé</a:t>
            </a:r>
          </a:p>
        </p:txBody>
      </p:sp>
      <p:sp>
        <p:nvSpPr>
          <p:cNvPr id="46085" name="Text Box 11"/>
          <p:cNvSpPr txBox="1">
            <a:spLocks noChangeArrowheads="1"/>
          </p:cNvSpPr>
          <p:nvPr/>
        </p:nvSpPr>
        <p:spPr bwMode="auto">
          <a:xfrm>
            <a:off x="4775200" y="1467200"/>
            <a:ext cx="187923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u="sng"/>
              <a:t>Nom</a:t>
            </a:r>
          </a:p>
          <a:p>
            <a:pPr algn="l"/>
            <a:r>
              <a:rPr lang="fr-FR" u="sng"/>
              <a:t>Prénom</a:t>
            </a:r>
          </a:p>
          <a:p>
            <a:pPr algn="l"/>
            <a:r>
              <a:rPr lang="fr-FR" u="sng"/>
              <a:t>Date de naissance</a:t>
            </a:r>
          </a:p>
          <a:p>
            <a:pPr algn="l"/>
            <a:r>
              <a:rPr lang="fr-FR"/>
              <a:t>Rue</a:t>
            </a:r>
          </a:p>
          <a:p>
            <a:pPr algn="l"/>
            <a:r>
              <a:rPr lang="fr-FR"/>
              <a:t>Code postal</a:t>
            </a:r>
          </a:p>
          <a:p>
            <a:pPr algn="l"/>
            <a:r>
              <a:rPr lang="fr-FR"/>
              <a:t>Ville</a:t>
            </a:r>
            <a:endParaRPr lang="fr-FR" sz="2000"/>
          </a:p>
        </p:txBody>
      </p:sp>
      <p:sp>
        <p:nvSpPr>
          <p:cNvPr id="46086" name="Line 12"/>
          <p:cNvSpPr>
            <a:spLocks noChangeShapeType="1"/>
          </p:cNvSpPr>
          <p:nvPr/>
        </p:nvSpPr>
        <p:spPr bwMode="auto">
          <a:xfrm>
            <a:off x="4329113" y="1514826"/>
            <a:ext cx="0" cy="147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87" name="Line 13"/>
          <p:cNvSpPr>
            <a:spLocks noChangeShapeType="1"/>
          </p:cNvSpPr>
          <p:nvPr/>
        </p:nvSpPr>
        <p:spPr bwMode="auto">
          <a:xfrm>
            <a:off x="4329113" y="1695800"/>
            <a:ext cx="296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88" name="Line 14"/>
          <p:cNvSpPr>
            <a:spLocks noChangeShapeType="1"/>
          </p:cNvSpPr>
          <p:nvPr/>
        </p:nvSpPr>
        <p:spPr bwMode="auto">
          <a:xfrm>
            <a:off x="4329113" y="1924400"/>
            <a:ext cx="296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89" name="Line 15"/>
          <p:cNvSpPr>
            <a:spLocks noChangeShapeType="1"/>
          </p:cNvSpPr>
          <p:nvPr/>
        </p:nvSpPr>
        <p:spPr bwMode="auto">
          <a:xfrm>
            <a:off x="4329113" y="2229200"/>
            <a:ext cx="296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90" name="Line 16"/>
          <p:cNvSpPr>
            <a:spLocks noChangeShapeType="1"/>
          </p:cNvSpPr>
          <p:nvPr/>
        </p:nvSpPr>
        <p:spPr bwMode="auto">
          <a:xfrm>
            <a:off x="4329113" y="2510188"/>
            <a:ext cx="296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91" name="Line 17"/>
          <p:cNvSpPr>
            <a:spLocks noChangeShapeType="1"/>
          </p:cNvSpPr>
          <p:nvPr/>
        </p:nvSpPr>
        <p:spPr bwMode="auto">
          <a:xfrm>
            <a:off x="4329113" y="2745138"/>
            <a:ext cx="296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92" name="Line 18"/>
          <p:cNvSpPr>
            <a:spLocks noChangeShapeType="1"/>
          </p:cNvSpPr>
          <p:nvPr/>
        </p:nvSpPr>
        <p:spPr bwMode="auto">
          <a:xfrm>
            <a:off x="4329113" y="2991200"/>
            <a:ext cx="296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93" name="Rectangle 19"/>
          <p:cNvSpPr>
            <a:spLocks noChangeArrowheads="1"/>
          </p:cNvSpPr>
          <p:nvPr/>
        </p:nvSpPr>
        <p:spPr bwMode="auto">
          <a:xfrm>
            <a:off x="540327" y="6087458"/>
            <a:ext cx="109450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fr-FR" sz="2400" dirty="0"/>
              <a:t>Notion d'</a:t>
            </a:r>
            <a:r>
              <a:rPr lang="fr-FR" sz="2400" u="sng" dirty="0"/>
              <a:t>identifiant artificiel </a:t>
            </a:r>
            <a:r>
              <a:rPr lang="fr-FR" sz="2400" dirty="0"/>
              <a:t> versus </a:t>
            </a:r>
            <a:r>
              <a:rPr lang="fr-FR" sz="2400" u="sng" dirty="0"/>
              <a:t>identifiant naturel</a:t>
            </a:r>
            <a:r>
              <a:rPr lang="fr-FR" sz="2400" dirty="0"/>
              <a:t> (ou </a:t>
            </a:r>
            <a:r>
              <a:rPr lang="fr-FR" sz="2400" u="sng" dirty="0"/>
              <a:t>identifiant métier</a:t>
            </a:r>
            <a:r>
              <a:rPr lang="fr-FR" sz="2400" dirty="0"/>
              <a:t>)</a:t>
            </a:r>
            <a:endParaRPr lang="fr-FR" sz="2400" b="1" dirty="0"/>
          </a:p>
        </p:txBody>
      </p:sp>
      <p:sp>
        <p:nvSpPr>
          <p:cNvPr id="46094" name="Rectangle 20"/>
          <p:cNvSpPr>
            <a:spLocks noChangeArrowheads="1"/>
          </p:cNvSpPr>
          <p:nvPr/>
        </p:nvSpPr>
        <p:spPr bwMode="auto">
          <a:xfrm>
            <a:off x="4057651" y="4512200"/>
            <a:ext cx="11604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95" name="Text Box 21"/>
          <p:cNvSpPr txBox="1">
            <a:spLocks noChangeArrowheads="1"/>
          </p:cNvSpPr>
          <p:nvPr/>
        </p:nvSpPr>
        <p:spPr bwMode="auto">
          <a:xfrm>
            <a:off x="4117975" y="4509026"/>
            <a:ext cx="114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/>
              <a:t>Employé</a:t>
            </a:r>
          </a:p>
        </p:txBody>
      </p:sp>
      <p:sp>
        <p:nvSpPr>
          <p:cNvPr id="46096" name="Text Box 22"/>
          <p:cNvSpPr txBox="1">
            <a:spLocks noChangeArrowheads="1"/>
          </p:cNvSpPr>
          <p:nvPr/>
        </p:nvSpPr>
        <p:spPr bwMode="auto">
          <a:xfrm>
            <a:off x="5949950" y="3991501"/>
            <a:ext cx="187923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u="sng"/>
              <a:t>Numéro</a:t>
            </a:r>
          </a:p>
          <a:p>
            <a:pPr algn="l"/>
            <a:r>
              <a:rPr lang="fr-FR"/>
              <a:t>Nom</a:t>
            </a:r>
          </a:p>
          <a:p>
            <a:pPr algn="l"/>
            <a:r>
              <a:rPr lang="fr-FR"/>
              <a:t>Prénom</a:t>
            </a:r>
          </a:p>
          <a:p>
            <a:pPr algn="l"/>
            <a:r>
              <a:rPr lang="fr-FR"/>
              <a:t>Date de naissance</a:t>
            </a:r>
          </a:p>
          <a:p>
            <a:pPr algn="l"/>
            <a:r>
              <a:rPr lang="fr-FR"/>
              <a:t>Rue</a:t>
            </a:r>
          </a:p>
          <a:p>
            <a:pPr algn="l"/>
            <a:r>
              <a:rPr lang="fr-FR"/>
              <a:t>Code postal</a:t>
            </a:r>
          </a:p>
          <a:p>
            <a:pPr algn="l"/>
            <a:r>
              <a:rPr lang="fr-FR"/>
              <a:t>Ville</a:t>
            </a:r>
            <a:endParaRPr lang="fr-FR" sz="2000"/>
          </a:p>
        </p:txBody>
      </p:sp>
      <p:sp>
        <p:nvSpPr>
          <p:cNvPr id="46097" name="Line 24"/>
          <p:cNvSpPr>
            <a:spLocks noChangeShapeType="1"/>
          </p:cNvSpPr>
          <p:nvPr/>
        </p:nvSpPr>
        <p:spPr bwMode="auto">
          <a:xfrm>
            <a:off x="5583239" y="4259788"/>
            <a:ext cx="244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98" name="Line 25"/>
          <p:cNvSpPr>
            <a:spLocks noChangeShapeType="1"/>
          </p:cNvSpPr>
          <p:nvPr/>
        </p:nvSpPr>
        <p:spPr bwMode="auto">
          <a:xfrm>
            <a:off x="5583239" y="4512200"/>
            <a:ext cx="244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099" name="Line 26"/>
          <p:cNvSpPr>
            <a:spLocks noChangeShapeType="1"/>
          </p:cNvSpPr>
          <p:nvPr/>
        </p:nvSpPr>
        <p:spPr bwMode="auto">
          <a:xfrm>
            <a:off x="5583239" y="4726513"/>
            <a:ext cx="244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100" name="Line 27"/>
          <p:cNvSpPr>
            <a:spLocks noChangeShapeType="1"/>
          </p:cNvSpPr>
          <p:nvPr/>
        </p:nvSpPr>
        <p:spPr bwMode="auto">
          <a:xfrm>
            <a:off x="5583239" y="4982100"/>
            <a:ext cx="244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101" name="Line 28"/>
          <p:cNvSpPr>
            <a:spLocks noChangeShapeType="1"/>
          </p:cNvSpPr>
          <p:nvPr/>
        </p:nvSpPr>
        <p:spPr bwMode="auto">
          <a:xfrm>
            <a:off x="5583239" y="5310713"/>
            <a:ext cx="244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102" name="Line 29"/>
          <p:cNvSpPr>
            <a:spLocks noChangeShapeType="1"/>
          </p:cNvSpPr>
          <p:nvPr/>
        </p:nvSpPr>
        <p:spPr bwMode="auto">
          <a:xfrm>
            <a:off x="5583239" y="5591700"/>
            <a:ext cx="244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6103" name="Line 30"/>
          <p:cNvSpPr>
            <a:spLocks noChangeShapeType="1"/>
          </p:cNvSpPr>
          <p:nvPr/>
        </p:nvSpPr>
        <p:spPr bwMode="auto">
          <a:xfrm flipH="1">
            <a:off x="5581650" y="4259788"/>
            <a:ext cx="1588" cy="1560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6104" name="Line 31"/>
          <p:cNvSpPr>
            <a:spLocks noChangeShapeType="1"/>
          </p:cNvSpPr>
          <p:nvPr/>
        </p:nvSpPr>
        <p:spPr bwMode="auto">
          <a:xfrm>
            <a:off x="5218114" y="4726513"/>
            <a:ext cx="365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6105" name="Line 34"/>
          <p:cNvSpPr>
            <a:spLocks noChangeShapeType="1"/>
          </p:cNvSpPr>
          <p:nvPr/>
        </p:nvSpPr>
        <p:spPr bwMode="auto">
          <a:xfrm>
            <a:off x="5581651" y="5820300"/>
            <a:ext cx="244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6D6F4-A260-4AFD-A5AD-ED5F3D35788E}" type="slidenum">
              <a:rPr lang="fr-FR" smtClean="0"/>
              <a:t>57</a:t>
            </a:fld>
            <a:endParaRPr lang="fr-FR"/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92727" y="3536025"/>
            <a:ext cx="109450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fr-FR" sz="2400" dirty="0"/>
              <a:t>Un autre identifiant du type d'entité Employé : un nouvel attribut </a:t>
            </a:r>
            <a:r>
              <a:rPr lang="fr-FR" sz="2400" b="1" dirty="0"/>
              <a:t>Numéro</a:t>
            </a:r>
          </a:p>
        </p:txBody>
      </p:sp>
    </p:spTree>
    <p:extLst>
      <p:ext uri="{BB962C8B-B14F-4D97-AF65-F5344CB8AC3E}">
        <p14:creationId xmlns:p14="http://schemas.microsoft.com/office/powerpoint/2010/main" val="38072035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91976" y="345638"/>
            <a:ext cx="6915150" cy="80962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/>
              <a:t>Associations </a:t>
            </a:r>
          </a:p>
        </p:txBody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13074" y="4731609"/>
            <a:ext cx="8158170" cy="19812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fr-FR" dirty="0"/>
              <a:t>Chaque entité joue un </a:t>
            </a:r>
            <a:r>
              <a:rPr lang="fr-FR" b="1" dirty="0"/>
              <a:t>rôle</a:t>
            </a:r>
            <a:r>
              <a:rPr lang="fr-FR" dirty="0"/>
              <a:t> dans l'association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fr-FR" b="1" dirty="0" err="1"/>
              <a:t>Arité</a:t>
            </a:r>
            <a:r>
              <a:rPr lang="fr-FR" dirty="0"/>
              <a:t> d'une association : nombre d'entités reliées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fr-FR" sz="2000" dirty="0"/>
              <a:t> Association </a:t>
            </a:r>
            <a:r>
              <a:rPr lang="fr-FR" sz="2000" b="1" dirty="0"/>
              <a:t>binaire</a:t>
            </a:r>
            <a:r>
              <a:rPr lang="fr-FR" sz="2000" dirty="0"/>
              <a:t> (</a:t>
            </a:r>
            <a:r>
              <a:rPr lang="fr-FR" sz="2000" dirty="0" err="1"/>
              <a:t>arité</a:t>
            </a:r>
            <a:r>
              <a:rPr lang="fr-FR" sz="2000" dirty="0"/>
              <a:t>=2), </a:t>
            </a:r>
            <a:r>
              <a:rPr lang="fr-FR" sz="2000" b="1" dirty="0"/>
              <a:t>unaire</a:t>
            </a:r>
            <a:r>
              <a:rPr lang="fr-FR" sz="2000" dirty="0"/>
              <a:t> (</a:t>
            </a:r>
            <a:r>
              <a:rPr lang="fr-FR" sz="2000" dirty="0" err="1"/>
              <a:t>arité</a:t>
            </a:r>
            <a:r>
              <a:rPr lang="fr-FR" sz="2000" dirty="0"/>
              <a:t>=1), </a:t>
            </a:r>
            <a:r>
              <a:rPr lang="fr-FR" sz="2000" b="1" dirty="0" err="1"/>
              <a:t>n-aire</a:t>
            </a:r>
            <a:r>
              <a:rPr lang="fr-FR" sz="2000" b="1" dirty="0"/>
              <a:t> </a:t>
            </a:r>
            <a:r>
              <a:rPr lang="fr-FR" sz="2000" dirty="0"/>
              <a:t>(</a:t>
            </a:r>
            <a:r>
              <a:rPr lang="fr-FR" sz="2000" dirty="0" err="1"/>
              <a:t>arité</a:t>
            </a:r>
            <a:r>
              <a:rPr lang="fr-FR" sz="2000" dirty="0"/>
              <a:t>=n)</a:t>
            </a:r>
          </a:p>
        </p:txBody>
      </p:sp>
      <p:sp>
        <p:nvSpPr>
          <p:cNvPr id="47117" name="Text Box 1042"/>
          <p:cNvSpPr txBox="1">
            <a:spLocks noChangeArrowheads="1"/>
          </p:cNvSpPr>
          <p:nvPr/>
        </p:nvSpPr>
        <p:spPr bwMode="auto">
          <a:xfrm>
            <a:off x="491976" y="1484962"/>
            <a:ext cx="8070857" cy="170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20000"/>
              </a:spcBef>
              <a:buClr>
                <a:srgbClr val="FF9933"/>
              </a:buClr>
            </a:pPr>
            <a:r>
              <a:rPr lang="fr-FR" sz="2800" b="1" dirty="0"/>
              <a:t>Association</a:t>
            </a:r>
            <a:r>
              <a:rPr lang="fr-FR" sz="2800" dirty="0"/>
              <a:t> : lien existant entre des entités.</a:t>
            </a:r>
          </a:p>
          <a:p>
            <a:pPr lvl="1" algn="l" eaLnBrk="1" hangingPunct="1">
              <a:spcBef>
                <a:spcPct val="20000"/>
              </a:spcBef>
              <a:buClr>
                <a:srgbClr val="FF9933"/>
              </a:buClr>
            </a:pPr>
            <a:r>
              <a:rPr lang="fr-FR" sz="2400" dirty="0"/>
              <a:t>ex. les clients </a:t>
            </a:r>
            <a:r>
              <a:rPr lang="fr-FR" sz="2400" b="1" i="1" dirty="0"/>
              <a:t>commandent</a:t>
            </a:r>
            <a:r>
              <a:rPr lang="fr-FR" sz="2400" dirty="0"/>
              <a:t> des produits, les ingénieurs sont </a:t>
            </a:r>
            <a:r>
              <a:rPr lang="fr-FR" sz="2400" b="1" i="1" dirty="0"/>
              <a:t>affectés</a:t>
            </a:r>
            <a:r>
              <a:rPr lang="fr-FR" sz="2400" dirty="0"/>
              <a:t> à des projets sous la responsabilité de référents, chaque personne a un père (lien de </a:t>
            </a:r>
            <a:r>
              <a:rPr lang="fr-FR" sz="2400" b="1" i="1" dirty="0"/>
              <a:t>filiation</a:t>
            </a:r>
            <a:r>
              <a:rPr lang="fr-FR" sz="2400" dirty="0"/>
              <a:t>)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1227171" y="3388120"/>
            <a:ext cx="5012635" cy="969964"/>
            <a:chOff x="1393425" y="3311585"/>
            <a:chExt cx="5012635" cy="969964"/>
          </a:xfrm>
        </p:grpSpPr>
        <p:grpSp>
          <p:nvGrpSpPr>
            <p:cNvPr id="2" name="Groupe 1"/>
            <p:cNvGrpSpPr/>
            <p:nvPr/>
          </p:nvGrpSpPr>
          <p:grpSpPr>
            <a:xfrm>
              <a:off x="1393425" y="3311585"/>
              <a:ext cx="5012635" cy="964718"/>
              <a:chOff x="1295400" y="2843056"/>
              <a:chExt cx="6629400" cy="964718"/>
            </a:xfrm>
          </p:grpSpPr>
          <p:sp>
            <p:nvSpPr>
              <p:cNvPr id="47109" name="Rectangle 1028"/>
              <p:cNvSpPr>
                <a:spLocks noChangeArrowheads="1"/>
              </p:cNvSpPr>
              <p:nvPr/>
            </p:nvSpPr>
            <p:spPr bwMode="auto">
              <a:xfrm>
                <a:off x="1295400" y="2995456"/>
                <a:ext cx="1295400" cy="609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z="1400"/>
              </a:p>
            </p:txBody>
          </p:sp>
          <p:sp>
            <p:nvSpPr>
              <p:cNvPr id="47110" name="Rectangle 1029"/>
              <p:cNvSpPr>
                <a:spLocks noChangeArrowheads="1"/>
              </p:cNvSpPr>
              <p:nvPr/>
            </p:nvSpPr>
            <p:spPr bwMode="auto">
              <a:xfrm>
                <a:off x="6553200" y="2919256"/>
                <a:ext cx="1371600" cy="609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z="1400"/>
              </a:p>
            </p:txBody>
          </p:sp>
          <p:sp>
            <p:nvSpPr>
              <p:cNvPr id="47111" name="Text Box 1030"/>
              <p:cNvSpPr txBox="1">
                <a:spLocks noChangeArrowheads="1"/>
              </p:cNvSpPr>
              <p:nvPr/>
            </p:nvSpPr>
            <p:spPr bwMode="auto">
              <a:xfrm>
                <a:off x="3778122" y="3111412"/>
                <a:ext cx="135088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400" b="1" dirty="0"/>
                  <a:t>commande</a:t>
                </a:r>
              </a:p>
            </p:txBody>
          </p:sp>
          <p:sp>
            <p:nvSpPr>
              <p:cNvPr id="47112" name="Text Box 1031"/>
              <p:cNvSpPr txBox="1">
                <a:spLocks noChangeArrowheads="1"/>
              </p:cNvSpPr>
              <p:nvPr/>
            </p:nvSpPr>
            <p:spPr bwMode="auto">
              <a:xfrm>
                <a:off x="1508125" y="3089739"/>
                <a:ext cx="90991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600"/>
                  <a:t>Client</a:t>
                </a:r>
              </a:p>
            </p:txBody>
          </p:sp>
          <p:sp>
            <p:nvSpPr>
              <p:cNvPr id="47113" name="Text Box 1032"/>
              <p:cNvSpPr txBox="1">
                <a:spLocks noChangeArrowheads="1"/>
              </p:cNvSpPr>
              <p:nvPr/>
            </p:nvSpPr>
            <p:spPr bwMode="auto">
              <a:xfrm>
                <a:off x="6685218" y="3026791"/>
                <a:ext cx="105603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600"/>
                  <a:t>Produit</a:t>
                </a:r>
              </a:p>
            </p:txBody>
          </p:sp>
          <p:sp>
            <p:nvSpPr>
              <p:cNvPr id="47114" name="Line 1033"/>
              <p:cNvSpPr>
                <a:spLocks noChangeShapeType="1"/>
              </p:cNvSpPr>
              <p:nvPr/>
            </p:nvSpPr>
            <p:spPr bwMode="auto">
              <a:xfrm>
                <a:off x="2590800" y="3300256"/>
                <a:ext cx="990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 sz="1400"/>
              </a:p>
            </p:txBody>
          </p:sp>
          <p:sp>
            <p:nvSpPr>
              <p:cNvPr id="47115" name="Line 1034"/>
              <p:cNvSpPr>
                <a:spLocks noChangeShapeType="1"/>
              </p:cNvSpPr>
              <p:nvPr/>
            </p:nvSpPr>
            <p:spPr bwMode="auto">
              <a:xfrm flipV="1">
                <a:off x="5334000" y="3300256"/>
                <a:ext cx="1219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 sz="1400"/>
              </a:p>
            </p:txBody>
          </p:sp>
          <p:grpSp>
            <p:nvGrpSpPr>
              <p:cNvPr id="47116" name="Group 1035"/>
              <p:cNvGrpSpPr>
                <a:grpSpLocks/>
              </p:cNvGrpSpPr>
              <p:nvPr/>
            </p:nvGrpSpPr>
            <p:grpSpPr bwMode="auto">
              <a:xfrm>
                <a:off x="3581400" y="2843056"/>
                <a:ext cx="1752600" cy="914400"/>
                <a:chOff x="1296" y="2784"/>
                <a:chExt cx="1728" cy="1152"/>
              </a:xfrm>
            </p:grpSpPr>
            <p:grpSp>
              <p:nvGrpSpPr>
                <p:cNvPr id="47121" name="Group 1036"/>
                <p:cNvGrpSpPr>
                  <a:grpSpLocks/>
                </p:cNvGrpSpPr>
                <p:nvPr/>
              </p:nvGrpSpPr>
              <p:grpSpPr bwMode="auto">
                <a:xfrm>
                  <a:off x="1296" y="2784"/>
                  <a:ext cx="1728" cy="576"/>
                  <a:chOff x="1296" y="2784"/>
                  <a:chExt cx="1728" cy="576"/>
                </a:xfrm>
              </p:grpSpPr>
              <p:sp>
                <p:nvSpPr>
                  <p:cNvPr id="47125" name="Line 10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2784"/>
                    <a:ext cx="864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z="1400"/>
                  </a:p>
                </p:txBody>
              </p:sp>
              <p:sp>
                <p:nvSpPr>
                  <p:cNvPr id="47126" name="Line 1038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784"/>
                    <a:ext cx="864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z="1400"/>
                  </a:p>
                </p:txBody>
              </p:sp>
            </p:grpSp>
            <p:grpSp>
              <p:nvGrpSpPr>
                <p:cNvPr id="47122" name="Group 1039"/>
                <p:cNvGrpSpPr>
                  <a:grpSpLocks/>
                </p:cNvGrpSpPr>
                <p:nvPr/>
              </p:nvGrpSpPr>
              <p:grpSpPr bwMode="auto">
                <a:xfrm flipV="1">
                  <a:off x="1296" y="3360"/>
                  <a:ext cx="1728" cy="576"/>
                  <a:chOff x="1296" y="2784"/>
                  <a:chExt cx="1728" cy="576"/>
                </a:xfrm>
              </p:grpSpPr>
              <p:sp>
                <p:nvSpPr>
                  <p:cNvPr id="47123" name="Line 10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2784"/>
                    <a:ext cx="864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z="1400"/>
                  </a:p>
                </p:txBody>
              </p:sp>
              <p:sp>
                <p:nvSpPr>
                  <p:cNvPr id="47124" name="Line 104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784"/>
                    <a:ext cx="864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z="1400"/>
                  </a:p>
                </p:txBody>
              </p:sp>
            </p:grpSp>
          </p:grpSp>
          <p:sp>
            <p:nvSpPr>
              <p:cNvPr id="47118" name="Text Box 1043"/>
              <p:cNvSpPr txBox="1">
                <a:spLocks noChangeArrowheads="1"/>
              </p:cNvSpPr>
              <p:nvPr/>
            </p:nvSpPr>
            <p:spPr bwMode="auto">
              <a:xfrm>
                <a:off x="3184525" y="3317875"/>
                <a:ext cx="24431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 eaLnBrk="1" hangingPunct="1"/>
                <a:endParaRPr lang="fr-FR" sz="1600"/>
              </a:p>
            </p:txBody>
          </p:sp>
          <p:sp>
            <p:nvSpPr>
              <p:cNvPr id="47119" name="Text Box 1044"/>
              <p:cNvSpPr txBox="1">
                <a:spLocks noChangeArrowheads="1"/>
              </p:cNvSpPr>
              <p:nvPr/>
            </p:nvSpPr>
            <p:spPr bwMode="auto">
              <a:xfrm>
                <a:off x="2573273" y="3469220"/>
                <a:ext cx="147155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600" i="1"/>
                  <a:t>commande</a:t>
                </a:r>
              </a:p>
            </p:txBody>
          </p:sp>
        </p:grpSp>
        <p:sp>
          <p:nvSpPr>
            <p:cNvPr id="47120" name="Text Box 1045"/>
            <p:cNvSpPr txBox="1">
              <a:spLocks noChangeArrowheads="1"/>
            </p:cNvSpPr>
            <p:nvPr/>
          </p:nvSpPr>
          <p:spPr bwMode="auto">
            <a:xfrm>
              <a:off x="4191646" y="3942995"/>
              <a:ext cx="14037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i="1" dirty="0"/>
                <a:t>est commandé</a:t>
              </a:r>
            </a:p>
          </p:txBody>
        </p:sp>
      </p:grpSp>
      <p:sp>
        <p:nvSpPr>
          <p:cNvPr id="23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8871738" y="1705898"/>
            <a:ext cx="2663159" cy="2662630"/>
            <a:chOff x="8431515" y="1727499"/>
            <a:chExt cx="2663159" cy="2662630"/>
          </a:xfrm>
        </p:grpSpPr>
        <p:sp>
          <p:nvSpPr>
            <p:cNvPr id="30" name="Line 1033"/>
            <p:cNvSpPr>
              <a:spLocks noChangeShapeType="1"/>
            </p:cNvSpPr>
            <p:nvPr/>
          </p:nvSpPr>
          <p:spPr bwMode="auto">
            <a:xfrm flipV="1">
              <a:off x="9473280" y="3086272"/>
              <a:ext cx="2962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400"/>
            </a:p>
          </p:txBody>
        </p:sp>
        <p:sp>
          <p:nvSpPr>
            <p:cNvPr id="31" name="Line 1034"/>
            <p:cNvSpPr>
              <a:spLocks noChangeShapeType="1"/>
            </p:cNvSpPr>
            <p:nvPr/>
          </p:nvSpPr>
          <p:spPr bwMode="auto">
            <a:xfrm flipH="1" flipV="1">
              <a:off x="10433814" y="2332590"/>
              <a:ext cx="15074" cy="3163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400"/>
            </a:p>
          </p:txBody>
        </p:sp>
        <p:sp>
          <p:nvSpPr>
            <p:cNvPr id="41" name="Rectangle 1028"/>
            <p:cNvSpPr>
              <a:spLocks noChangeArrowheads="1"/>
            </p:cNvSpPr>
            <p:nvPr/>
          </p:nvSpPr>
          <p:spPr bwMode="auto">
            <a:xfrm>
              <a:off x="9905348" y="1727499"/>
              <a:ext cx="97948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z="1400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8431515" y="1839681"/>
              <a:ext cx="2663159" cy="2550448"/>
              <a:chOff x="6018514" y="2093681"/>
              <a:chExt cx="2663159" cy="2550448"/>
            </a:xfrm>
          </p:grpSpPr>
          <p:sp>
            <p:nvSpPr>
              <p:cNvPr id="25" name="Rectangle 1028"/>
              <p:cNvSpPr>
                <a:spLocks noChangeArrowheads="1"/>
              </p:cNvSpPr>
              <p:nvPr/>
            </p:nvSpPr>
            <p:spPr bwMode="auto">
              <a:xfrm>
                <a:off x="7583498" y="4034529"/>
                <a:ext cx="979480" cy="609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z="1400"/>
              </a:p>
            </p:txBody>
          </p:sp>
          <p:sp>
            <p:nvSpPr>
              <p:cNvPr id="26" name="Rectangle 1029"/>
              <p:cNvSpPr>
                <a:spLocks noChangeArrowheads="1"/>
              </p:cNvSpPr>
              <p:nvPr/>
            </p:nvSpPr>
            <p:spPr bwMode="auto">
              <a:xfrm>
                <a:off x="6018514" y="3013793"/>
                <a:ext cx="1037097" cy="6096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z="1400"/>
              </a:p>
            </p:txBody>
          </p:sp>
          <p:sp>
            <p:nvSpPr>
              <p:cNvPr id="27" name="Text Box 1030"/>
              <p:cNvSpPr txBox="1">
                <a:spLocks noChangeArrowheads="1"/>
              </p:cNvSpPr>
              <p:nvPr/>
            </p:nvSpPr>
            <p:spPr bwMode="auto">
              <a:xfrm>
                <a:off x="7514063" y="3171985"/>
                <a:ext cx="104067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400" b="1" dirty="0"/>
                  <a:t>Affectation</a:t>
                </a:r>
              </a:p>
            </p:txBody>
          </p:sp>
          <p:sp>
            <p:nvSpPr>
              <p:cNvPr id="28" name="Text Box 1031"/>
              <p:cNvSpPr txBox="1">
                <a:spLocks noChangeArrowheads="1"/>
              </p:cNvSpPr>
              <p:nvPr/>
            </p:nvSpPr>
            <p:spPr bwMode="auto">
              <a:xfrm>
                <a:off x="7744344" y="4170052"/>
                <a:ext cx="68839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600"/>
                  <a:t>Projet</a:t>
                </a:r>
              </a:p>
            </p:txBody>
          </p:sp>
          <p:sp>
            <p:nvSpPr>
              <p:cNvPr id="29" name="Text Box 1032"/>
              <p:cNvSpPr txBox="1">
                <a:spLocks noChangeArrowheads="1"/>
              </p:cNvSpPr>
              <p:nvPr/>
            </p:nvSpPr>
            <p:spPr bwMode="auto">
              <a:xfrm>
                <a:off x="6118336" y="3121328"/>
                <a:ext cx="89319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600" dirty="0"/>
                  <a:t>Référent</a:t>
                </a:r>
              </a:p>
            </p:txBody>
          </p:sp>
          <p:grpSp>
            <p:nvGrpSpPr>
              <p:cNvPr id="32" name="Group 1035"/>
              <p:cNvGrpSpPr>
                <a:grpSpLocks/>
              </p:cNvGrpSpPr>
              <p:nvPr/>
            </p:nvGrpSpPr>
            <p:grpSpPr bwMode="auto">
              <a:xfrm>
                <a:off x="7356494" y="2902949"/>
                <a:ext cx="1325179" cy="874645"/>
                <a:chOff x="1296" y="2784"/>
                <a:chExt cx="1728" cy="1152"/>
              </a:xfrm>
            </p:grpSpPr>
            <p:grpSp>
              <p:nvGrpSpPr>
                <p:cNvPr id="35" name="Group 1036"/>
                <p:cNvGrpSpPr>
                  <a:grpSpLocks/>
                </p:cNvGrpSpPr>
                <p:nvPr/>
              </p:nvGrpSpPr>
              <p:grpSpPr bwMode="auto">
                <a:xfrm>
                  <a:off x="1296" y="2784"/>
                  <a:ext cx="1728" cy="576"/>
                  <a:chOff x="1296" y="2784"/>
                  <a:chExt cx="1728" cy="576"/>
                </a:xfrm>
              </p:grpSpPr>
              <p:sp>
                <p:nvSpPr>
                  <p:cNvPr id="39" name="Line 10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2784"/>
                    <a:ext cx="864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z="1400"/>
                  </a:p>
                </p:txBody>
              </p:sp>
              <p:sp>
                <p:nvSpPr>
                  <p:cNvPr id="40" name="Line 1038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784"/>
                    <a:ext cx="864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z="1400"/>
                  </a:p>
                </p:txBody>
              </p:sp>
            </p:grpSp>
            <p:grpSp>
              <p:nvGrpSpPr>
                <p:cNvPr id="36" name="Group 1039"/>
                <p:cNvGrpSpPr>
                  <a:grpSpLocks/>
                </p:cNvGrpSpPr>
                <p:nvPr/>
              </p:nvGrpSpPr>
              <p:grpSpPr bwMode="auto">
                <a:xfrm flipV="1">
                  <a:off x="1296" y="3360"/>
                  <a:ext cx="1728" cy="576"/>
                  <a:chOff x="1296" y="2784"/>
                  <a:chExt cx="1728" cy="576"/>
                </a:xfrm>
              </p:grpSpPr>
              <p:sp>
                <p:nvSpPr>
                  <p:cNvPr id="37" name="Line 10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96" y="2784"/>
                    <a:ext cx="864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z="1400"/>
                  </a:p>
                </p:txBody>
              </p:sp>
              <p:sp>
                <p:nvSpPr>
                  <p:cNvPr id="38" name="Line 104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784"/>
                    <a:ext cx="864" cy="5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fr-FR" sz="1400"/>
                  </a:p>
                </p:txBody>
              </p:sp>
            </p:grpSp>
          </p:grpSp>
          <p:sp>
            <p:nvSpPr>
              <p:cNvPr id="42" name="Text Box 1031"/>
              <p:cNvSpPr txBox="1">
                <a:spLocks noChangeArrowheads="1"/>
              </p:cNvSpPr>
              <p:nvPr/>
            </p:nvSpPr>
            <p:spPr bwMode="auto">
              <a:xfrm>
                <a:off x="7558816" y="2093681"/>
                <a:ext cx="97334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600"/>
                  <a:t>Ingénieur</a:t>
                </a:r>
              </a:p>
            </p:txBody>
          </p:sp>
        </p:grpSp>
        <p:sp>
          <p:nvSpPr>
            <p:cNvPr id="43" name="Line 1034"/>
            <p:cNvSpPr>
              <a:spLocks noChangeShapeType="1"/>
            </p:cNvSpPr>
            <p:nvPr/>
          </p:nvSpPr>
          <p:spPr bwMode="auto">
            <a:xfrm flipH="1" flipV="1">
              <a:off x="10432085" y="3523594"/>
              <a:ext cx="11393" cy="2569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1400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8034272" y="4352838"/>
            <a:ext cx="2049831" cy="2173284"/>
            <a:chOff x="7907272" y="4352838"/>
            <a:chExt cx="2049831" cy="2173284"/>
          </a:xfrm>
        </p:grpSpPr>
        <p:grpSp>
          <p:nvGrpSpPr>
            <p:cNvPr id="45" name="Groupe 44"/>
            <p:cNvGrpSpPr/>
            <p:nvPr/>
          </p:nvGrpSpPr>
          <p:grpSpPr>
            <a:xfrm>
              <a:off x="7907272" y="4352838"/>
              <a:ext cx="2049831" cy="2173284"/>
              <a:chOff x="5431268" y="3312516"/>
              <a:chExt cx="2049831" cy="2173284"/>
            </a:xfrm>
          </p:grpSpPr>
          <p:grpSp>
            <p:nvGrpSpPr>
              <p:cNvPr id="46" name="Group 31"/>
              <p:cNvGrpSpPr>
                <a:grpSpLocks/>
              </p:cNvGrpSpPr>
              <p:nvPr/>
            </p:nvGrpSpPr>
            <p:grpSpPr bwMode="auto">
              <a:xfrm>
                <a:off x="5670082" y="3312516"/>
                <a:ext cx="1306513" cy="560388"/>
                <a:chOff x="2326" y="2447"/>
                <a:chExt cx="823" cy="353"/>
              </a:xfrm>
            </p:grpSpPr>
            <p:sp>
              <p:nvSpPr>
                <p:cNvPr id="58" name="Rectangle 32"/>
                <p:cNvSpPr>
                  <a:spLocks noChangeArrowheads="1"/>
                </p:cNvSpPr>
                <p:nvPr/>
              </p:nvSpPr>
              <p:spPr bwMode="auto">
                <a:xfrm>
                  <a:off x="2326" y="2447"/>
                  <a:ext cx="823" cy="35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399" y="2500"/>
                  <a:ext cx="668" cy="2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dirty="0"/>
                    <a:t>Personne</a:t>
                  </a:r>
                </a:p>
              </p:txBody>
            </p:sp>
          </p:grpSp>
          <p:grpSp>
            <p:nvGrpSpPr>
              <p:cNvPr id="47" name="Group 40"/>
              <p:cNvGrpSpPr>
                <a:grpSpLocks/>
              </p:cNvGrpSpPr>
              <p:nvPr/>
            </p:nvGrpSpPr>
            <p:grpSpPr bwMode="auto">
              <a:xfrm>
                <a:off x="5616105" y="4609500"/>
                <a:ext cx="1371600" cy="876300"/>
                <a:chOff x="2250" y="3264"/>
                <a:chExt cx="864" cy="552"/>
              </a:xfrm>
            </p:grpSpPr>
            <p:sp>
              <p:nvSpPr>
                <p:cNvPr id="54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250" y="3264"/>
                  <a:ext cx="432" cy="2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5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2682" y="3271"/>
                  <a:ext cx="432" cy="2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6" name="Line 43"/>
                <p:cNvSpPr>
                  <a:spLocks noChangeShapeType="1"/>
                </p:cNvSpPr>
                <p:nvPr/>
              </p:nvSpPr>
              <p:spPr bwMode="auto">
                <a:xfrm>
                  <a:off x="2250" y="3540"/>
                  <a:ext cx="432" cy="2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  <p:sp>
              <p:nvSpPr>
                <p:cNvPr id="57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682" y="3540"/>
                  <a:ext cx="432" cy="2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fr-FR"/>
                </a:p>
              </p:txBody>
            </p:sp>
          </p:grpSp>
          <p:sp>
            <p:nvSpPr>
              <p:cNvPr id="48" name="Text Box 45"/>
              <p:cNvSpPr txBox="1">
                <a:spLocks noChangeArrowheads="1"/>
              </p:cNvSpPr>
              <p:nvPr/>
            </p:nvSpPr>
            <p:spPr bwMode="auto">
              <a:xfrm>
                <a:off x="5889155" y="4842863"/>
                <a:ext cx="93115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Filiation</a:t>
                </a:r>
              </a:p>
            </p:txBody>
          </p:sp>
          <p:sp>
            <p:nvSpPr>
              <p:cNvPr id="49" name="Line 47"/>
              <p:cNvSpPr>
                <a:spLocks noChangeShapeType="1"/>
              </p:cNvSpPr>
              <p:nvPr/>
            </p:nvSpPr>
            <p:spPr bwMode="auto">
              <a:xfrm flipH="1">
                <a:off x="6665571" y="3884103"/>
                <a:ext cx="11950" cy="9709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2" name="Text Box 52"/>
              <p:cNvSpPr txBox="1">
                <a:spLocks noChangeArrowheads="1"/>
              </p:cNvSpPr>
              <p:nvPr/>
            </p:nvSpPr>
            <p:spPr bwMode="auto">
              <a:xfrm>
                <a:off x="5431268" y="4137063"/>
                <a:ext cx="61587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b="1" i="1" dirty="0"/>
                  <a:t>père</a:t>
                </a:r>
              </a:p>
            </p:txBody>
          </p:sp>
          <p:sp>
            <p:nvSpPr>
              <p:cNvPr id="53" name="Text Box 53"/>
              <p:cNvSpPr txBox="1">
                <a:spLocks noChangeArrowheads="1"/>
              </p:cNvSpPr>
              <p:nvPr/>
            </p:nvSpPr>
            <p:spPr bwMode="auto">
              <a:xfrm>
                <a:off x="6667030" y="4141889"/>
                <a:ext cx="81406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b="1" i="1" dirty="0"/>
                  <a:t>enfant</a:t>
                </a:r>
              </a:p>
            </p:txBody>
          </p:sp>
        </p:grpSp>
        <p:cxnSp>
          <p:nvCxnSpPr>
            <p:cNvPr id="66" name="Connecteur droit 65"/>
            <p:cNvCxnSpPr/>
            <p:nvPr/>
          </p:nvCxnSpPr>
          <p:spPr bwMode="auto">
            <a:xfrm flipH="1">
              <a:off x="8477252" y="4924425"/>
              <a:ext cx="9523" cy="9222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11091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56650"/>
            <a:ext cx="6057900" cy="685800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fr-FR" dirty="0"/>
              <a:t>Attributs d’associations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8971" y="1699650"/>
            <a:ext cx="10061567" cy="11644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70000"/>
              </a:lnSpc>
              <a:buClr>
                <a:srgbClr val="FF9933"/>
              </a:buClr>
            </a:pPr>
            <a:r>
              <a:rPr lang="fr-FR" sz="3200" dirty="0"/>
              <a:t>Une association peut être caractérisée par des </a:t>
            </a:r>
            <a:r>
              <a:rPr lang="fr-FR" sz="3200" b="1" dirty="0"/>
              <a:t>attributs</a:t>
            </a:r>
          </a:p>
          <a:p>
            <a:pPr>
              <a:lnSpc>
                <a:spcPct val="70000"/>
              </a:lnSpc>
              <a:buClr>
                <a:srgbClr val="FF9933"/>
              </a:buClr>
            </a:pPr>
            <a:endParaRPr lang="fr-FR" sz="3200" b="1" dirty="0"/>
          </a:p>
          <a:p>
            <a:pPr marL="819150" lvl="1">
              <a:lnSpc>
                <a:spcPct val="70000"/>
              </a:lnSpc>
              <a:buClr>
                <a:srgbClr val="FF9933"/>
              </a:buClr>
              <a:buNone/>
            </a:pPr>
            <a:r>
              <a:rPr lang="fr-FR" sz="2800" dirty="0"/>
              <a:t>ex. </a:t>
            </a:r>
            <a:r>
              <a:rPr lang="fr-FR" sz="2800" i="1" dirty="0"/>
              <a:t>date</a:t>
            </a:r>
            <a:r>
              <a:rPr lang="fr-FR" sz="2800" dirty="0"/>
              <a:t> de la commande et </a:t>
            </a:r>
            <a:r>
              <a:rPr lang="fr-FR" sz="2800" i="1" dirty="0"/>
              <a:t>quantité</a:t>
            </a:r>
            <a:r>
              <a:rPr lang="fr-FR" sz="2800" dirty="0"/>
              <a:t> de produits commandés.</a:t>
            </a:r>
            <a:endParaRPr lang="fr-FR" sz="2800" b="1" dirty="0"/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2971800" y="3581400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7848600" y="3505200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35" name="Text Box 6"/>
          <p:cNvSpPr txBox="1">
            <a:spLocks noChangeArrowheads="1"/>
          </p:cNvSpPr>
          <p:nvPr/>
        </p:nvSpPr>
        <p:spPr bwMode="auto">
          <a:xfrm>
            <a:off x="5489576" y="3657601"/>
            <a:ext cx="1368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/>
              <a:t>commande</a:t>
            </a:r>
          </a:p>
        </p:txBody>
      </p:sp>
      <p:sp>
        <p:nvSpPr>
          <p:cNvPr id="48136" name="Text Box 7"/>
          <p:cNvSpPr txBox="1">
            <a:spLocks noChangeArrowheads="1"/>
          </p:cNvSpPr>
          <p:nvPr/>
        </p:nvSpPr>
        <p:spPr bwMode="auto">
          <a:xfrm>
            <a:off x="3184525" y="3622675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/>
              <a:t>Client</a:t>
            </a:r>
          </a:p>
        </p:txBody>
      </p:sp>
      <p:sp>
        <p:nvSpPr>
          <p:cNvPr id="48137" name="Text Box 8"/>
          <p:cNvSpPr txBox="1">
            <a:spLocks noChangeArrowheads="1"/>
          </p:cNvSpPr>
          <p:nvPr/>
        </p:nvSpPr>
        <p:spPr bwMode="auto">
          <a:xfrm>
            <a:off x="8137526" y="3546476"/>
            <a:ext cx="11046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/>
              <a:t>Produit</a:t>
            </a:r>
          </a:p>
        </p:txBody>
      </p:sp>
      <p:sp>
        <p:nvSpPr>
          <p:cNvPr id="48138" name="Line 9"/>
          <p:cNvSpPr>
            <a:spLocks noChangeShapeType="1"/>
          </p:cNvSpPr>
          <p:nvPr/>
        </p:nvSpPr>
        <p:spPr bwMode="auto">
          <a:xfrm>
            <a:off x="4724400" y="3886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39" name="Line 10"/>
          <p:cNvSpPr>
            <a:spLocks noChangeShapeType="1"/>
          </p:cNvSpPr>
          <p:nvPr/>
        </p:nvSpPr>
        <p:spPr bwMode="auto">
          <a:xfrm flipV="1">
            <a:off x="7010400" y="3886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48140" name="Group 11"/>
          <p:cNvGrpSpPr>
            <a:grpSpLocks/>
          </p:cNvGrpSpPr>
          <p:nvPr/>
        </p:nvGrpSpPr>
        <p:grpSpPr bwMode="auto">
          <a:xfrm>
            <a:off x="5257800" y="3429000"/>
            <a:ext cx="1752600" cy="914400"/>
            <a:chOff x="1296" y="2784"/>
            <a:chExt cx="1728" cy="1152"/>
          </a:xfrm>
        </p:grpSpPr>
        <p:grpSp>
          <p:nvGrpSpPr>
            <p:cNvPr id="48148" name="Group 12"/>
            <p:cNvGrpSpPr>
              <a:grpSpLocks/>
            </p:cNvGrpSpPr>
            <p:nvPr/>
          </p:nvGrpSpPr>
          <p:grpSpPr bwMode="auto">
            <a:xfrm>
              <a:off x="1296" y="2784"/>
              <a:ext cx="1728" cy="576"/>
              <a:chOff x="1296" y="2784"/>
              <a:chExt cx="1728" cy="576"/>
            </a:xfrm>
          </p:grpSpPr>
          <p:sp>
            <p:nvSpPr>
              <p:cNvPr id="48152" name="Line 13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8153" name="Line 14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48149" name="Group 15"/>
            <p:cNvGrpSpPr>
              <a:grpSpLocks/>
            </p:cNvGrpSpPr>
            <p:nvPr/>
          </p:nvGrpSpPr>
          <p:grpSpPr bwMode="auto">
            <a:xfrm flipV="1">
              <a:off x="1296" y="3360"/>
              <a:ext cx="1728" cy="576"/>
              <a:chOff x="1296" y="2784"/>
              <a:chExt cx="1728" cy="576"/>
            </a:xfrm>
          </p:grpSpPr>
          <p:sp>
            <p:nvSpPr>
              <p:cNvPr id="48150" name="Line 16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8151" name="Line 17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48142" name="Text Box 19"/>
          <p:cNvSpPr txBox="1">
            <a:spLocks noChangeArrowheads="1"/>
          </p:cNvSpPr>
          <p:nvPr/>
        </p:nvSpPr>
        <p:spPr bwMode="auto">
          <a:xfrm>
            <a:off x="6689726" y="2895600"/>
            <a:ext cx="6524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/>
              <a:t>date</a:t>
            </a:r>
          </a:p>
        </p:txBody>
      </p:sp>
      <p:sp>
        <p:nvSpPr>
          <p:cNvPr id="48143" name="Line 20"/>
          <p:cNvSpPr>
            <a:spLocks noChangeShapeType="1"/>
          </p:cNvSpPr>
          <p:nvPr/>
        </p:nvSpPr>
        <p:spPr bwMode="auto">
          <a:xfrm flipV="1">
            <a:off x="6553200" y="33528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45" name="Text Box 22"/>
          <p:cNvSpPr txBox="1">
            <a:spLocks noChangeArrowheads="1"/>
          </p:cNvSpPr>
          <p:nvPr/>
        </p:nvSpPr>
        <p:spPr bwMode="auto">
          <a:xfrm>
            <a:off x="6858000" y="4257675"/>
            <a:ext cx="106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/>
              <a:t>quantité</a:t>
            </a:r>
          </a:p>
        </p:txBody>
      </p:sp>
      <p:sp>
        <p:nvSpPr>
          <p:cNvPr id="48146" name="Line 23"/>
          <p:cNvSpPr>
            <a:spLocks noChangeShapeType="1"/>
          </p:cNvSpPr>
          <p:nvPr/>
        </p:nvSpPr>
        <p:spPr bwMode="auto">
          <a:xfrm>
            <a:off x="6629400" y="41148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8147" name="Text Box 24"/>
          <p:cNvSpPr txBox="1">
            <a:spLocks noChangeArrowheads="1"/>
          </p:cNvSpPr>
          <p:nvPr/>
        </p:nvSpPr>
        <p:spPr bwMode="auto">
          <a:xfrm>
            <a:off x="478971" y="5029259"/>
            <a:ext cx="10856686" cy="1165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rgbClr val="FF9933"/>
              </a:buClr>
              <a:buFontTx/>
              <a:buChar char="•"/>
            </a:pPr>
            <a:r>
              <a:rPr lang="fr-FR" sz="2800" b="1" dirty="0"/>
              <a:t>  </a:t>
            </a:r>
            <a:r>
              <a:rPr lang="fr-FR" sz="3200" b="1" dirty="0"/>
              <a:t>Occurrence d'un type d'association</a:t>
            </a:r>
            <a:r>
              <a:rPr lang="fr-FR" sz="3200" dirty="0"/>
              <a:t> : </a:t>
            </a:r>
            <a:r>
              <a:rPr lang="fr-FR" sz="2800" dirty="0"/>
              <a:t>occurrence de chaque type d'entité reliée + occurrence de chaque type d’attribut</a:t>
            </a:r>
          </a:p>
        </p:txBody>
      </p:sp>
      <p:sp>
        <p:nvSpPr>
          <p:cNvPr id="2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1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CAEF66-9716-4F23-81D7-D488090D5032}" type="slidenum">
              <a:rPr lang="fr-FR"/>
              <a:pPr>
                <a:defRPr/>
              </a:pPr>
              <a:t>6</a:t>
            </a:fld>
            <a:endParaRPr lang="fr-FR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5347" y="228600"/>
            <a:ext cx="10525506" cy="914400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l" eaLnBrk="1" hangingPunct="1"/>
            <a:r>
              <a:rPr lang="fr-FR" sz="3600" b="1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</a:rPr>
              <a:t>Modèle relationnel de données</a:t>
            </a:r>
            <a:br>
              <a:rPr lang="fr-FR" sz="3600" b="1" dirty="0">
                <a:latin typeface="Garamond" pitchFamily="18" charset="0"/>
              </a:rPr>
            </a:br>
            <a:r>
              <a:rPr lang="fr-FR" sz="3600" b="1" dirty="0">
                <a:latin typeface="Garamond" pitchFamily="18" charset="0"/>
              </a:rPr>
              <a:t>BD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146" y="1676400"/>
            <a:ext cx="11144653" cy="4572000"/>
          </a:xfrm>
        </p:spPr>
        <p:txBody>
          <a:bodyPr/>
          <a:lstStyle/>
          <a:p>
            <a:pPr defTabSz="762000">
              <a:buClr>
                <a:srgbClr val="FF9933"/>
              </a:buClr>
              <a:buFont typeface="Wingdings" panose="05000000000000000000" pitchFamily="2" charset="2"/>
              <a:buChar char="§"/>
            </a:pPr>
            <a:r>
              <a:rPr lang="fr-FR" dirty="0">
                <a:latin typeface="Times New Roman" pitchFamily="18" charset="0"/>
              </a:rPr>
              <a:t>Une</a:t>
            </a:r>
            <a:r>
              <a:rPr lang="fr-FR" b="1" dirty="0">
                <a:latin typeface="Times New Roman" pitchFamily="18" charset="0"/>
              </a:rPr>
              <a:t> base de données relationnelle</a:t>
            </a:r>
            <a:r>
              <a:rPr lang="fr-FR" sz="2400" dirty="0">
                <a:latin typeface="Courier New" pitchFamily="49" charset="0"/>
              </a:rPr>
              <a:t> </a:t>
            </a:r>
            <a:r>
              <a:rPr lang="fr-FR" dirty="0">
                <a:latin typeface="Times New Roman" pitchFamily="18" charset="0"/>
              </a:rPr>
              <a:t>est un ensemble de relations liées entre elles</a:t>
            </a:r>
          </a:p>
          <a:p>
            <a:pPr marL="0" indent="0" defTabSz="762000">
              <a:buClr>
                <a:srgbClr val="FF9933"/>
              </a:buClr>
              <a:buNone/>
            </a:pPr>
            <a:endParaRPr lang="fr-FR" sz="2400" dirty="0">
              <a:latin typeface="Times New Roman" pitchFamily="18" charset="0"/>
            </a:endParaRPr>
          </a:p>
          <a:p>
            <a:pPr marL="0" indent="0" defTabSz="762000">
              <a:buClr>
                <a:srgbClr val="FF9933"/>
              </a:buClr>
              <a:buNone/>
            </a:pPr>
            <a:r>
              <a:rPr lang="fr-FR" sz="2400" dirty="0">
                <a:latin typeface="Times New Roman" pitchFamily="18" charset="0"/>
              </a:rPr>
              <a:t>  ex. La BD viticole formée des trois relations</a:t>
            </a:r>
          </a:p>
          <a:p>
            <a:pPr marL="0" indent="0" defTabSz="762000">
              <a:lnSpc>
                <a:spcPct val="70000"/>
              </a:lnSpc>
              <a:buClr>
                <a:srgbClr val="FF9933"/>
              </a:buClr>
              <a:buNone/>
            </a:pPr>
            <a:endParaRPr lang="fr-FR" sz="2000" dirty="0">
              <a:latin typeface="Courier New" pitchFamily="49" charset="0"/>
              <a:cs typeface="Times New Roman" pitchFamily="18" charset="0"/>
            </a:endParaRPr>
          </a:p>
          <a:p>
            <a:pPr marL="0" indent="0" defTabSz="762000">
              <a:lnSpc>
                <a:spcPct val="70000"/>
              </a:lnSpc>
              <a:buClr>
                <a:srgbClr val="FF9933"/>
              </a:buClr>
              <a:buNone/>
            </a:pPr>
            <a:r>
              <a:rPr lang="fr-FR" sz="2000" dirty="0">
                <a:latin typeface="Courier New" pitchFamily="49" charset="0"/>
                <a:cs typeface="Times New Roman" pitchFamily="18" charset="0"/>
              </a:rPr>
              <a:t>	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Buveur (</a:t>
            </a:r>
            <a:r>
              <a:rPr lang="fr-FR" sz="2400" dirty="0" err="1">
                <a:latin typeface="Courier New" pitchFamily="49" charset="0"/>
                <a:cs typeface="Times New Roman" pitchFamily="18" charset="0"/>
              </a:rPr>
              <a:t>nob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nom, prénom)</a:t>
            </a:r>
          </a:p>
          <a:p>
            <a:pPr marL="0" indent="0" defTabSz="762000">
              <a:lnSpc>
                <a:spcPct val="70000"/>
              </a:lnSpc>
              <a:buClr>
                <a:srgbClr val="FF9933"/>
              </a:buClr>
              <a:buNone/>
            </a:pPr>
            <a:r>
              <a:rPr lang="fr-FR" sz="2400" dirty="0">
                <a:latin typeface="Courier New" pitchFamily="49" charset="0"/>
                <a:cs typeface="Times New Roman" pitchFamily="18" charset="0"/>
              </a:rPr>
              <a:t>	Vin (</a:t>
            </a:r>
            <a:r>
              <a:rPr lang="fr-FR" sz="2400" dirty="0" err="1">
                <a:latin typeface="Courier New" pitchFamily="49" charset="0"/>
                <a:cs typeface="Times New Roman" pitchFamily="18" charset="0"/>
              </a:rPr>
              <a:t>nov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cru, millésime, degré, couleur)</a:t>
            </a:r>
          </a:p>
          <a:p>
            <a:pPr marL="0" indent="0" defTabSz="762000">
              <a:lnSpc>
                <a:spcPct val="70000"/>
              </a:lnSpc>
              <a:buClr>
                <a:srgbClr val="FF9933"/>
              </a:buClr>
              <a:buNone/>
            </a:pPr>
            <a:r>
              <a:rPr lang="fr-FR" sz="2400" dirty="0">
                <a:latin typeface="Courier New" pitchFamily="49" charset="0"/>
                <a:cs typeface="Times New Roman" pitchFamily="18" charset="0"/>
              </a:rPr>
              <a:t>	Consommation (</a:t>
            </a:r>
            <a:r>
              <a:rPr lang="fr-FR" sz="2400" dirty="0" err="1">
                <a:latin typeface="Courier New" pitchFamily="49" charset="0"/>
                <a:cs typeface="Times New Roman" pitchFamily="18" charset="0"/>
              </a:rPr>
              <a:t>nob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</a:t>
            </a:r>
            <a:r>
              <a:rPr lang="fr-FR" sz="2400" dirty="0" err="1">
                <a:latin typeface="Courier New" pitchFamily="49" charset="0"/>
                <a:cs typeface="Times New Roman" pitchFamily="18" charset="0"/>
              </a:rPr>
              <a:t>nov</a:t>
            </a:r>
            <a:r>
              <a:rPr lang="fr-FR" sz="2400" dirty="0">
                <a:latin typeface="Courier New" pitchFamily="49" charset="0"/>
                <a:cs typeface="Times New Roman" pitchFamily="18" charset="0"/>
              </a:rPr>
              <a:t>, date, quantité)</a:t>
            </a:r>
          </a:p>
          <a:p>
            <a:pPr marL="0" indent="0" defTabSz="762000">
              <a:lnSpc>
                <a:spcPct val="70000"/>
              </a:lnSpc>
              <a:buClr>
                <a:srgbClr val="FF9933"/>
              </a:buClr>
              <a:buNone/>
            </a:pPr>
            <a:endParaRPr lang="fr-FR" dirty="0">
              <a:latin typeface="Times New Roman" pitchFamily="18" charset="0"/>
            </a:endParaRPr>
          </a:p>
          <a:p>
            <a:pPr defTabSz="762000">
              <a:lnSpc>
                <a:spcPct val="70000"/>
              </a:lnSpc>
              <a:buClr>
                <a:srgbClr val="FF9933"/>
              </a:buClr>
              <a:buFont typeface="Wingdings" panose="05000000000000000000" pitchFamily="2" charset="2"/>
              <a:buChar char="§"/>
            </a:pPr>
            <a:r>
              <a:rPr lang="fr-FR" b="1" dirty="0">
                <a:latin typeface="Times New Roman" pitchFamily="18" charset="0"/>
              </a:rPr>
              <a:t>Schéma</a:t>
            </a:r>
            <a:r>
              <a:rPr lang="fr-FR" dirty="0">
                <a:latin typeface="Times New Roman" pitchFamily="18" charset="0"/>
              </a:rPr>
              <a:t> versus </a:t>
            </a:r>
            <a:r>
              <a:rPr lang="fr-FR" b="1" dirty="0">
                <a:latin typeface="Times New Roman" pitchFamily="18" charset="0"/>
              </a:rPr>
              <a:t>extension</a:t>
            </a:r>
            <a:r>
              <a:rPr lang="fr-FR" dirty="0">
                <a:latin typeface="Times New Roman" pitchFamily="18" charset="0"/>
              </a:rPr>
              <a:t> d’une BD</a:t>
            </a:r>
          </a:p>
        </p:txBody>
      </p:sp>
    </p:spTree>
    <p:extLst>
      <p:ext uri="{BB962C8B-B14F-4D97-AF65-F5344CB8AC3E}">
        <p14:creationId xmlns:p14="http://schemas.microsoft.com/office/powerpoint/2010/main" val="633252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885614" y="553009"/>
            <a:ext cx="6279274" cy="8382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fr-FR" dirty="0"/>
              <a:t>Cardinalités d’associations</a:t>
            </a:r>
          </a:p>
        </p:txBody>
      </p:sp>
      <p:sp>
        <p:nvSpPr>
          <p:cNvPr id="49156" name="Text Box 20"/>
          <p:cNvSpPr txBox="1">
            <a:spLocks noChangeArrowheads="1"/>
          </p:cNvSpPr>
          <p:nvPr/>
        </p:nvSpPr>
        <p:spPr bwMode="auto">
          <a:xfrm>
            <a:off x="449035" y="1674676"/>
            <a:ext cx="1049383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SzPct val="179000"/>
            </a:pPr>
            <a:r>
              <a:rPr lang="fr-FR" sz="2800" b="1" dirty="0"/>
              <a:t>Cardinalité d’une association</a:t>
            </a:r>
            <a:r>
              <a:rPr lang="fr-FR" sz="2800" dirty="0">
                <a:solidFill>
                  <a:srgbClr val="FF9933"/>
                </a:solidFill>
              </a:rPr>
              <a:t> </a:t>
            </a:r>
            <a:r>
              <a:rPr lang="fr-FR" sz="2800" dirty="0"/>
              <a:t>: nombres minimum et maximum de participations de chaque occurrence d’entité à l’association.</a:t>
            </a:r>
          </a:p>
          <a:p>
            <a:pPr algn="l" eaLnBrk="1" hangingPunct="1"/>
            <a:r>
              <a:rPr lang="fr-FR" sz="2800" dirty="0"/>
              <a:t>	</a:t>
            </a:r>
            <a:r>
              <a:rPr lang="fr-FR" sz="2400" dirty="0"/>
              <a:t>ex.  </a:t>
            </a:r>
            <a:r>
              <a:rPr lang="fr-FR" sz="2400" i="1" dirty="0"/>
              <a:t>un client doit commander au moins un produit , un produit peut être commandé par un nombre quelconque de clients.</a:t>
            </a:r>
            <a:r>
              <a:rPr lang="fr-FR" sz="2400" dirty="0"/>
              <a:t> </a:t>
            </a:r>
          </a:p>
        </p:txBody>
      </p:sp>
      <p:sp>
        <p:nvSpPr>
          <p:cNvPr id="49157" name="Rectangle 22"/>
          <p:cNvSpPr>
            <a:spLocks noChangeArrowheads="1"/>
          </p:cNvSpPr>
          <p:nvPr/>
        </p:nvSpPr>
        <p:spPr bwMode="auto">
          <a:xfrm>
            <a:off x="529143" y="5581788"/>
            <a:ext cx="108712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fr-FR" sz="2800" dirty="0"/>
              <a:t>En fonction des cardinalités </a:t>
            </a:r>
            <a:r>
              <a:rPr lang="fr-FR" sz="2800" b="1" dirty="0"/>
              <a:t>maximales</a:t>
            </a:r>
            <a:r>
              <a:rPr lang="fr-FR" sz="2800" dirty="0"/>
              <a:t>, une association binaire peut être de </a:t>
            </a:r>
            <a:r>
              <a:rPr lang="fr-FR" sz="2800" b="1" dirty="0"/>
              <a:t>type</a:t>
            </a:r>
            <a:r>
              <a:rPr lang="fr-FR" sz="2800" dirty="0"/>
              <a:t> 1-1, 1-N ou N-M</a:t>
            </a:r>
          </a:p>
        </p:txBody>
      </p:sp>
      <p:sp>
        <p:nvSpPr>
          <p:cNvPr id="49158" name="Rectangle 23"/>
          <p:cNvSpPr>
            <a:spLocks noChangeArrowheads="1"/>
          </p:cNvSpPr>
          <p:nvPr/>
        </p:nvSpPr>
        <p:spPr bwMode="auto">
          <a:xfrm>
            <a:off x="2971800" y="4295775"/>
            <a:ext cx="1219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9159" name="Rectangle 24"/>
          <p:cNvSpPr>
            <a:spLocks noChangeArrowheads="1"/>
          </p:cNvSpPr>
          <p:nvPr/>
        </p:nvSpPr>
        <p:spPr bwMode="auto">
          <a:xfrm>
            <a:off x="8255000" y="4295775"/>
            <a:ext cx="1447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9160" name="Text Box 25"/>
          <p:cNvSpPr txBox="1">
            <a:spLocks noChangeArrowheads="1"/>
          </p:cNvSpPr>
          <p:nvPr/>
        </p:nvSpPr>
        <p:spPr bwMode="auto">
          <a:xfrm>
            <a:off x="5489576" y="4371975"/>
            <a:ext cx="13575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/>
              <a:t>commande</a:t>
            </a:r>
            <a:endParaRPr lang="fr-FR" sz="2000" b="1"/>
          </a:p>
        </p:txBody>
      </p:sp>
      <p:sp>
        <p:nvSpPr>
          <p:cNvPr id="49161" name="Text Box 26"/>
          <p:cNvSpPr txBox="1">
            <a:spLocks noChangeArrowheads="1"/>
          </p:cNvSpPr>
          <p:nvPr/>
        </p:nvSpPr>
        <p:spPr bwMode="auto">
          <a:xfrm>
            <a:off x="3184525" y="433705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/>
              <a:t>Client</a:t>
            </a:r>
          </a:p>
        </p:txBody>
      </p:sp>
      <p:sp>
        <p:nvSpPr>
          <p:cNvPr id="49162" name="Text Box 27"/>
          <p:cNvSpPr txBox="1">
            <a:spLocks noChangeArrowheads="1"/>
          </p:cNvSpPr>
          <p:nvPr/>
        </p:nvSpPr>
        <p:spPr bwMode="auto">
          <a:xfrm>
            <a:off x="8469314" y="4371976"/>
            <a:ext cx="11046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/>
              <a:t>Produit</a:t>
            </a:r>
          </a:p>
        </p:txBody>
      </p:sp>
      <p:sp>
        <p:nvSpPr>
          <p:cNvPr id="49163" name="Line 28"/>
          <p:cNvSpPr>
            <a:spLocks noChangeShapeType="1"/>
          </p:cNvSpPr>
          <p:nvPr/>
        </p:nvSpPr>
        <p:spPr bwMode="auto">
          <a:xfrm>
            <a:off x="4191000" y="460057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9164" name="Line 29"/>
          <p:cNvSpPr>
            <a:spLocks noChangeShapeType="1"/>
          </p:cNvSpPr>
          <p:nvPr/>
        </p:nvSpPr>
        <p:spPr bwMode="auto">
          <a:xfrm flipV="1">
            <a:off x="7010399" y="4600574"/>
            <a:ext cx="126682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49165" name="Group 30"/>
          <p:cNvGrpSpPr>
            <a:grpSpLocks/>
          </p:cNvGrpSpPr>
          <p:nvPr/>
        </p:nvGrpSpPr>
        <p:grpSpPr bwMode="auto">
          <a:xfrm>
            <a:off x="5257800" y="4143375"/>
            <a:ext cx="1752600" cy="914400"/>
            <a:chOff x="1296" y="2784"/>
            <a:chExt cx="1728" cy="1152"/>
          </a:xfrm>
        </p:grpSpPr>
        <p:grpSp>
          <p:nvGrpSpPr>
            <p:cNvPr id="49176" name="Group 31"/>
            <p:cNvGrpSpPr>
              <a:grpSpLocks/>
            </p:cNvGrpSpPr>
            <p:nvPr/>
          </p:nvGrpSpPr>
          <p:grpSpPr bwMode="auto">
            <a:xfrm>
              <a:off x="1296" y="2784"/>
              <a:ext cx="1728" cy="576"/>
              <a:chOff x="1296" y="2784"/>
              <a:chExt cx="1728" cy="576"/>
            </a:xfrm>
          </p:grpSpPr>
          <p:sp>
            <p:nvSpPr>
              <p:cNvPr id="49180" name="Line 32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9181" name="Line 33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49177" name="Group 34"/>
            <p:cNvGrpSpPr>
              <a:grpSpLocks/>
            </p:cNvGrpSpPr>
            <p:nvPr/>
          </p:nvGrpSpPr>
          <p:grpSpPr bwMode="auto">
            <a:xfrm flipV="1">
              <a:off x="1296" y="3360"/>
              <a:ext cx="1728" cy="576"/>
              <a:chOff x="1296" y="2784"/>
              <a:chExt cx="1728" cy="576"/>
            </a:xfrm>
          </p:grpSpPr>
          <p:sp>
            <p:nvSpPr>
              <p:cNvPr id="49178" name="Line 35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9179" name="Line 36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49166" name="Text Box 37"/>
          <p:cNvSpPr txBox="1">
            <a:spLocks noChangeArrowheads="1"/>
          </p:cNvSpPr>
          <p:nvPr/>
        </p:nvSpPr>
        <p:spPr bwMode="auto">
          <a:xfrm>
            <a:off x="4419600" y="4181475"/>
            <a:ext cx="5132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b="1" dirty="0"/>
              <a:t>0,N</a:t>
            </a:r>
            <a:endParaRPr lang="fr-FR" sz="2400" dirty="0"/>
          </a:p>
        </p:txBody>
      </p:sp>
      <p:sp>
        <p:nvSpPr>
          <p:cNvPr id="49167" name="Text Box 38"/>
          <p:cNvSpPr txBox="1">
            <a:spLocks noChangeArrowheads="1"/>
          </p:cNvSpPr>
          <p:nvPr/>
        </p:nvSpPr>
        <p:spPr bwMode="auto">
          <a:xfrm>
            <a:off x="7200901" y="4143375"/>
            <a:ext cx="5629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b="1"/>
              <a:t>0,M</a:t>
            </a:r>
            <a:endParaRPr lang="fr-FR" sz="2400"/>
          </a:p>
        </p:txBody>
      </p:sp>
      <p:sp>
        <p:nvSpPr>
          <p:cNvPr id="49168" name="Text Box 39"/>
          <p:cNvSpPr txBox="1">
            <a:spLocks noChangeArrowheads="1"/>
          </p:cNvSpPr>
          <p:nvPr/>
        </p:nvSpPr>
        <p:spPr bwMode="auto">
          <a:xfrm>
            <a:off x="4191001" y="4645025"/>
            <a:ext cx="11126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1600" i="1"/>
              <a:t>commande</a:t>
            </a:r>
          </a:p>
        </p:txBody>
      </p:sp>
      <p:sp>
        <p:nvSpPr>
          <p:cNvPr id="49169" name="Text Box 40"/>
          <p:cNvSpPr txBox="1">
            <a:spLocks noChangeArrowheads="1"/>
          </p:cNvSpPr>
          <p:nvPr/>
        </p:nvSpPr>
        <p:spPr bwMode="auto">
          <a:xfrm>
            <a:off x="6832600" y="4676776"/>
            <a:ext cx="14037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i="1" dirty="0"/>
              <a:t>Est commandé</a:t>
            </a:r>
          </a:p>
          <a:p>
            <a:r>
              <a:rPr lang="fr-FR" sz="1600" i="1" dirty="0"/>
              <a:t> par</a:t>
            </a:r>
          </a:p>
        </p:txBody>
      </p:sp>
      <p:sp>
        <p:nvSpPr>
          <p:cNvPr id="49170" name="Text Box 41"/>
          <p:cNvSpPr txBox="1">
            <a:spLocks noChangeArrowheads="1"/>
          </p:cNvSpPr>
          <p:nvPr/>
        </p:nvSpPr>
        <p:spPr bwMode="auto">
          <a:xfrm>
            <a:off x="4800600" y="3390900"/>
            <a:ext cx="10759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fr-FR" i="1" dirty="0"/>
              <a:t>minimum</a:t>
            </a:r>
          </a:p>
        </p:txBody>
      </p:sp>
      <p:sp>
        <p:nvSpPr>
          <p:cNvPr id="49171" name="Line 42"/>
          <p:cNvSpPr>
            <a:spLocks noChangeShapeType="1"/>
          </p:cNvSpPr>
          <p:nvPr/>
        </p:nvSpPr>
        <p:spPr bwMode="auto">
          <a:xfrm flipH="1">
            <a:off x="4572000" y="3733800"/>
            <a:ext cx="609600" cy="53340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9172" name="Line 43"/>
          <p:cNvSpPr>
            <a:spLocks noChangeShapeType="1"/>
          </p:cNvSpPr>
          <p:nvPr/>
        </p:nvSpPr>
        <p:spPr bwMode="auto">
          <a:xfrm>
            <a:off x="5181600" y="3733800"/>
            <a:ext cx="2133600" cy="53340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9173" name="Text Box 44"/>
          <p:cNvSpPr txBox="1">
            <a:spLocks noChangeArrowheads="1"/>
          </p:cNvSpPr>
          <p:nvPr/>
        </p:nvSpPr>
        <p:spPr bwMode="auto">
          <a:xfrm>
            <a:off x="7010401" y="3429000"/>
            <a:ext cx="11224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fr-FR" i="1"/>
              <a:t>maximum</a:t>
            </a:r>
          </a:p>
        </p:txBody>
      </p:sp>
      <p:sp>
        <p:nvSpPr>
          <p:cNvPr id="49174" name="Line 45"/>
          <p:cNvSpPr>
            <a:spLocks noChangeShapeType="1"/>
          </p:cNvSpPr>
          <p:nvPr/>
        </p:nvSpPr>
        <p:spPr bwMode="auto">
          <a:xfrm>
            <a:off x="7543800" y="3733800"/>
            <a:ext cx="0" cy="53340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49175" name="Line 46"/>
          <p:cNvSpPr>
            <a:spLocks noChangeShapeType="1"/>
          </p:cNvSpPr>
          <p:nvPr/>
        </p:nvSpPr>
        <p:spPr bwMode="auto">
          <a:xfrm flipV="1">
            <a:off x="4800600" y="3733800"/>
            <a:ext cx="2743200" cy="533400"/>
          </a:xfrm>
          <a:prstGeom prst="line">
            <a:avLst/>
          </a:prstGeom>
          <a:noFill/>
          <a:ln w="9525">
            <a:solidFill>
              <a:schemeClr val="bg2">
                <a:lumMod val="50000"/>
              </a:schemeClr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20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0" name="Text Box 20"/>
          <p:cNvSpPr txBox="1">
            <a:spLocks noChangeArrowheads="1"/>
          </p:cNvSpPr>
          <p:nvPr/>
        </p:nvSpPr>
        <p:spPr bwMode="auto">
          <a:xfrm>
            <a:off x="813308" y="1874498"/>
            <a:ext cx="10735962" cy="121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fr-FR" sz="2800" b="1" dirty="0"/>
              <a:t>Association</a:t>
            </a:r>
            <a:r>
              <a:rPr lang="fr-FR" sz="2800" dirty="0"/>
              <a:t> </a:t>
            </a:r>
            <a:r>
              <a:rPr lang="fr-FR" sz="2800" b="1" dirty="0"/>
              <a:t>1-1 </a:t>
            </a:r>
            <a:r>
              <a:rPr lang="fr-FR" sz="2800" dirty="0"/>
              <a:t>(</a:t>
            </a:r>
            <a:r>
              <a:rPr lang="fr-FR" sz="2800" i="1" dirty="0"/>
              <a:t>one-to-one</a:t>
            </a:r>
            <a:r>
              <a:rPr lang="fr-FR" sz="2800" dirty="0"/>
              <a:t>)</a:t>
            </a:r>
            <a:r>
              <a:rPr lang="fr-FR" sz="2800" b="1" dirty="0"/>
              <a:t> : 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fr-FR" sz="2400" dirty="0"/>
              <a:t>Une association A entre deux entités  E et F est de cardinalité 1-1 si une occurrence de E ne peut être associée qu’à une occurrence de F et réciproquement.</a:t>
            </a:r>
          </a:p>
        </p:txBody>
      </p:sp>
      <p:sp>
        <p:nvSpPr>
          <p:cNvPr id="50191" name="Rectangle 24"/>
          <p:cNvSpPr>
            <a:spLocks noGrp="1" noChangeArrowheads="1"/>
          </p:cNvSpPr>
          <p:nvPr>
            <p:ph type="title"/>
          </p:nvPr>
        </p:nvSpPr>
        <p:spPr>
          <a:xfrm>
            <a:off x="579786" y="365125"/>
            <a:ext cx="10515600" cy="1325563"/>
          </a:xfrm>
          <a:noFill/>
          <a:ln w="6350">
            <a:solidFill>
              <a:schemeClr val="tx1"/>
            </a:solidFill>
          </a:ln>
        </p:spPr>
        <p:txBody>
          <a:bodyPr/>
          <a:lstStyle/>
          <a:p>
            <a:r>
              <a:rPr lang="fr-FR" dirty="0"/>
              <a:t>Association binaire 1-1</a:t>
            </a:r>
          </a:p>
        </p:txBody>
      </p:sp>
      <p:sp>
        <p:nvSpPr>
          <p:cNvPr id="22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1142999" y="5243237"/>
            <a:ext cx="8835887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250" lvl="1">
              <a:buFont typeface="Arial" panose="020B0604020202020204" pitchFamily="34" charset="0"/>
              <a:buNone/>
            </a:pPr>
            <a:r>
              <a:rPr lang="fr-FR" sz="2800" dirty="0"/>
              <a:t>	</a:t>
            </a:r>
            <a:r>
              <a:rPr lang="fr-FR" sz="2800" i="1" dirty="0"/>
              <a:t>Un client est titulaire d’au maximum une carte de fidélité , une carte appartient à un client et un seul.</a:t>
            </a: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082800" y="4038600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6654800" y="3962400"/>
            <a:ext cx="23622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4600575" y="4114801"/>
            <a:ext cx="1181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/>
              <a:t>affiliation</a:t>
            </a:r>
            <a:endParaRPr lang="fr-FR" sz="2000" b="1"/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2295525" y="4079875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/>
              <a:t>Client</a:t>
            </a:r>
          </a:p>
        </p:txBody>
      </p:sp>
      <p:sp>
        <p:nvSpPr>
          <p:cNvPr id="28" name="Text Box 8"/>
          <p:cNvSpPr txBox="1">
            <a:spLocks noChangeArrowheads="1"/>
          </p:cNvSpPr>
          <p:nvPr/>
        </p:nvSpPr>
        <p:spPr bwMode="auto">
          <a:xfrm>
            <a:off x="6943725" y="4003676"/>
            <a:ext cx="18002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dirty="0"/>
              <a:t>Carte fidélité</a:t>
            </a: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3835400" y="4343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 flipV="1">
            <a:off x="6121400" y="4343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1" name="Group 11"/>
          <p:cNvGrpSpPr>
            <a:grpSpLocks/>
          </p:cNvGrpSpPr>
          <p:nvPr/>
        </p:nvGrpSpPr>
        <p:grpSpPr bwMode="auto">
          <a:xfrm>
            <a:off x="4368800" y="3886200"/>
            <a:ext cx="1752600" cy="914400"/>
            <a:chOff x="1296" y="2784"/>
            <a:chExt cx="1728" cy="1152"/>
          </a:xfrm>
        </p:grpSpPr>
        <p:grpSp>
          <p:nvGrpSpPr>
            <p:cNvPr id="32" name="Group 12"/>
            <p:cNvGrpSpPr>
              <a:grpSpLocks/>
            </p:cNvGrpSpPr>
            <p:nvPr/>
          </p:nvGrpSpPr>
          <p:grpSpPr bwMode="auto">
            <a:xfrm>
              <a:off x="1296" y="2784"/>
              <a:ext cx="1728" cy="576"/>
              <a:chOff x="1296" y="2784"/>
              <a:chExt cx="1728" cy="576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33" name="Group 15"/>
            <p:cNvGrpSpPr>
              <a:grpSpLocks/>
            </p:cNvGrpSpPr>
            <p:nvPr/>
          </p:nvGrpSpPr>
          <p:grpSpPr bwMode="auto">
            <a:xfrm flipV="1">
              <a:off x="1296" y="3360"/>
              <a:ext cx="1728" cy="576"/>
              <a:chOff x="1296" y="2784"/>
              <a:chExt cx="1728" cy="576"/>
            </a:xfrm>
          </p:grpSpPr>
          <p:sp>
            <p:nvSpPr>
              <p:cNvPr id="34" name="Line 16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5" name="Line 17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3895725" y="3924300"/>
            <a:ext cx="4780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dirty="0"/>
              <a:t>0,</a:t>
            </a:r>
            <a:r>
              <a:rPr lang="fr-FR" b="1" dirty="0"/>
              <a:t>1</a:t>
            </a:r>
            <a:endParaRPr lang="fr-FR" sz="2400" b="1" dirty="0"/>
          </a:p>
        </p:txBody>
      </p:sp>
      <p:sp>
        <p:nvSpPr>
          <p:cNvPr id="39" name="Text Box 19"/>
          <p:cNvSpPr txBox="1">
            <a:spLocks noChangeArrowheads="1"/>
          </p:cNvSpPr>
          <p:nvPr/>
        </p:nvSpPr>
        <p:spPr bwMode="auto">
          <a:xfrm>
            <a:off x="6108700" y="3962400"/>
            <a:ext cx="4780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dirty="0"/>
              <a:t>1,</a:t>
            </a:r>
            <a:r>
              <a:rPr lang="fr-FR" b="1" dirty="0"/>
              <a:t>1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1177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090" y="1644888"/>
            <a:ext cx="10136777" cy="1926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Association</a:t>
            </a:r>
            <a:r>
              <a:rPr lang="fr-FR" dirty="0"/>
              <a:t> </a:t>
            </a:r>
            <a:r>
              <a:rPr lang="fr-FR" b="1" dirty="0"/>
              <a:t>1-N </a:t>
            </a:r>
            <a:r>
              <a:rPr lang="fr-FR" dirty="0"/>
              <a:t>(</a:t>
            </a:r>
            <a:r>
              <a:rPr lang="fr-FR" i="1" dirty="0"/>
              <a:t>one-to-</a:t>
            </a:r>
            <a:r>
              <a:rPr lang="fr-FR" i="1" dirty="0" err="1"/>
              <a:t>many</a:t>
            </a:r>
            <a:r>
              <a:rPr lang="fr-FR" dirty="0"/>
              <a:t>) :</a:t>
            </a:r>
          </a:p>
          <a:p>
            <a:pPr marL="0" indent="0">
              <a:buNone/>
            </a:pPr>
            <a:r>
              <a:rPr lang="fr-FR" dirty="0"/>
              <a:t>Une association A entre deux entités  E et F est de cardinalité 1-N si une occurrence de F peut être associée à plusieurs occurrences de E et qu’une </a:t>
            </a:r>
            <a:r>
              <a:rPr lang="fr-FR" dirty="0" err="1"/>
              <a:t>occ</a:t>
            </a:r>
            <a:r>
              <a:rPr lang="fr-FR" dirty="0"/>
              <a:t>. de E ne peut être associée qu’à une </a:t>
            </a:r>
            <a:r>
              <a:rPr lang="fr-FR" dirty="0" err="1"/>
              <a:t>occ</a:t>
            </a:r>
            <a:r>
              <a:rPr lang="fr-FR" dirty="0"/>
              <a:t>. de F</a:t>
            </a:r>
            <a:endParaRPr lang="fr-FR" sz="2000" dirty="0"/>
          </a:p>
        </p:txBody>
      </p:sp>
      <p:sp>
        <p:nvSpPr>
          <p:cNvPr id="51215" name="Rectangle 23"/>
          <p:cNvSpPr>
            <a:spLocks noChangeArrowheads="1"/>
          </p:cNvSpPr>
          <p:nvPr/>
        </p:nvSpPr>
        <p:spPr bwMode="auto">
          <a:xfrm>
            <a:off x="687460" y="363277"/>
            <a:ext cx="77724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fr-FR" sz="3600" dirty="0"/>
              <a:t>Association binaire 1-N (one to </a:t>
            </a:r>
            <a:r>
              <a:rPr lang="fr-FR" sz="3600" dirty="0" err="1"/>
              <a:t>many</a:t>
            </a:r>
            <a:r>
              <a:rPr lang="fr-FR" sz="3600" dirty="0"/>
              <a:t>)</a:t>
            </a:r>
            <a:endParaRPr lang="fr-FR" sz="3600" dirty="0">
              <a:latin typeface="+mj-lt"/>
            </a:endParaRPr>
          </a:p>
        </p:txBody>
      </p:sp>
      <p:sp>
        <p:nvSpPr>
          <p:cNvPr id="22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971800" y="4165600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7543800" y="4089400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5489575" y="4241800"/>
            <a:ext cx="12911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Inscription</a:t>
            </a:r>
            <a:endParaRPr lang="fr-FR" sz="2000" b="1" dirty="0"/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184526" y="4206876"/>
            <a:ext cx="12377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dirty="0"/>
              <a:t>Etudiant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797801" y="4130676"/>
            <a:ext cx="14775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dirty="0"/>
              <a:t>Formation</a:t>
            </a:r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4724400" y="447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Line 10"/>
          <p:cNvSpPr>
            <a:spLocks noChangeShapeType="1"/>
          </p:cNvSpPr>
          <p:nvPr/>
        </p:nvSpPr>
        <p:spPr bwMode="auto">
          <a:xfrm flipV="1">
            <a:off x="7010400" y="447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30" name="Group 11"/>
          <p:cNvGrpSpPr>
            <a:grpSpLocks/>
          </p:cNvGrpSpPr>
          <p:nvPr/>
        </p:nvGrpSpPr>
        <p:grpSpPr bwMode="auto">
          <a:xfrm>
            <a:off x="5257800" y="4013200"/>
            <a:ext cx="1752600" cy="914400"/>
            <a:chOff x="1296" y="2784"/>
            <a:chExt cx="1728" cy="1152"/>
          </a:xfrm>
        </p:grpSpPr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1296" y="2784"/>
              <a:ext cx="1728" cy="576"/>
              <a:chOff x="1296" y="2784"/>
              <a:chExt cx="1728" cy="576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32" name="Group 15"/>
            <p:cNvGrpSpPr>
              <a:grpSpLocks/>
            </p:cNvGrpSpPr>
            <p:nvPr/>
          </p:nvGrpSpPr>
          <p:grpSpPr bwMode="auto">
            <a:xfrm flipV="1">
              <a:off x="1296" y="3360"/>
              <a:ext cx="1728" cy="576"/>
              <a:chOff x="1296" y="2784"/>
              <a:chExt cx="1728" cy="576"/>
            </a:xfrm>
          </p:grpSpPr>
          <p:sp>
            <p:nvSpPr>
              <p:cNvPr id="33" name="Line 16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4" name="Line 17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37" name="Text Box 18"/>
          <p:cNvSpPr txBox="1">
            <a:spLocks noChangeArrowheads="1"/>
          </p:cNvSpPr>
          <p:nvPr/>
        </p:nvSpPr>
        <p:spPr bwMode="auto">
          <a:xfrm>
            <a:off x="4784725" y="4051300"/>
            <a:ext cx="4780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dirty="0"/>
              <a:t>1,</a:t>
            </a:r>
            <a:r>
              <a:rPr lang="fr-FR" b="1" dirty="0"/>
              <a:t>1</a:t>
            </a:r>
            <a:endParaRPr lang="fr-FR" sz="2400" b="1" dirty="0"/>
          </a:p>
        </p:txBody>
      </p:sp>
      <p:sp>
        <p:nvSpPr>
          <p:cNvPr id="38" name="Text Box 19"/>
          <p:cNvSpPr txBox="1">
            <a:spLocks noChangeArrowheads="1"/>
          </p:cNvSpPr>
          <p:nvPr/>
        </p:nvSpPr>
        <p:spPr bwMode="auto">
          <a:xfrm>
            <a:off x="6997700" y="4089400"/>
            <a:ext cx="5132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dirty="0"/>
              <a:t>0,</a:t>
            </a:r>
            <a:r>
              <a:rPr lang="fr-FR" b="1" dirty="0"/>
              <a:t>N</a:t>
            </a:r>
            <a:endParaRPr lang="fr-FR" sz="2400" b="1" dirty="0"/>
          </a:p>
        </p:txBody>
      </p:sp>
      <p:sp>
        <p:nvSpPr>
          <p:cNvPr id="39" name="Text Box 20"/>
          <p:cNvSpPr txBox="1">
            <a:spLocks noChangeArrowheads="1"/>
          </p:cNvSpPr>
          <p:nvPr/>
        </p:nvSpPr>
        <p:spPr bwMode="auto">
          <a:xfrm>
            <a:off x="1358537" y="5182473"/>
            <a:ext cx="801406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fr-FR" sz="2400" i="1" dirty="0"/>
              <a:t>Un étudiant s’inscrit à une formation et une seule ,    </a:t>
            </a:r>
          </a:p>
          <a:p>
            <a:pPr eaLnBrk="1" hangingPunct="1">
              <a:spcBef>
                <a:spcPct val="50000"/>
              </a:spcBef>
            </a:pPr>
            <a:r>
              <a:rPr lang="fr-FR" sz="2400" i="1" dirty="0"/>
              <a:t>Une formation peut accueillir plusieurs étudiants</a:t>
            </a:r>
          </a:p>
        </p:txBody>
      </p:sp>
    </p:spTree>
    <p:extLst>
      <p:ext uri="{BB962C8B-B14F-4D97-AF65-F5344CB8AC3E}">
        <p14:creationId xmlns:p14="http://schemas.microsoft.com/office/powerpoint/2010/main" val="1602593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65" y="1740947"/>
            <a:ext cx="10024654" cy="17394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b="1" dirty="0"/>
              <a:t>Association</a:t>
            </a:r>
            <a:r>
              <a:rPr lang="fr-FR" dirty="0"/>
              <a:t> </a:t>
            </a:r>
            <a:r>
              <a:rPr lang="fr-FR" b="1" dirty="0"/>
              <a:t>N-M </a:t>
            </a:r>
            <a:r>
              <a:rPr lang="fr-FR" dirty="0"/>
              <a:t>(</a:t>
            </a:r>
            <a:r>
              <a:rPr lang="fr-FR" i="1" dirty="0" err="1"/>
              <a:t>many</a:t>
            </a:r>
            <a:r>
              <a:rPr lang="fr-FR" i="1" dirty="0"/>
              <a:t>-to-</a:t>
            </a:r>
            <a:r>
              <a:rPr lang="fr-FR" i="1" dirty="0" err="1"/>
              <a:t>many</a:t>
            </a:r>
            <a:r>
              <a:rPr lang="fr-FR" dirty="0"/>
              <a:t>) </a:t>
            </a:r>
            <a:r>
              <a:rPr lang="fr-FR" b="1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spcBef>
                <a:spcPct val="0"/>
              </a:spcBef>
              <a:buNone/>
            </a:pPr>
            <a:r>
              <a:rPr lang="fr-FR" dirty="0"/>
              <a:t>Une association entre deux entités  E et F est de cardinalité N-M si une occurrence de E peut être associée à plusieurs occurrences de F et réciproquement</a:t>
            </a:r>
            <a:endParaRPr lang="fr-FR" sz="2000" dirty="0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971800" y="3980796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7543800" y="3904596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5489576" y="4056996"/>
            <a:ext cx="13575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/>
              <a:t>commande</a:t>
            </a:r>
            <a:endParaRPr lang="fr-FR" sz="2000" b="1"/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3184525" y="4022071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/>
              <a:t>Client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7832726" y="3945872"/>
            <a:ext cx="11046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/>
              <a:t>Produit</a:t>
            </a:r>
          </a:p>
        </p:txBody>
      </p:sp>
      <p:sp>
        <p:nvSpPr>
          <p:cNvPr id="52233" name="Line 9"/>
          <p:cNvSpPr>
            <a:spLocks noChangeShapeType="1"/>
          </p:cNvSpPr>
          <p:nvPr/>
        </p:nvSpPr>
        <p:spPr bwMode="auto">
          <a:xfrm>
            <a:off x="4724400" y="4285596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2234" name="Line 10"/>
          <p:cNvSpPr>
            <a:spLocks noChangeShapeType="1"/>
          </p:cNvSpPr>
          <p:nvPr/>
        </p:nvSpPr>
        <p:spPr bwMode="auto">
          <a:xfrm flipV="1">
            <a:off x="7010400" y="4285596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52235" name="Group 11"/>
          <p:cNvGrpSpPr>
            <a:grpSpLocks/>
          </p:cNvGrpSpPr>
          <p:nvPr/>
        </p:nvGrpSpPr>
        <p:grpSpPr bwMode="auto">
          <a:xfrm>
            <a:off x="5257800" y="3828396"/>
            <a:ext cx="1752600" cy="914400"/>
            <a:chOff x="1296" y="2784"/>
            <a:chExt cx="1728" cy="1152"/>
          </a:xfrm>
        </p:grpSpPr>
        <p:grpSp>
          <p:nvGrpSpPr>
            <p:cNvPr id="52240" name="Group 12"/>
            <p:cNvGrpSpPr>
              <a:grpSpLocks/>
            </p:cNvGrpSpPr>
            <p:nvPr/>
          </p:nvGrpSpPr>
          <p:grpSpPr bwMode="auto">
            <a:xfrm>
              <a:off x="1296" y="2784"/>
              <a:ext cx="1728" cy="576"/>
              <a:chOff x="1296" y="2784"/>
              <a:chExt cx="1728" cy="576"/>
            </a:xfrm>
          </p:grpSpPr>
          <p:sp>
            <p:nvSpPr>
              <p:cNvPr id="52244" name="Line 13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2245" name="Line 14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52241" name="Group 15"/>
            <p:cNvGrpSpPr>
              <a:grpSpLocks/>
            </p:cNvGrpSpPr>
            <p:nvPr/>
          </p:nvGrpSpPr>
          <p:grpSpPr bwMode="auto">
            <a:xfrm flipV="1">
              <a:off x="1296" y="3360"/>
              <a:ext cx="1728" cy="576"/>
              <a:chOff x="1296" y="2784"/>
              <a:chExt cx="1728" cy="576"/>
            </a:xfrm>
          </p:grpSpPr>
          <p:sp>
            <p:nvSpPr>
              <p:cNvPr id="52242" name="Line 16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2243" name="Line 17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52236" name="Text Box 18"/>
          <p:cNvSpPr txBox="1">
            <a:spLocks noChangeArrowheads="1"/>
          </p:cNvSpPr>
          <p:nvPr/>
        </p:nvSpPr>
        <p:spPr bwMode="auto">
          <a:xfrm>
            <a:off x="4784725" y="3866496"/>
            <a:ext cx="5132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dirty="0"/>
              <a:t>0,</a:t>
            </a:r>
            <a:r>
              <a:rPr lang="fr-FR" b="1" dirty="0"/>
              <a:t>N</a:t>
            </a:r>
            <a:endParaRPr lang="fr-FR" sz="2400" dirty="0"/>
          </a:p>
        </p:txBody>
      </p:sp>
      <p:sp>
        <p:nvSpPr>
          <p:cNvPr id="52237" name="Text Box 19"/>
          <p:cNvSpPr txBox="1">
            <a:spLocks noChangeArrowheads="1"/>
          </p:cNvSpPr>
          <p:nvPr/>
        </p:nvSpPr>
        <p:spPr bwMode="auto">
          <a:xfrm>
            <a:off x="6997701" y="3904596"/>
            <a:ext cx="5629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dirty="0"/>
              <a:t>0,</a:t>
            </a:r>
            <a:r>
              <a:rPr lang="fr-FR" b="1" dirty="0"/>
              <a:t>M</a:t>
            </a:r>
            <a:endParaRPr lang="fr-FR" sz="2400" dirty="0"/>
          </a:p>
        </p:txBody>
      </p:sp>
      <p:sp>
        <p:nvSpPr>
          <p:cNvPr id="52238" name="Text Box 20"/>
          <p:cNvSpPr txBox="1">
            <a:spLocks noChangeArrowheads="1"/>
          </p:cNvSpPr>
          <p:nvPr/>
        </p:nvSpPr>
        <p:spPr bwMode="auto">
          <a:xfrm>
            <a:off x="588065" y="5041023"/>
            <a:ext cx="7772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fr-FR" sz="2400" i="1" dirty="0"/>
              <a:t>Un client peut commander plusieurs produits           </a:t>
            </a:r>
          </a:p>
          <a:p>
            <a:pPr eaLnBrk="1" hangingPunct="1">
              <a:spcBef>
                <a:spcPct val="50000"/>
              </a:spcBef>
            </a:pPr>
            <a:r>
              <a:rPr lang="fr-FR" sz="2400" i="1" dirty="0"/>
              <a:t> un produit peut être commandé par plusieurs clients</a:t>
            </a:r>
          </a:p>
        </p:txBody>
      </p:sp>
      <p:sp>
        <p:nvSpPr>
          <p:cNvPr id="52239" name="Rectangle 23"/>
          <p:cNvSpPr>
            <a:spLocks noGrp="1" noChangeArrowheads="1"/>
          </p:cNvSpPr>
          <p:nvPr>
            <p:ph type="title"/>
          </p:nvPr>
        </p:nvSpPr>
        <p:spPr>
          <a:xfrm>
            <a:off x="588064" y="477813"/>
            <a:ext cx="8970125" cy="838200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fr-FR" dirty="0"/>
              <a:t>Associations binaires N-M (</a:t>
            </a:r>
            <a:r>
              <a:rPr lang="fr-FR" i="1" dirty="0" err="1"/>
              <a:t>many</a:t>
            </a:r>
            <a:r>
              <a:rPr lang="fr-FR" i="1" dirty="0"/>
              <a:t>-to-</a:t>
            </a:r>
            <a:r>
              <a:rPr lang="fr-FR" i="1" dirty="0" err="1"/>
              <a:t>many</a:t>
            </a:r>
            <a:r>
              <a:rPr lang="fr-FR" dirty="0"/>
              <a:t>)</a:t>
            </a:r>
          </a:p>
        </p:txBody>
      </p:sp>
      <p:sp>
        <p:nvSpPr>
          <p:cNvPr id="22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16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516945" y="5890596"/>
            <a:ext cx="533400" cy="609600"/>
          </a:xfrm>
        </p:spPr>
        <p:txBody>
          <a:bodyPr/>
          <a:lstStyle/>
          <a:p>
            <a:fld id="{B57B178B-F64D-4524-BF2D-9286828C8D32}" type="slidenum">
              <a:rPr lang="en-US" smtClean="0">
                <a:latin typeface="Times New Roman" charset="0"/>
              </a:rPr>
              <a:pPr/>
              <a:t>64</a:t>
            </a:fld>
            <a:endParaRPr lang="en-US" dirty="0">
              <a:latin typeface="Times New Roman" charset="0"/>
            </a:endParaRPr>
          </a:p>
        </p:txBody>
      </p:sp>
      <p:sp>
        <p:nvSpPr>
          <p:cNvPr id="78" name="Rectangle 2050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033290" y="64580"/>
            <a:ext cx="7772400" cy="985729"/>
          </a:xfrm>
        </p:spPr>
        <p:txBody>
          <a:bodyPr/>
          <a:lstStyle/>
          <a:p>
            <a:pPr eaLnBrk="1" hangingPunct="1"/>
            <a:r>
              <a:rPr lang="fr-FR" dirty="0"/>
              <a:t>Exemples d’associations binaires</a:t>
            </a:r>
          </a:p>
        </p:txBody>
      </p:sp>
      <p:sp>
        <p:nvSpPr>
          <p:cNvPr id="79" name="Text Box 2051"/>
          <p:cNvSpPr txBox="1">
            <a:spLocks noChangeArrowheads="1"/>
          </p:cNvSpPr>
          <p:nvPr/>
        </p:nvSpPr>
        <p:spPr bwMode="auto">
          <a:xfrm>
            <a:off x="6610177" y="418244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0" name="Rectangle 2052"/>
          <p:cNvSpPr>
            <a:spLocks noChangeArrowheads="1"/>
          </p:cNvSpPr>
          <p:nvPr/>
        </p:nvSpPr>
        <p:spPr bwMode="auto">
          <a:xfrm>
            <a:off x="2898601" y="3334722"/>
            <a:ext cx="1270000" cy="73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Text Box 2053"/>
          <p:cNvSpPr txBox="1">
            <a:spLocks noChangeArrowheads="1"/>
          </p:cNvSpPr>
          <p:nvPr/>
        </p:nvSpPr>
        <p:spPr bwMode="auto">
          <a:xfrm>
            <a:off x="3011315" y="3533159"/>
            <a:ext cx="10609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Personne</a:t>
            </a:r>
          </a:p>
        </p:txBody>
      </p:sp>
      <p:sp>
        <p:nvSpPr>
          <p:cNvPr id="82" name="Text Box 2054"/>
          <p:cNvSpPr txBox="1">
            <a:spLocks noChangeArrowheads="1"/>
          </p:cNvSpPr>
          <p:nvPr/>
        </p:nvSpPr>
        <p:spPr bwMode="auto">
          <a:xfrm>
            <a:off x="2806527" y="2907684"/>
            <a:ext cx="3222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u="sng"/>
              <a:t>id</a:t>
            </a:r>
            <a:endParaRPr lang="fr-FR" sz="1400"/>
          </a:p>
        </p:txBody>
      </p:sp>
      <p:sp>
        <p:nvSpPr>
          <p:cNvPr id="83" name="Text Box 2055"/>
          <p:cNvSpPr txBox="1">
            <a:spLocks noChangeArrowheads="1"/>
          </p:cNvSpPr>
          <p:nvPr/>
        </p:nvSpPr>
        <p:spPr bwMode="auto">
          <a:xfrm>
            <a:off x="3625676" y="2918797"/>
            <a:ext cx="516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nom</a:t>
            </a:r>
          </a:p>
        </p:txBody>
      </p:sp>
      <p:sp>
        <p:nvSpPr>
          <p:cNvPr id="84" name="Text Box 2056"/>
          <p:cNvSpPr txBox="1">
            <a:spLocks noChangeArrowheads="1"/>
          </p:cNvSpPr>
          <p:nvPr/>
        </p:nvSpPr>
        <p:spPr bwMode="auto">
          <a:xfrm>
            <a:off x="2674764" y="4168160"/>
            <a:ext cx="7609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prénom</a:t>
            </a:r>
          </a:p>
        </p:txBody>
      </p:sp>
      <p:sp>
        <p:nvSpPr>
          <p:cNvPr id="85" name="Line 2057"/>
          <p:cNvSpPr>
            <a:spLocks noChangeShapeType="1"/>
          </p:cNvSpPr>
          <p:nvPr/>
        </p:nvSpPr>
        <p:spPr bwMode="auto">
          <a:xfrm>
            <a:off x="3054176" y="4079260"/>
            <a:ext cx="0" cy="14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86" name="Line 2058"/>
          <p:cNvSpPr>
            <a:spLocks noChangeShapeType="1"/>
          </p:cNvSpPr>
          <p:nvPr/>
        </p:nvSpPr>
        <p:spPr bwMode="auto">
          <a:xfrm flipV="1">
            <a:off x="2977976" y="3195021"/>
            <a:ext cx="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87" name="Line 2059"/>
          <p:cNvSpPr>
            <a:spLocks noChangeShapeType="1"/>
          </p:cNvSpPr>
          <p:nvPr/>
        </p:nvSpPr>
        <p:spPr bwMode="auto">
          <a:xfrm flipV="1">
            <a:off x="3911426" y="3195021"/>
            <a:ext cx="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88" name="Text Box 2060"/>
          <p:cNvSpPr txBox="1">
            <a:spLocks noChangeArrowheads="1"/>
          </p:cNvSpPr>
          <p:nvPr/>
        </p:nvSpPr>
        <p:spPr bwMode="auto">
          <a:xfrm>
            <a:off x="7100715" y="3510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9" name="Rectangle 2061"/>
          <p:cNvSpPr>
            <a:spLocks noChangeArrowheads="1"/>
          </p:cNvSpPr>
          <p:nvPr/>
        </p:nvSpPr>
        <p:spPr bwMode="auto">
          <a:xfrm>
            <a:off x="7046739" y="3334722"/>
            <a:ext cx="1270000" cy="73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 Box 2062"/>
          <p:cNvSpPr txBox="1">
            <a:spLocks noChangeArrowheads="1"/>
          </p:cNvSpPr>
          <p:nvPr/>
        </p:nvSpPr>
        <p:spPr bwMode="auto">
          <a:xfrm>
            <a:off x="7686501" y="2858472"/>
            <a:ext cx="7528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marque</a:t>
            </a:r>
            <a:endParaRPr lang="fr-FR"/>
          </a:p>
        </p:txBody>
      </p:sp>
      <p:sp>
        <p:nvSpPr>
          <p:cNvPr id="91" name="Text Box 2063"/>
          <p:cNvSpPr txBox="1">
            <a:spLocks noChangeArrowheads="1"/>
          </p:cNvSpPr>
          <p:nvPr/>
        </p:nvSpPr>
        <p:spPr bwMode="auto">
          <a:xfrm>
            <a:off x="6787976" y="2842597"/>
            <a:ext cx="657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u="sng"/>
              <a:t>immat</a:t>
            </a:r>
            <a:endParaRPr lang="fr-FR" sz="1400"/>
          </a:p>
        </p:txBody>
      </p:sp>
      <p:sp>
        <p:nvSpPr>
          <p:cNvPr id="92" name="Line 2064"/>
          <p:cNvSpPr>
            <a:spLocks noChangeShapeType="1"/>
          </p:cNvSpPr>
          <p:nvPr/>
        </p:nvSpPr>
        <p:spPr bwMode="auto">
          <a:xfrm flipV="1">
            <a:off x="7124526" y="3195021"/>
            <a:ext cx="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3" name="Line 2065"/>
          <p:cNvSpPr>
            <a:spLocks noChangeShapeType="1"/>
          </p:cNvSpPr>
          <p:nvPr/>
        </p:nvSpPr>
        <p:spPr bwMode="auto">
          <a:xfrm flipV="1">
            <a:off x="8059564" y="3195021"/>
            <a:ext cx="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4" name="AutoShape 2066"/>
          <p:cNvSpPr>
            <a:spLocks noChangeArrowheads="1"/>
          </p:cNvSpPr>
          <p:nvPr/>
        </p:nvSpPr>
        <p:spPr bwMode="auto">
          <a:xfrm>
            <a:off x="4871865" y="3334722"/>
            <a:ext cx="1481137" cy="84137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Line 2067"/>
          <p:cNvSpPr>
            <a:spLocks noChangeShapeType="1"/>
          </p:cNvSpPr>
          <p:nvPr/>
        </p:nvSpPr>
        <p:spPr bwMode="auto">
          <a:xfrm>
            <a:off x="4205114" y="3755409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6" name="Line 2068"/>
          <p:cNvSpPr>
            <a:spLocks noChangeShapeType="1"/>
          </p:cNvSpPr>
          <p:nvPr/>
        </p:nvSpPr>
        <p:spPr bwMode="auto">
          <a:xfrm>
            <a:off x="6353001" y="3755409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97" name="Text Box 2069"/>
          <p:cNvSpPr txBox="1">
            <a:spLocks noChangeArrowheads="1"/>
          </p:cNvSpPr>
          <p:nvPr/>
        </p:nvSpPr>
        <p:spPr bwMode="auto">
          <a:xfrm>
            <a:off x="5019502" y="3590309"/>
            <a:ext cx="11915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Possession</a:t>
            </a:r>
          </a:p>
        </p:txBody>
      </p:sp>
      <p:sp>
        <p:nvSpPr>
          <p:cNvPr id="98" name="Text Box 2070"/>
          <p:cNvSpPr txBox="1">
            <a:spLocks noChangeArrowheads="1"/>
          </p:cNvSpPr>
          <p:nvPr/>
        </p:nvSpPr>
        <p:spPr bwMode="auto">
          <a:xfrm>
            <a:off x="7308676" y="3536334"/>
            <a:ext cx="88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Voiture</a:t>
            </a:r>
          </a:p>
        </p:txBody>
      </p:sp>
      <p:sp>
        <p:nvSpPr>
          <p:cNvPr id="99" name="Text Box 2071"/>
          <p:cNvSpPr txBox="1">
            <a:spLocks noChangeArrowheads="1"/>
          </p:cNvSpPr>
          <p:nvPr/>
        </p:nvSpPr>
        <p:spPr bwMode="auto">
          <a:xfrm>
            <a:off x="6646689" y="3458546"/>
            <a:ext cx="473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0,1</a:t>
            </a:r>
          </a:p>
        </p:txBody>
      </p:sp>
      <p:sp>
        <p:nvSpPr>
          <p:cNvPr id="100" name="Text Box 2072"/>
          <p:cNvSpPr txBox="1">
            <a:spLocks noChangeArrowheads="1"/>
          </p:cNvSpPr>
          <p:nvPr/>
        </p:nvSpPr>
        <p:spPr bwMode="auto">
          <a:xfrm>
            <a:off x="4162251" y="3458546"/>
            <a:ext cx="4812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0,n</a:t>
            </a:r>
          </a:p>
        </p:txBody>
      </p:sp>
      <p:sp>
        <p:nvSpPr>
          <p:cNvPr id="101" name="Text Box 2073"/>
          <p:cNvSpPr txBox="1">
            <a:spLocks noChangeArrowheads="1"/>
          </p:cNvSpPr>
          <p:nvPr/>
        </p:nvSpPr>
        <p:spPr bwMode="auto">
          <a:xfrm>
            <a:off x="5065755" y="4246740"/>
            <a:ext cx="100495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dirty="0" err="1"/>
              <a:t>date_achat</a:t>
            </a:r>
            <a:endParaRPr lang="fr-FR" sz="1400" dirty="0"/>
          </a:p>
        </p:txBody>
      </p:sp>
      <p:sp>
        <p:nvSpPr>
          <p:cNvPr id="102" name="Line 2074"/>
          <p:cNvSpPr>
            <a:spLocks noChangeShapeType="1"/>
          </p:cNvSpPr>
          <p:nvPr/>
        </p:nvSpPr>
        <p:spPr bwMode="auto">
          <a:xfrm>
            <a:off x="5610051" y="4176096"/>
            <a:ext cx="0" cy="141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03" name="Text Box 2075"/>
          <p:cNvSpPr txBox="1">
            <a:spLocks noChangeArrowheads="1"/>
          </p:cNvSpPr>
          <p:nvPr/>
        </p:nvSpPr>
        <p:spPr bwMode="auto">
          <a:xfrm>
            <a:off x="6757815" y="4176097"/>
            <a:ext cx="73622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couleur</a:t>
            </a:r>
          </a:p>
        </p:txBody>
      </p:sp>
      <p:sp>
        <p:nvSpPr>
          <p:cNvPr id="104" name="Line 2076"/>
          <p:cNvSpPr>
            <a:spLocks noChangeShapeType="1"/>
          </p:cNvSpPr>
          <p:nvPr/>
        </p:nvSpPr>
        <p:spPr bwMode="auto">
          <a:xfrm>
            <a:off x="7137226" y="4079260"/>
            <a:ext cx="0" cy="14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05" name="Text Box 2077"/>
          <p:cNvSpPr txBox="1">
            <a:spLocks noChangeArrowheads="1"/>
          </p:cNvSpPr>
          <p:nvPr/>
        </p:nvSpPr>
        <p:spPr bwMode="auto">
          <a:xfrm>
            <a:off x="7435676" y="5182572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Cours</a:t>
            </a:r>
          </a:p>
        </p:txBody>
      </p:sp>
      <p:sp>
        <p:nvSpPr>
          <p:cNvPr id="106" name="Rectangle 2078"/>
          <p:cNvSpPr>
            <a:spLocks noChangeArrowheads="1"/>
          </p:cNvSpPr>
          <p:nvPr/>
        </p:nvSpPr>
        <p:spPr bwMode="auto">
          <a:xfrm>
            <a:off x="7095952" y="4971435"/>
            <a:ext cx="1306513" cy="746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AutoShape 2079"/>
          <p:cNvSpPr>
            <a:spLocks noChangeArrowheads="1"/>
          </p:cNvSpPr>
          <p:nvPr/>
        </p:nvSpPr>
        <p:spPr bwMode="auto">
          <a:xfrm>
            <a:off x="4911551" y="4926984"/>
            <a:ext cx="1390650" cy="855662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2080"/>
          <p:cNvSpPr>
            <a:spLocks noChangeShapeType="1"/>
          </p:cNvSpPr>
          <p:nvPr/>
        </p:nvSpPr>
        <p:spPr bwMode="auto">
          <a:xfrm flipV="1">
            <a:off x="4192415" y="5354021"/>
            <a:ext cx="7270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09" name="Line 2081"/>
          <p:cNvSpPr>
            <a:spLocks noChangeShapeType="1"/>
          </p:cNvSpPr>
          <p:nvPr/>
        </p:nvSpPr>
        <p:spPr bwMode="auto">
          <a:xfrm>
            <a:off x="6302202" y="5355609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10" name="Text Box 2082"/>
          <p:cNvSpPr txBox="1">
            <a:spLocks noChangeArrowheads="1"/>
          </p:cNvSpPr>
          <p:nvPr/>
        </p:nvSpPr>
        <p:spPr bwMode="auto">
          <a:xfrm>
            <a:off x="5252864" y="5176222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Inscrit</a:t>
            </a:r>
          </a:p>
        </p:txBody>
      </p:sp>
      <p:sp>
        <p:nvSpPr>
          <p:cNvPr id="111" name="Text Box 2083"/>
          <p:cNvSpPr txBox="1">
            <a:spLocks noChangeArrowheads="1"/>
          </p:cNvSpPr>
          <p:nvPr/>
        </p:nvSpPr>
        <p:spPr bwMode="auto">
          <a:xfrm>
            <a:off x="3806652" y="4493597"/>
            <a:ext cx="4444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âge</a:t>
            </a:r>
          </a:p>
        </p:txBody>
      </p:sp>
      <p:sp>
        <p:nvSpPr>
          <p:cNvPr id="112" name="Text Box 2084"/>
          <p:cNvSpPr txBox="1">
            <a:spLocks noChangeArrowheads="1"/>
          </p:cNvSpPr>
          <p:nvPr/>
        </p:nvSpPr>
        <p:spPr bwMode="auto">
          <a:xfrm>
            <a:off x="3093865" y="5165109"/>
            <a:ext cx="9749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Etudiant</a:t>
            </a:r>
          </a:p>
        </p:txBody>
      </p:sp>
      <p:sp>
        <p:nvSpPr>
          <p:cNvPr id="113" name="Rectangle 2085"/>
          <p:cNvSpPr>
            <a:spLocks noChangeArrowheads="1"/>
          </p:cNvSpPr>
          <p:nvPr/>
        </p:nvSpPr>
        <p:spPr bwMode="auto">
          <a:xfrm>
            <a:off x="2924001" y="4963496"/>
            <a:ext cx="1258888" cy="744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Text Box 2086"/>
          <p:cNvSpPr txBox="1">
            <a:spLocks noChangeArrowheads="1"/>
          </p:cNvSpPr>
          <p:nvPr/>
        </p:nvSpPr>
        <p:spPr bwMode="auto">
          <a:xfrm>
            <a:off x="2618765" y="5842039"/>
            <a:ext cx="516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nom</a:t>
            </a:r>
          </a:p>
        </p:txBody>
      </p:sp>
      <p:sp>
        <p:nvSpPr>
          <p:cNvPr id="115" name="Text Box 2087"/>
          <p:cNvSpPr txBox="1">
            <a:spLocks noChangeArrowheads="1"/>
          </p:cNvSpPr>
          <p:nvPr/>
        </p:nvSpPr>
        <p:spPr bwMode="auto">
          <a:xfrm>
            <a:off x="3410928" y="5824576"/>
            <a:ext cx="7609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prénom</a:t>
            </a:r>
          </a:p>
        </p:txBody>
      </p:sp>
      <p:sp>
        <p:nvSpPr>
          <p:cNvPr id="116" name="Text Box 2088"/>
          <p:cNvSpPr txBox="1">
            <a:spLocks noChangeArrowheads="1"/>
          </p:cNvSpPr>
          <p:nvPr/>
        </p:nvSpPr>
        <p:spPr bwMode="auto">
          <a:xfrm>
            <a:off x="2420765" y="4511060"/>
            <a:ext cx="7465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adresse</a:t>
            </a:r>
          </a:p>
        </p:txBody>
      </p:sp>
      <p:sp>
        <p:nvSpPr>
          <p:cNvPr id="117" name="Line 2089"/>
          <p:cNvSpPr>
            <a:spLocks noChangeShapeType="1"/>
          </p:cNvSpPr>
          <p:nvPr/>
        </p:nvSpPr>
        <p:spPr bwMode="auto">
          <a:xfrm>
            <a:off x="3077989" y="571121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18" name="Line 2090"/>
          <p:cNvSpPr>
            <a:spLocks noChangeShapeType="1"/>
          </p:cNvSpPr>
          <p:nvPr/>
        </p:nvSpPr>
        <p:spPr bwMode="auto">
          <a:xfrm>
            <a:off x="3851101" y="5711210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19" name="Line 2091"/>
          <p:cNvSpPr>
            <a:spLocks noChangeShapeType="1"/>
          </p:cNvSpPr>
          <p:nvPr/>
        </p:nvSpPr>
        <p:spPr bwMode="auto">
          <a:xfrm flipV="1">
            <a:off x="3000201" y="4820622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20" name="Line 2092"/>
          <p:cNvSpPr>
            <a:spLocks noChangeShapeType="1"/>
          </p:cNvSpPr>
          <p:nvPr/>
        </p:nvSpPr>
        <p:spPr bwMode="auto">
          <a:xfrm flipV="1">
            <a:off x="3928889" y="4820622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21" name="Text Box 2093"/>
          <p:cNvSpPr txBox="1">
            <a:spLocks noChangeArrowheads="1"/>
          </p:cNvSpPr>
          <p:nvPr/>
        </p:nvSpPr>
        <p:spPr bwMode="auto">
          <a:xfrm>
            <a:off x="4987752" y="5919172"/>
            <a:ext cx="9496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n</a:t>
            </a:r>
            <a:r>
              <a:rPr lang="fr-FR" sz="1400" baseline="30000"/>
              <a:t>o</a:t>
            </a:r>
            <a:r>
              <a:rPr lang="fr-FR" sz="1400"/>
              <a:t>_groupe</a:t>
            </a:r>
          </a:p>
          <a:p>
            <a:endParaRPr lang="fr-FR"/>
          </a:p>
        </p:txBody>
      </p:sp>
      <p:sp>
        <p:nvSpPr>
          <p:cNvPr id="122" name="Line 2094"/>
          <p:cNvSpPr>
            <a:spLocks noChangeShapeType="1"/>
          </p:cNvSpPr>
          <p:nvPr/>
        </p:nvSpPr>
        <p:spPr bwMode="auto">
          <a:xfrm flipV="1">
            <a:off x="5654501" y="5782647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23" name="Text Box 2095"/>
          <p:cNvSpPr txBox="1">
            <a:spLocks noChangeArrowheads="1"/>
          </p:cNvSpPr>
          <p:nvPr/>
        </p:nvSpPr>
        <p:spPr bwMode="auto">
          <a:xfrm>
            <a:off x="7378526" y="5919172"/>
            <a:ext cx="70878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u="sng"/>
              <a:t>intitulé</a:t>
            </a:r>
            <a:endParaRPr lang="fr-FR" sz="1400"/>
          </a:p>
        </p:txBody>
      </p:sp>
      <p:sp>
        <p:nvSpPr>
          <p:cNvPr id="124" name="Line 2096"/>
          <p:cNvSpPr>
            <a:spLocks noChangeShapeType="1"/>
          </p:cNvSpPr>
          <p:nvPr/>
        </p:nvSpPr>
        <p:spPr bwMode="auto">
          <a:xfrm flipV="1">
            <a:off x="7886526" y="5720735"/>
            <a:ext cx="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25" name="Rectangle 2097"/>
          <p:cNvSpPr>
            <a:spLocks noChangeArrowheads="1"/>
          </p:cNvSpPr>
          <p:nvPr/>
        </p:nvSpPr>
        <p:spPr bwMode="auto">
          <a:xfrm>
            <a:off x="2898601" y="1728172"/>
            <a:ext cx="1270000" cy="73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Text Box 2098"/>
          <p:cNvSpPr txBox="1">
            <a:spLocks noChangeArrowheads="1"/>
          </p:cNvSpPr>
          <p:nvPr/>
        </p:nvSpPr>
        <p:spPr bwMode="auto">
          <a:xfrm>
            <a:off x="3011315" y="1926609"/>
            <a:ext cx="10609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Personne</a:t>
            </a:r>
          </a:p>
        </p:txBody>
      </p:sp>
      <p:sp>
        <p:nvSpPr>
          <p:cNvPr id="127" name="Text Box 2099"/>
          <p:cNvSpPr txBox="1">
            <a:spLocks noChangeArrowheads="1"/>
          </p:cNvSpPr>
          <p:nvPr/>
        </p:nvSpPr>
        <p:spPr bwMode="auto">
          <a:xfrm>
            <a:off x="2806527" y="1301135"/>
            <a:ext cx="79380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u="sng"/>
              <a:t>no_sécu</a:t>
            </a:r>
            <a:endParaRPr lang="fr-FR" sz="1400"/>
          </a:p>
        </p:txBody>
      </p:sp>
      <p:sp>
        <p:nvSpPr>
          <p:cNvPr id="128" name="Text Box 2100"/>
          <p:cNvSpPr txBox="1">
            <a:spLocks noChangeArrowheads="1"/>
          </p:cNvSpPr>
          <p:nvPr/>
        </p:nvSpPr>
        <p:spPr bwMode="auto">
          <a:xfrm>
            <a:off x="3625676" y="1312247"/>
            <a:ext cx="5164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nom</a:t>
            </a:r>
          </a:p>
        </p:txBody>
      </p:sp>
      <p:sp>
        <p:nvSpPr>
          <p:cNvPr id="129" name="Text Box 2101"/>
          <p:cNvSpPr txBox="1">
            <a:spLocks noChangeArrowheads="1"/>
          </p:cNvSpPr>
          <p:nvPr/>
        </p:nvSpPr>
        <p:spPr bwMode="auto">
          <a:xfrm>
            <a:off x="2674764" y="2561610"/>
            <a:ext cx="7609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prénom</a:t>
            </a:r>
          </a:p>
        </p:txBody>
      </p:sp>
      <p:sp>
        <p:nvSpPr>
          <p:cNvPr id="130" name="Line 2102"/>
          <p:cNvSpPr>
            <a:spLocks noChangeShapeType="1"/>
          </p:cNvSpPr>
          <p:nvPr/>
        </p:nvSpPr>
        <p:spPr bwMode="auto">
          <a:xfrm>
            <a:off x="3054176" y="2472710"/>
            <a:ext cx="0" cy="14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31" name="Line 2103"/>
          <p:cNvSpPr>
            <a:spLocks noChangeShapeType="1"/>
          </p:cNvSpPr>
          <p:nvPr/>
        </p:nvSpPr>
        <p:spPr bwMode="auto">
          <a:xfrm flipV="1">
            <a:off x="2976389" y="1588471"/>
            <a:ext cx="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32" name="Line 2104"/>
          <p:cNvSpPr>
            <a:spLocks noChangeShapeType="1"/>
          </p:cNvSpPr>
          <p:nvPr/>
        </p:nvSpPr>
        <p:spPr bwMode="auto">
          <a:xfrm flipV="1">
            <a:off x="3911426" y="1588471"/>
            <a:ext cx="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33" name="Text Box 2105"/>
          <p:cNvSpPr txBox="1">
            <a:spLocks noChangeArrowheads="1"/>
          </p:cNvSpPr>
          <p:nvPr/>
        </p:nvSpPr>
        <p:spPr bwMode="auto">
          <a:xfrm>
            <a:off x="7099127" y="19043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34" name="Rectangle 2106"/>
          <p:cNvSpPr>
            <a:spLocks noChangeArrowheads="1"/>
          </p:cNvSpPr>
          <p:nvPr/>
        </p:nvSpPr>
        <p:spPr bwMode="auto">
          <a:xfrm>
            <a:off x="7045151" y="1728172"/>
            <a:ext cx="1735138" cy="73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Text Box 2107"/>
          <p:cNvSpPr txBox="1">
            <a:spLocks noChangeArrowheads="1"/>
          </p:cNvSpPr>
          <p:nvPr/>
        </p:nvSpPr>
        <p:spPr bwMode="auto">
          <a:xfrm>
            <a:off x="7829377" y="1251921"/>
            <a:ext cx="904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u="sng"/>
              <a:t>no_feuille</a:t>
            </a:r>
            <a:endParaRPr lang="fr-FR" u="sng"/>
          </a:p>
        </p:txBody>
      </p:sp>
      <p:sp>
        <p:nvSpPr>
          <p:cNvPr id="136" name="Text Box 2108"/>
          <p:cNvSpPr txBox="1">
            <a:spLocks noChangeArrowheads="1"/>
          </p:cNvSpPr>
          <p:nvPr/>
        </p:nvSpPr>
        <p:spPr bwMode="auto">
          <a:xfrm>
            <a:off x="6787977" y="1236047"/>
            <a:ext cx="11204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date_édition</a:t>
            </a:r>
          </a:p>
        </p:txBody>
      </p:sp>
      <p:sp>
        <p:nvSpPr>
          <p:cNvPr id="137" name="Line 2109"/>
          <p:cNvSpPr>
            <a:spLocks noChangeShapeType="1"/>
          </p:cNvSpPr>
          <p:nvPr/>
        </p:nvSpPr>
        <p:spPr bwMode="auto">
          <a:xfrm flipV="1">
            <a:off x="7124526" y="1588471"/>
            <a:ext cx="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38" name="Line 2110"/>
          <p:cNvSpPr>
            <a:spLocks noChangeShapeType="1"/>
          </p:cNvSpPr>
          <p:nvPr/>
        </p:nvSpPr>
        <p:spPr bwMode="auto">
          <a:xfrm flipV="1">
            <a:off x="8059564" y="1588471"/>
            <a:ext cx="0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39" name="AutoShape 2111"/>
          <p:cNvSpPr>
            <a:spLocks noChangeArrowheads="1"/>
          </p:cNvSpPr>
          <p:nvPr/>
        </p:nvSpPr>
        <p:spPr bwMode="auto">
          <a:xfrm>
            <a:off x="4871865" y="1728172"/>
            <a:ext cx="1481137" cy="84137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Line 2112"/>
          <p:cNvSpPr>
            <a:spLocks noChangeShapeType="1"/>
          </p:cNvSpPr>
          <p:nvPr/>
        </p:nvSpPr>
        <p:spPr bwMode="auto">
          <a:xfrm>
            <a:off x="4205114" y="2148859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41" name="Line 2113"/>
          <p:cNvSpPr>
            <a:spLocks noChangeShapeType="1"/>
          </p:cNvSpPr>
          <p:nvPr/>
        </p:nvSpPr>
        <p:spPr bwMode="auto">
          <a:xfrm>
            <a:off x="6353001" y="2148859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42" name="Text Box 2114"/>
          <p:cNvSpPr txBox="1">
            <a:spLocks noChangeArrowheads="1"/>
          </p:cNvSpPr>
          <p:nvPr/>
        </p:nvSpPr>
        <p:spPr bwMode="auto">
          <a:xfrm>
            <a:off x="5248101" y="1983759"/>
            <a:ext cx="781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Reçoit</a:t>
            </a:r>
          </a:p>
        </p:txBody>
      </p:sp>
      <p:sp>
        <p:nvSpPr>
          <p:cNvPr id="143" name="Text Box 2115"/>
          <p:cNvSpPr txBox="1">
            <a:spLocks noChangeArrowheads="1"/>
          </p:cNvSpPr>
          <p:nvPr/>
        </p:nvSpPr>
        <p:spPr bwMode="auto">
          <a:xfrm>
            <a:off x="7207076" y="1929784"/>
            <a:ext cx="14557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FeuilleImpôts</a:t>
            </a:r>
          </a:p>
        </p:txBody>
      </p:sp>
      <p:sp>
        <p:nvSpPr>
          <p:cNvPr id="144" name="Text Box 2116"/>
          <p:cNvSpPr txBox="1">
            <a:spLocks noChangeArrowheads="1"/>
          </p:cNvSpPr>
          <p:nvPr/>
        </p:nvSpPr>
        <p:spPr bwMode="auto">
          <a:xfrm>
            <a:off x="6646689" y="1851996"/>
            <a:ext cx="473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1,1</a:t>
            </a:r>
          </a:p>
        </p:txBody>
      </p:sp>
      <p:sp>
        <p:nvSpPr>
          <p:cNvPr id="145" name="Text Box 2117"/>
          <p:cNvSpPr txBox="1">
            <a:spLocks noChangeArrowheads="1"/>
          </p:cNvSpPr>
          <p:nvPr/>
        </p:nvSpPr>
        <p:spPr bwMode="auto">
          <a:xfrm>
            <a:off x="4162251" y="1837709"/>
            <a:ext cx="473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1,1</a:t>
            </a:r>
          </a:p>
        </p:txBody>
      </p:sp>
      <p:sp>
        <p:nvSpPr>
          <p:cNvPr id="146" name="Text Box 2118"/>
          <p:cNvSpPr txBox="1">
            <a:spLocks noChangeArrowheads="1"/>
          </p:cNvSpPr>
          <p:nvPr/>
        </p:nvSpPr>
        <p:spPr bwMode="auto">
          <a:xfrm>
            <a:off x="6757815" y="2569547"/>
            <a:ext cx="8139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/>
              <a:t>montant</a:t>
            </a:r>
          </a:p>
        </p:txBody>
      </p:sp>
      <p:sp>
        <p:nvSpPr>
          <p:cNvPr id="147" name="Line 2119"/>
          <p:cNvSpPr>
            <a:spLocks noChangeShapeType="1"/>
          </p:cNvSpPr>
          <p:nvPr/>
        </p:nvSpPr>
        <p:spPr bwMode="auto">
          <a:xfrm>
            <a:off x="7137226" y="2472710"/>
            <a:ext cx="0" cy="14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48" name="Text Box 2120"/>
          <p:cNvSpPr txBox="1">
            <a:spLocks noChangeArrowheads="1"/>
          </p:cNvSpPr>
          <p:nvPr/>
        </p:nvSpPr>
        <p:spPr bwMode="auto">
          <a:xfrm>
            <a:off x="2063576" y="5174635"/>
            <a:ext cx="7078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400" u="sng"/>
              <a:t>no_étu</a:t>
            </a:r>
          </a:p>
        </p:txBody>
      </p:sp>
      <p:sp>
        <p:nvSpPr>
          <p:cNvPr id="149" name="Line 2121"/>
          <p:cNvSpPr>
            <a:spLocks noChangeShapeType="1"/>
          </p:cNvSpPr>
          <p:nvPr/>
        </p:nvSpPr>
        <p:spPr bwMode="auto">
          <a:xfrm>
            <a:off x="2789065" y="5338146"/>
            <a:ext cx="134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150" name="Text Box 2122"/>
          <p:cNvSpPr txBox="1">
            <a:spLocks noChangeArrowheads="1"/>
          </p:cNvSpPr>
          <p:nvPr/>
        </p:nvSpPr>
        <p:spPr bwMode="auto">
          <a:xfrm>
            <a:off x="4173364" y="5044459"/>
            <a:ext cx="4812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1</a:t>
            </a:r>
            <a:r>
              <a:rPr lang="fr-FR"/>
              <a:t>,n</a:t>
            </a:r>
            <a:endParaRPr lang="fr-FR" dirty="0"/>
          </a:p>
        </p:txBody>
      </p:sp>
      <p:sp>
        <p:nvSpPr>
          <p:cNvPr id="151" name="Text Box 2123"/>
          <p:cNvSpPr txBox="1">
            <a:spLocks noChangeArrowheads="1"/>
          </p:cNvSpPr>
          <p:nvPr/>
        </p:nvSpPr>
        <p:spPr bwMode="auto">
          <a:xfrm>
            <a:off x="6653039" y="5020646"/>
            <a:ext cx="4812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0,n</a:t>
            </a:r>
          </a:p>
        </p:txBody>
      </p:sp>
    </p:spTree>
    <p:extLst>
      <p:ext uri="{BB962C8B-B14F-4D97-AF65-F5344CB8AC3E}">
        <p14:creationId xmlns:p14="http://schemas.microsoft.com/office/powerpoint/2010/main" val="2300658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762250" y="6356350"/>
            <a:ext cx="4114800" cy="365125"/>
          </a:xfrm>
        </p:spPr>
        <p:txBody>
          <a:bodyPr/>
          <a:lstStyle/>
          <a:p>
            <a:fld id="{C3C92EDF-F863-4769-AFEE-2E57FEE5FA67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3796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96292" y="381902"/>
            <a:ext cx="7306813" cy="797771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fr-FR" sz="4000" dirty="0"/>
              <a:t>Association unaire (réflexive)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9752" y="1736323"/>
            <a:ext cx="12324521" cy="1443751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82" charset="2"/>
              <a:buNone/>
            </a:pPr>
            <a:r>
              <a:rPr lang="fr-FR" sz="3200" dirty="0"/>
              <a:t>Une association unaire est une association reliant une entité à elle-même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fr-FR" sz="2800" dirty="0"/>
              <a:t>  Nécessité de nommer les </a:t>
            </a:r>
            <a:r>
              <a:rPr lang="fr-FR" sz="2800" b="1" dirty="0"/>
              <a:t>rôles</a:t>
            </a:r>
            <a:r>
              <a:rPr lang="fr-FR" sz="2800" dirty="0"/>
              <a:t> pour ce type d’associations</a:t>
            </a:r>
          </a:p>
        </p:txBody>
      </p:sp>
      <p:grpSp>
        <p:nvGrpSpPr>
          <p:cNvPr id="90" name="Groupe 89"/>
          <p:cNvGrpSpPr/>
          <p:nvPr/>
        </p:nvGrpSpPr>
        <p:grpSpPr>
          <a:xfrm>
            <a:off x="6066269" y="3375522"/>
            <a:ext cx="2176831" cy="2746375"/>
            <a:chOff x="5304268" y="2739425"/>
            <a:chExt cx="2176831" cy="2746375"/>
          </a:xfrm>
        </p:grpSpPr>
        <p:grpSp>
          <p:nvGrpSpPr>
            <p:cNvPr id="48" name="Group 31"/>
            <p:cNvGrpSpPr>
              <a:grpSpLocks/>
            </p:cNvGrpSpPr>
            <p:nvPr/>
          </p:nvGrpSpPr>
          <p:grpSpPr bwMode="auto">
            <a:xfrm>
              <a:off x="5497044" y="2739425"/>
              <a:ext cx="1677988" cy="1238250"/>
              <a:chOff x="2217" y="2086"/>
              <a:chExt cx="1057" cy="780"/>
            </a:xfrm>
          </p:grpSpPr>
          <p:sp>
            <p:nvSpPr>
              <p:cNvPr id="49" name="Rectangle 32"/>
              <p:cNvSpPr>
                <a:spLocks noChangeArrowheads="1"/>
              </p:cNvSpPr>
              <p:nvPr/>
            </p:nvSpPr>
            <p:spPr bwMode="auto">
              <a:xfrm>
                <a:off x="2326" y="2364"/>
                <a:ext cx="823" cy="5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0" name="Text Box 33"/>
              <p:cNvSpPr txBox="1">
                <a:spLocks noChangeArrowheads="1"/>
              </p:cNvSpPr>
              <p:nvPr/>
            </p:nvSpPr>
            <p:spPr bwMode="auto">
              <a:xfrm>
                <a:off x="2399" y="2500"/>
                <a:ext cx="668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Personne</a:t>
                </a:r>
              </a:p>
            </p:txBody>
          </p:sp>
          <p:sp>
            <p:nvSpPr>
              <p:cNvPr id="51" name="Text Box 34"/>
              <p:cNvSpPr txBox="1">
                <a:spLocks noChangeArrowheads="1"/>
              </p:cNvSpPr>
              <p:nvPr/>
            </p:nvSpPr>
            <p:spPr bwMode="auto">
              <a:xfrm>
                <a:off x="2217" y="2086"/>
                <a:ext cx="20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u="sng"/>
                  <a:t>id</a:t>
                </a:r>
                <a:endParaRPr lang="fr-FR" sz="1400"/>
              </a:p>
            </p:txBody>
          </p:sp>
          <p:sp>
            <p:nvSpPr>
              <p:cNvPr id="52" name="Text Box 35"/>
              <p:cNvSpPr txBox="1">
                <a:spLocks noChangeArrowheads="1"/>
              </p:cNvSpPr>
              <p:nvPr/>
            </p:nvSpPr>
            <p:spPr bwMode="auto">
              <a:xfrm>
                <a:off x="2465" y="2086"/>
                <a:ext cx="325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/>
                  <a:t>nom</a:t>
                </a:r>
              </a:p>
            </p:txBody>
          </p:sp>
          <p:sp>
            <p:nvSpPr>
              <p:cNvPr id="53" name="Line 36"/>
              <p:cNvSpPr>
                <a:spLocks noChangeShapeType="1"/>
              </p:cNvSpPr>
              <p:nvPr/>
            </p:nvSpPr>
            <p:spPr bwMode="auto">
              <a:xfrm flipV="1">
                <a:off x="2377" y="226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4" name="Line 37"/>
              <p:cNvSpPr>
                <a:spLocks noChangeShapeType="1"/>
              </p:cNvSpPr>
              <p:nvPr/>
            </p:nvSpPr>
            <p:spPr bwMode="auto">
              <a:xfrm flipV="1">
                <a:off x="2706" y="226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5" name="Text Box 38"/>
              <p:cNvSpPr txBox="1">
                <a:spLocks noChangeArrowheads="1"/>
              </p:cNvSpPr>
              <p:nvPr/>
            </p:nvSpPr>
            <p:spPr bwMode="auto">
              <a:xfrm>
                <a:off x="2795" y="2086"/>
                <a:ext cx="479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dirty="0"/>
                  <a:t>prénom</a:t>
                </a:r>
              </a:p>
            </p:txBody>
          </p:sp>
          <p:sp>
            <p:nvSpPr>
              <p:cNvPr id="56" name="Line 39"/>
              <p:cNvSpPr>
                <a:spLocks noChangeShapeType="1"/>
              </p:cNvSpPr>
              <p:nvPr/>
            </p:nvSpPr>
            <p:spPr bwMode="auto">
              <a:xfrm flipV="1">
                <a:off x="3036" y="2268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57" name="Group 40"/>
            <p:cNvGrpSpPr>
              <a:grpSpLocks/>
            </p:cNvGrpSpPr>
            <p:nvPr/>
          </p:nvGrpSpPr>
          <p:grpSpPr bwMode="auto">
            <a:xfrm>
              <a:off x="5616105" y="4609500"/>
              <a:ext cx="1371600" cy="876300"/>
              <a:chOff x="2250" y="3264"/>
              <a:chExt cx="864" cy="552"/>
            </a:xfrm>
          </p:grpSpPr>
          <p:sp>
            <p:nvSpPr>
              <p:cNvPr id="58" name="Line 41"/>
              <p:cNvSpPr>
                <a:spLocks noChangeShapeType="1"/>
              </p:cNvSpPr>
              <p:nvPr/>
            </p:nvSpPr>
            <p:spPr bwMode="auto">
              <a:xfrm flipV="1">
                <a:off x="2250" y="3264"/>
                <a:ext cx="432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9" name="Line 42"/>
              <p:cNvSpPr>
                <a:spLocks noChangeShapeType="1"/>
              </p:cNvSpPr>
              <p:nvPr/>
            </p:nvSpPr>
            <p:spPr bwMode="auto">
              <a:xfrm flipH="1" flipV="1">
                <a:off x="2682" y="3271"/>
                <a:ext cx="432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0" name="Line 43"/>
              <p:cNvSpPr>
                <a:spLocks noChangeShapeType="1"/>
              </p:cNvSpPr>
              <p:nvPr/>
            </p:nvSpPr>
            <p:spPr bwMode="auto">
              <a:xfrm>
                <a:off x="2250" y="3540"/>
                <a:ext cx="432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1" name="Line 44"/>
              <p:cNvSpPr>
                <a:spLocks noChangeShapeType="1"/>
              </p:cNvSpPr>
              <p:nvPr/>
            </p:nvSpPr>
            <p:spPr bwMode="auto">
              <a:xfrm flipH="1">
                <a:off x="2682" y="3540"/>
                <a:ext cx="432" cy="2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62" name="Text Box 45"/>
            <p:cNvSpPr txBox="1">
              <a:spLocks noChangeArrowheads="1"/>
            </p:cNvSpPr>
            <p:nvPr/>
          </p:nvSpPr>
          <p:spPr bwMode="auto">
            <a:xfrm>
              <a:off x="5762155" y="4842863"/>
              <a:ext cx="9311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Filiation</a:t>
              </a:r>
            </a:p>
          </p:txBody>
        </p:sp>
        <p:sp>
          <p:nvSpPr>
            <p:cNvPr id="64" name="Line 47"/>
            <p:cNvSpPr>
              <a:spLocks noChangeShapeType="1"/>
            </p:cNvSpPr>
            <p:nvPr/>
          </p:nvSpPr>
          <p:spPr bwMode="auto">
            <a:xfrm>
              <a:off x="6701955" y="3980850"/>
              <a:ext cx="0" cy="885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5" name="Text Box 48"/>
            <p:cNvSpPr txBox="1">
              <a:spLocks noChangeArrowheads="1"/>
            </p:cNvSpPr>
            <p:nvPr/>
          </p:nvSpPr>
          <p:spPr bwMode="auto">
            <a:xfrm>
              <a:off x="5499207" y="3986375"/>
              <a:ext cx="4812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0,n</a:t>
              </a:r>
            </a:p>
          </p:txBody>
        </p:sp>
        <p:sp>
          <p:nvSpPr>
            <p:cNvPr id="66" name="Text Box 49"/>
            <p:cNvSpPr txBox="1">
              <a:spLocks noChangeArrowheads="1"/>
            </p:cNvSpPr>
            <p:nvPr/>
          </p:nvSpPr>
          <p:spPr bwMode="auto">
            <a:xfrm>
              <a:off x="6711480" y="3984025"/>
              <a:ext cx="4732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0,1</a:t>
              </a:r>
            </a:p>
          </p:txBody>
        </p:sp>
        <p:sp>
          <p:nvSpPr>
            <p:cNvPr id="67" name="Text Box 52"/>
            <p:cNvSpPr txBox="1">
              <a:spLocks noChangeArrowheads="1"/>
            </p:cNvSpPr>
            <p:nvPr/>
          </p:nvSpPr>
          <p:spPr bwMode="auto">
            <a:xfrm>
              <a:off x="5304268" y="4264063"/>
              <a:ext cx="6158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b="1" i="1" dirty="0"/>
                <a:t>père</a:t>
              </a:r>
            </a:p>
          </p:txBody>
        </p:sp>
        <p:sp>
          <p:nvSpPr>
            <p:cNvPr id="68" name="Text Box 53"/>
            <p:cNvSpPr txBox="1">
              <a:spLocks noChangeArrowheads="1"/>
            </p:cNvSpPr>
            <p:nvPr/>
          </p:nvSpPr>
          <p:spPr bwMode="auto">
            <a:xfrm>
              <a:off x="6667030" y="4268889"/>
              <a:ext cx="81406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b="1" i="1" dirty="0"/>
                <a:t>enfant</a:t>
              </a:r>
            </a:p>
          </p:txBody>
        </p:sp>
      </p:grpSp>
      <p:grpSp>
        <p:nvGrpSpPr>
          <p:cNvPr id="69" name="Group 31"/>
          <p:cNvGrpSpPr>
            <a:grpSpLocks/>
          </p:cNvGrpSpPr>
          <p:nvPr/>
        </p:nvGrpSpPr>
        <p:grpSpPr bwMode="auto">
          <a:xfrm>
            <a:off x="2160194" y="3395401"/>
            <a:ext cx="1677988" cy="1238250"/>
            <a:chOff x="2217" y="2086"/>
            <a:chExt cx="1057" cy="780"/>
          </a:xfrm>
        </p:grpSpPr>
        <p:sp>
          <p:nvSpPr>
            <p:cNvPr id="70" name="Rectangle 32"/>
            <p:cNvSpPr>
              <a:spLocks noChangeArrowheads="1"/>
            </p:cNvSpPr>
            <p:nvPr/>
          </p:nvSpPr>
          <p:spPr bwMode="auto">
            <a:xfrm>
              <a:off x="2326" y="2364"/>
              <a:ext cx="823" cy="5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1" name="Text Box 33"/>
            <p:cNvSpPr txBox="1">
              <a:spLocks noChangeArrowheads="1"/>
            </p:cNvSpPr>
            <p:nvPr/>
          </p:nvSpPr>
          <p:spPr bwMode="auto">
            <a:xfrm>
              <a:off x="2399" y="2500"/>
              <a:ext cx="66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Personne</a:t>
              </a:r>
            </a:p>
          </p:txBody>
        </p:sp>
        <p:sp>
          <p:nvSpPr>
            <p:cNvPr id="72" name="Text Box 34"/>
            <p:cNvSpPr txBox="1">
              <a:spLocks noChangeArrowheads="1"/>
            </p:cNvSpPr>
            <p:nvPr/>
          </p:nvSpPr>
          <p:spPr bwMode="auto">
            <a:xfrm>
              <a:off x="2217" y="2086"/>
              <a:ext cx="20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u="sng"/>
                <a:t>id</a:t>
              </a:r>
              <a:endParaRPr lang="fr-FR" sz="1400"/>
            </a:p>
          </p:txBody>
        </p:sp>
        <p:sp>
          <p:nvSpPr>
            <p:cNvPr id="73" name="Text Box 35"/>
            <p:cNvSpPr txBox="1">
              <a:spLocks noChangeArrowheads="1"/>
            </p:cNvSpPr>
            <p:nvPr/>
          </p:nvSpPr>
          <p:spPr bwMode="auto">
            <a:xfrm>
              <a:off x="2465" y="2086"/>
              <a:ext cx="325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/>
                <a:t>nom</a:t>
              </a:r>
            </a:p>
          </p:txBody>
        </p:sp>
        <p:sp>
          <p:nvSpPr>
            <p:cNvPr id="74" name="Line 36"/>
            <p:cNvSpPr>
              <a:spLocks noChangeShapeType="1"/>
            </p:cNvSpPr>
            <p:nvPr/>
          </p:nvSpPr>
          <p:spPr bwMode="auto">
            <a:xfrm flipV="1">
              <a:off x="2377" y="22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5" name="Line 37"/>
            <p:cNvSpPr>
              <a:spLocks noChangeShapeType="1"/>
            </p:cNvSpPr>
            <p:nvPr/>
          </p:nvSpPr>
          <p:spPr bwMode="auto">
            <a:xfrm flipV="1">
              <a:off x="2706" y="22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6" name="Text Box 38"/>
            <p:cNvSpPr txBox="1">
              <a:spLocks noChangeArrowheads="1"/>
            </p:cNvSpPr>
            <p:nvPr/>
          </p:nvSpPr>
          <p:spPr bwMode="auto">
            <a:xfrm>
              <a:off x="2795" y="2086"/>
              <a:ext cx="47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/>
                <a:t>prénom</a:t>
              </a:r>
            </a:p>
          </p:txBody>
        </p:sp>
        <p:sp>
          <p:nvSpPr>
            <p:cNvPr id="77" name="Line 39"/>
            <p:cNvSpPr>
              <a:spLocks noChangeShapeType="1"/>
            </p:cNvSpPr>
            <p:nvPr/>
          </p:nvSpPr>
          <p:spPr bwMode="auto">
            <a:xfrm flipV="1">
              <a:off x="3036" y="226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78" name="Group 40"/>
          <p:cNvGrpSpPr>
            <a:grpSpLocks/>
          </p:cNvGrpSpPr>
          <p:nvPr/>
        </p:nvGrpSpPr>
        <p:grpSpPr bwMode="auto">
          <a:xfrm>
            <a:off x="2300521" y="5297375"/>
            <a:ext cx="1371600" cy="876300"/>
            <a:chOff x="2250" y="3264"/>
            <a:chExt cx="864" cy="552"/>
          </a:xfrm>
        </p:grpSpPr>
        <p:sp>
          <p:nvSpPr>
            <p:cNvPr id="79" name="Line 41"/>
            <p:cNvSpPr>
              <a:spLocks noChangeShapeType="1"/>
            </p:cNvSpPr>
            <p:nvPr/>
          </p:nvSpPr>
          <p:spPr bwMode="auto">
            <a:xfrm flipV="1">
              <a:off x="2250" y="3264"/>
              <a:ext cx="432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0" name="Line 42"/>
            <p:cNvSpPr>
              <a:spLocks noChangeShapeType="1"/>
            </p:cNvSpPr>
            <p:nvPr/>
          </p:nvSpPr>
          <p:spPr bwMode="auto">
            <a:xfrm flipH="1" flipV="1">
              <a:off x="2682" y="3264"/>
              <a:ext cx="432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1" name="Line 43"/>
            <p:cNvSpPr>
              <a:spLocks noChangeShapeType="1"/>
            </p:cNvSpPr>
            <p:nvPr/>
          </p:nvSpPr>
          <p:spPr bwMode="auto">
            <a:xfrm>
              <a:off x="2250" y="3540"/>
              <a:ext cx="432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" name="Line 44"/>
            <p:cNvSpPr>
              <a:spLocks noChangeShapeType="1"/>
            </p:cNvSpPr>
            <p:nvPr/>
          </p:nvSpPr>
          <p:spPr bwMode="auto">
            <a:xfrm flipH="1">
              <a:off x="2682" y="3540"/>
              <a:ext cx="432" cy="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83" name="Text Box 45"/>
          <p:cNvSpPr txBox="1">
            <a:spLocks noChangeArrowheads="1"/>
          </p:cNvSpPr>
          <p:nvPr/>
        </p:nvSpPr>
        <p:spPr bwMode="auto">
          <a:xfrm>
            <a:off x="2425305" y="5498839"/>
            <a:ext cx="9585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Mariage</a:t>
            </a:r>
          </a:p>
        </p:txBody>
      </p:sp>
      <p:sp>
        <p:nvSpPr>
          <p:cNvPr id="84" name="Line 46"/>
          <p:cNvSpPr>
            <a:spLocks noChangeShapeType="1"/>
          </p:cNvSpPr>
          <p:nvPr/>
        </p:nvSpPr>
        <p:spPr bwMode="auto">
          <a:xfrm>
            <a:off x="2672025" y="4627302"/>
            <a:ext cx="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5" name="Line 47"/>
          <p:cNvSpPr>
            <a:spLocks noChangeShapeType="1"/>
          </p:cNvSpPr>
          <p:nvPr/>
        </p:nvSpPr>
        <p:spPr bwMode="auto">
          <a:xfrm>
            <a:off x="3365105" y="4636827"/>
            <a:ext cx="0" cy="885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6" name="Text Box 48"/>
          <p:cNvSpPr txBox="1">
            <a:spLocks noChangeArrowheads="1"/>
          </p:cNvSpPr>
          <p:nvPr/>
        </p:nvSpPr>
        <p:spPr bwMode="auto">
          <a:xfrm>
            <a:off x="2079230" y="4630476"/>
            <a:ext cx="473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0,1</a:t>
            </a:r>
          </a:p>
        </p:txBody>
      </p:sp>
      <p:sp>
        <p:nvSpPr>
          <p:cNvPr id="87" name="Text Box 49"/>
          <p:cNvSpPr txBox="1">
            <a:spLocks noChangeArrowheads="1"/>
          </p:cNvSpPr>
          <p:nvPr/>
        </p:nvSpPr>
        <p:spPr bwMode="auto">
          <a:xfrm>
            <a:off x="3374630" y="4640001"/>
            <a:ext cx="473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0,1</a:t>
            </a:r>
          </a:p>
        </p:txBody>
      </p:sp>
      <p:sp>
        <p:nvSpPr>
          <p:cNvPr id="88" name="Text Box 52"/>
          <p:cNvSpPr txBox="1">
            <a:spLocks noChangeArrowheads="1"/>
          </p:cNvSpPr>
          <p:nvPr/>
        </p:nvSpPr>
        <p:spPr bwMode="auto">
          <a:xfrm>
            <a:off x="1533892" y="4900420"/>
            <a:ext cx="10749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i="1"/>
              <a:t>conjoint1</a:t>
            </a:r>
            <a:endParaRPr lang="fr-FR" b="1" i="1" dirty="0"/>
          </a:p>
        </p:txBody>
      </p:sp>
      <p:sp>
        <p:nvSpPr>
          <p:cNvPr id="89" name="Text Box 53"/>
          <p:cNvSpPr txBox="1">
            <a:spLocks noChangeArrowheads="1"/>
          </p:cNvSpPr>
          <p:nvPr/>
        </p:nvSpPr>
        <p:spPr bwMode="auto">
          <a:xfrm>
            <a:off x="3330180" y="4889239"/>
            <a:ext cx="10749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i="1"/>
              <a:t>conjoint2</a:t>
            </a:r>
            <a:endParaRPr lang="fr-FR" b="1" i="1" dirty="0"/>
          </a:p>
        </p:txBody>
      </p:sp>
      <p:cxnSp>
        <p:nvCxnSpPr>
          <p:cNvPr id="96" name="Connecteur droit 95"/>
          <p:cNvCxnSpPr/>
          <p:nvPr/>
        </p:nvCxnSpPr>
        <p:spPr bwMode="auto">
          <a:xfrm rot="5400000">
            <a:off x="6349409" y="5032659"/>
            <a:ext cx="839972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3431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320363" y="6248400"/>
            <a:ext cx="533400" cy="609600"/>
          </a:xfrm>
          <a:prstGeom prst="rect">
            <a:avLst/>
          </a:prstGeom>
        </p:spPr>
        <p:txBody>
          <a:bodyPr/>
          <a:lstStyle/>
          <a:p>
            <a:fld id="{AD95F21C-783C-4371-9BE9-10F38D28F0D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260413" y="1397097"/>
            <a:ext cx="11593349" cy="29532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ClrTx/>
              <a:buNone/>
            </a:pPr>
            <a:r>
              <a:rPr lang="fr-FR" sz="2800" dirty="0"/>
              <a:t>Une entité faible est une entité sans identifiant propre</a:t>
            </a:r>
          </a:p>
          <a:p>
            <a:pPr lvl="1" eaLnBrk="1" hangingPunct="1">
              <a:buClrTx/>
              <a:buFont typeface="Wingdings" panose="05000000000000000000" pitchFamily="2" charset="2"/>
              <a:buChar char="Ø"/>
            </a:pPr>
            <a:r>
              <a:rPr lang="fr-FR" sz="2400" b="1" i="1" dirty="0"/>
              <a:t>Dépendance d’existence </a:t>
            </a:r>
            <a:r>
              <a:rPr lang="fr-FR" sz="2400" i="1" dirty="0"/>
              <a:t>: u</a:t>
            </a:r>
            <a:r>
              <a:rPr lang="fr-FR" sz="2400" dirty="0"/>
              <a:t>ne occurrence d’une entité faible n’existe qu’en référence à une occurrence d’une autre entité dite </a:t>
            </a:r>
            <a:r>
              <a:rPr lang="fr-FR" sz="2400" i="1" dirty="0"/>
              <a:t>entité</a:t>
            </a:r>
            <a:r>
              <a:rPr lang="fr-FR" sz="2400" dirty="0"/>
              <a:t> </a:t>
            </a:r>
            <a:r>
              <a:rPr lang="fr-FR" sz="2400" i="1" dirty="0"/>
              <a:t>identifiante</a:t>
            </a:r>
          </a:p>
          <a:p>
            <a:pPr lvl="1" eaLnBrk="1" hangingPunct="1">
              <a:buClrTx/>
              <a:buFont typeface="Wingdings" panose="05000000000000000000" pitchFamily="2" charset="2"/>
              <a:buChar char="Ø"/>
            </a:pPr>
            <a:r>
              <a:rPr lang="fr-FR" sz="2400" dirty="0"/>
              <a:t>L’association qui les unit est dite association </a:t>
            </a:r>
            <a:r>
              <a:rPr lang="fr-FR" sz="2400" i="1" dirty="0"/>
              <a:t>identifiante</a:t>
            </a:r>
          </a:p>
          <a:p>
            <a:pPr lvl="1" eaLnBrk="1" hangingPunct="1">
              <a:buClrTx/>
              <a:buFont typeface="Wingdings" panose="05000000000000000000" pitchFamily="2" charset="2"/>
              <a:buChar char="Ø"/>
            </a:pPr>
            <a:r>
              <a:rPr lang="fr-FR" sz="2400" dirty="0"/>
              <a:t>L’entité faible a une cardinalité (1,1) sur son association identifiante et possède un </a:t>
            </a:r>
            <a:r>
              <a:rPr lang="fr-FR" sz="2400" b="1" dirty="0"/>
              <a:t>identifiant relatif</a:t>
            </a:r>
            <a:r>
              <a:rPr lang="fr-FR" sz="2400" dirty="0"/>
              <a:t> (R)</a:t>
            </a:r>
          </a:p>
        </p:txBody>
      </p:sp>
      <p:sp>
        <p:nvSpPr>
          <p:cNvPr id="6" name="Rectangle 1026" descr="Large confetti"/>
          <p:cNvSpPr txBox="1">
            <a:spLocks noChangeArrowheads="1"/>
          </p:cNvSpPr>
          <p:nvPr/>
        </p:nvSpPr>
        <p:spPr>
          <a:xfrm>
            <a:off x="275854" y="342594"/>
            <a:ext cx="7772400" cy="8982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fr-FR" sz="3600" dirty="0">
                <a:solidFill>
                  <a:schemeClr val="tx1"/>
                </a:solidFill>
              </a:rPr>
              <a:t>Entité faible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775910" y="5891523"/>
            <a:ext cx="7100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Exemplaire est une entité faible </a:t>
            </a:r>
            <a:endParaRPr lang="fr-FR" i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i="1" dirty="0" err="1"/>
              <a:t>numEx</a:t>
            </a:r>
            <a:r>
              <a:rPr lang="fr-FR" dirty="0"/>
              <a:t> permet d’identifier un exemplaire relativement à un Ouvrage.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Si un ouvrage est supprimé, il faut supprimer ses exemplaires</a:t>
            </a:r>
            <a:endParaRPr lang="en-GB" dirty="0"/>
          </a:p>
        </p:txBody>
      </p:sp>
      <p:grpSp>
        <p:nvGrpSpPr>
          <p:cNvPr id="29" name="Groupe 28"/>
          <p:cNvGrpSpPr/>
          <p:nvPr/>
        </p:nvGrpSpPr>
        <p:grpSpPr>
          <a:xfrm>
            <a:off x="475748" y="4402651"/>
            <a:ext cx="6955140" cy="1324089"/>
            <a:chOff x="2836560" y="4591233"/>
            <a:chExt cx="6955140" cy="1324089"/>
          </a:xfrm>
        </p:grpSpPr>
        <p:sp>
          <p:nvSpPr>
            <p:cNvPr id="7" name="Rectangle 1030"/>
            <p:cNvSpPr>
              <a:spLocks noChangeArrowheads="1"/>
            </p:cNvSpPr>
            <p:nvPr/>
          </p:nvSpPr>
          <p:spPr bwMode="auto">
            <a:xfrm>
              <a:off x="3009597" y="5032558"/>
              <a:ext cx="1306512" cy="796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1031"/>
            <p:cNvSpPr txBox="1">
              <a:spLocks noChangeArrowheads="1"/>
            </p:cNvSpPr>
            <p:nvPr/>
          </p:nvSpPr>
          <p:spPr bwMode="auto">
            <a:xfrm>
              <a:off x="3125484" y="5248457"/>
              <a:ext cx="971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/>
                <a:t>Ouvrage</a:t>
              </a:r>
            </a:p>
          </p:txBody>
        </p:sp>
        <p:sp>
          <p:nvSpPr>
            <p:cNvPr id="9" name="Text Box 1032"/>
            <p:cNvSpPr txBox="1">
              <a:spLocks noChangeArrowheads="1"/>
            </p:cNvSpPr>
            <p:nvPr/>
          </p:nvSpPr>
          <p:spPr bwMode="auto">
            <a:xfrm>
              <a:off x="2836560" y="4591233"/>
              <a:ext cx="72968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u="sng"/>
                <a:t>numOu</a:t>
              </a:r>
              <a:endParaRPr lang="fr-FR" sz="1400"/>
            </a:p>
          </p:txBody>
        </p:sp>
        <p:sp>
          <p:nvSpPr>
            <p:cNvPr id="10" name="Text Box 1033"/>
            <p:cNvSpPr txBox="1">
              <a:spLocks noChangeArrowheads="1"/>
            </p:cNvSpPr>
            <p:nvPr/>
          </p:nvSpPr>
          <p:spPr bwMode="auto">
            <a:xfrm>
              <a:off x="3483450" y="4605520"/>
              <a:ext cx="49808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/>
                <a:t>titre</a:t>
              </a:r>
            </a:p>
          </p:txBody>
        </p:sp>
        <p:sp>
          <p:nvSpPr>
            <p:cNvPr id="11" name="Line 1034"/>
            <p:cNvSpPr>
              <a:spLocks noChangeShapeType="1"/>
            </p:cNvSpPr>
            <p:nvPr/>
          </p:nvSpPr>
          <p:spPr bwMode="auto">
            <a:xfrm flipV="1">
              <a:off x="3090559" y="4880157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" name="Line 1035"/>
            <p:cNvSpPr>
              <a:spLocks noChangeShapeType="1"/>
            </p:cNvSpPr>
            <p:nvPr/>
          </p:nvSpPr>
          <p:spPr bwMode="auto">
            <a:xfrm flipV="1">
              <a:off x="3612847" y="4880157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Text Box 1036"/>
            <p:cNvSpPr txBox="1">
              <a:spLocks noChangeArrowheads="1"/>
            </p:cNvSpPr>
            <p:nvPr/>
          </p:nvSpPr>
          <p:spPr bwMode="auto">
            <a:xfrm>
              <a:off x="3864450" y="4605520"/>
              <a:ext cx="71654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/>
                <a:t>éditeur</a:t>
              </a:r>
            </a:p>
          </p:txBody>
        </p:sp>
        <p:sp>
          <p:nvSpPr>
            <p:cNvPr id="14" name="Line 1037"/>
            <p:cNvSpPr>
              <a:spLocks noChangeShapeType="1"/>
            </p:cNvSpPr>
            <p:nvPr/>
          </p:nvSpPr>
          <p:spPr bwMode="auto">
            <a:xfrm flipV="1">
              <a:off x="4136722" y="4880157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5" name="Text Box 1046"/>
            <p:cNvSpPr txBox="1">
              <a:spLocks noChangeArrowheads="1"/>
            </p:cNvSpPr>
            <p:nvPr/>
          </p:nvSpPr>
          <p:spPr bwMode="auto">
            <a:xfrm>
              <a:off x="4297059" y="5129874"/>
              <a:ext cx="4812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1,n</a:t>
              </a:r>
            </a:p>
          </p:txBody>
        </p:sp>
        <p:sp>
          <p:nvSpPr>
            <p:cNvPr id="16" name="Text Box 1047"/>
            <p:cNvSpPr txBox="1">
              <a:spLocks noChangeArrowheads="1"/>
            </p:cNvSpPr>
            <p:nvPr/>
          </p:nvSpPr>
          <p:spPr bwMode="auto">
            <a:xfrm>
              <a:off x="6915304" y="5085355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/>
                <a:t>1,1 </a:t>
              </a:r>
              <a:r>
                <a:rPr lang="fr-FR" dirty="0"/>
                <a:t>(</a:t>
              </a:r>
              <a:r>
                <a:rPr lang="fr-FR" b="1" dirty="0"/>
                <a:t>R</a:t>
              </a:r>
              <a:r>
                <a:rPr lang="fr-FR" dirty="0"/>
                <a:t>)</a:t>
              </a:r>
            </a:p>
          </p:txBody>
        </p:sp>
        <p:sp>
          <p:nvSpPr>
            <p:cNvPr id="17" name="Text Box 1054"/>
            <p:cNvSpPr txBox="1">
              <a:spLocks noChangeArrowheads="1"/>
            </p:cNvSpPr>
            <p:nvPr/>
          </p:nvSpPr>
          <p:spPr bwMode="auto">
            <a:xfrm>
              <a:off x="7772290" y="5202271"/>
              <a:ext cx="1238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Exemplaire</a:t>
              </a:r>
            </a:p>
          </p:txBody>
        </p:sp>
        <p:sp>
          <p:nvSpPr>
            <p:cNvPr id="18" name="Text Box 1055"/>
            <p:cNvSpPr txBox="1">
              <a:spLocks noChangeArrowheads="1"/>
            </p:cNvSpPr>
            <p:nvPr/>
          </p:nvSpPr>
          <p:spPr bwMode="auto">
            <a:xfrm>
              <a:off x="7631914" y="4709464"/>
              <a:ext cx="6969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u="sng" dirty="0" err="1"/>
                <a:t>numEx</a:t>
              </a:r>
              <a:endParaRPr lang="fr-FR" sz="1400" u="sng" dirty="0"/>
            </a:p>
          </p:txBody>
        </p:sp>
        <p:sp>
          <p:nvSpPr>
            <p:cNvPr id="19" name="Text Box 1056"/>
            <p:cNvSpPr txBox="1">
              <a:spLocks noChangeArrowheads="1"/>
            </p:cNvSpPr>
            <p:nvPr/>
          </p:nvSpPr>
          <p:spPr bwMode="auto">
            <a:xfrm>
              <a:off x="8515322" y="4735969"/>
              <a:ext cx="93281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/>
                <a:t>dateAchat</a:t>
              </a:r>
            </a:p>
          </p:txBody>
        </p:sp>
        <p:sp>
          <p:nvSpPr>
            <p:cNvPr id="20" name="Line 1057"/>
            <p:cNvSpPr>
              <a:spLocks noChangeShapeType="1"/>
            </p:cNvSpPr>
            <p:nvPr/>
          </p:nvSpPr>
          <p:spPr bwMode="auto">
            <a:xfrm flipV="1">
              <a:off x="7885913" y="4998389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1" name="Line 1058"/>
            <p:cNvSpPr>
              <a:spLocks noChangeShapeType="1"/>
            </p:cNvSpPr>
            <p:nvPr/>
          </p:nvSpPr>
          <p:spPr bwMode="auto">
            <a:xfrm flipV="1">
              <a:off x="8904121" y="5024893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2" name="Text Box 1059"/>
            <p:cNvSpPr txBox="1">
              <a:spLocks noChangeArrowheads="1"/>
            </p:cNvSpPr>
            <p:nvPr/>
          </p:nvSpPr>
          <p:spPr bwMode="auto">
            <a:xfrm>
              <a:off x="9607550" y="4651375"/>
              <a:ext cx="1841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400"/>
            </a:p>
          </p:txBody>
        </p:sp>
        <p:sp>
          <p:nvSpPr>
            <p:cNvPr id="23" name="Text Box 1061"/>
            <p:cNvSpPr txBox="1">
              <a:spLocks noChangeArrowheads="1"/>
            </p:cNvSpPr>
            <p:nvPr/>
          </p:nvSpPr>
          <p:spPr bwMode="auto">
            <a:xfrm>
              <a:off x="5311477" y="5240519"/>
              <a:ext cx="12220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matérialise</a:t>
              </a:r>
            </a:p>
          </p:txBody>
        </p:sp>
        <p:sp>
          <p:nvSpPr>
            <p:cNvPr id="24" name="Line 1062"/>
            <p:cNvSpPr>
              <a:spLocks noChangeShapeType="1"/>
            </p:cNvSpPr>
            <p:nvPr/>
          </p:nvSpPr>
          <p:spPr bwMode="auto">
            <a:xfrm>
              <a:off x="4322460" y="5437369"/>
              <a:ext cx="864042" cy="17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fr-FR"/>
            </a:p>
          </p:txBody>
        </p:sp>
        <p:cxnSp>
          <p:nvCxnSpPr>
            <p:cNvPr id="26" name="Connecteur droit 25"/>
            <p:cNvCxnSpPr>
              <a:stCxn id="27" idx="3"/>
              <a:endCxn id="28" idx="1"/>
            </p:cNvCxnSpPr>
            <p:nvPr/>
          </p:nvCxnSpPr>
          <p:spPr bwMode="auto">
            <a:xfrm>
              <a:off x="6582193" y="5420023"/>
              <a:ext cx="1197705" cy="163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utoShape 16"/>
            <p:cNvSpPr>
              <a:spLocks noChangeArrowheads="1"/>
            </p:cNvSpPr>
            <p:nvPr/>
          </p:nvSpPr>
          <p:spPr bwMode="auto">
            <a:xfrm>
              <a:off x="5186502" y="4924722"/>
              <a:ext cx="1395691" cy="9906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779898" y="5191372"/>
              <a:ext cx="1230643" cy="490058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2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062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224062" y="6248400"/>
            <a:ext cx="533400" cy="609600"/>
          </a:xfrm>
        </p:spPr>
        <p:txBody>
          <a:bodyPr/>
          <a:lstStyle/>
          <a:p>
            <a:fld id="{D7888734-0280-46DE-B0BE-350AAB1D1E46}" type="slidenum">
              <a:rPr lang="en-US" smtClean="0">
                <a:latin typeface="Times New Roman" charset="0"/>
              </a:rPr>
              <a:pPr/>
              <a:t>67</a:t>
            </a:fld>
            <a:endParaRPr lang="en-US" dirty="0">
              <a:latin typeface="Times New Roman" charset="0"/>
            </a:endParaRPr>
          </a:p>
        </p:txBody>
      </p:sp>
      <p:sp>
        <p:nvSpPr>
          <p:cNvPr id="89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91639" y="324834"/>
            <a:ext cx="9183174" cy="95178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fr-FR" sz="3600" dirty="0"/>
              <a:t>Spécialisation d'entité (relation d'héritage)</a:t>
            </a:r>
          </a:p>
        </p:txBody>
      </p:sp>
      <p:grpSp>
        <p:nvGrpSpPr>
          <p:cNvPr id="19" name="Groupe 18"/>
          <p:cNvGrpSpPr/>
          <p:nvPr/>
        </p:nvGrpSpPr>
        <p:grpSpPr>
          <a:xfrm>
            <a:off x="1090283" y="3860828"/>
            <a:ext cx="8982109" cy="2716810"/>
            <a:chOff x="1734121" y="3733828"/>
            <a:chExt cx="8982109" cy="2716810"/>
          </a:xfrm>
        </p:grpSpPr>
        <p:sp>
          <p:nvSpPr>
            <p:cNvPr id="91" name="Text Box 4"/>
            <p:cNvSpPr txBox="1">
              <a:spLocks noChangeArrowheads="1"/>
            </p:cNvSpPr>
            <p:nvPr/>
          </p:nvSpPr>
          <p:spPr bwMode="auto">
            <a:xfrm>
              <a:off x="1734121" y="5613937"/>
              <a:ext cx="966931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Etudiant</a:t>
              </a:r>
            </a:p>
          </p:txBody>
        </p:sp>
        <p:sp>
          <p:nvSpPr>
            <p:cNvPr id="92" name="Text Box 5"/>
            <p:cNvSpPr txBox="1">
              <a:spLocks noChangeArrowheads="1"/>
            </p:cNvSpPr>
            <p:nvPr/>
          </p:nvSpPr>
          <p:spPr bwMode="auto">
            <a:xfrm>
              <a:off x="2948039" y="5596146"/>
              <a:ext cx="121058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Enseignant</a:t>
              </a:r>
            </a:p>
          </p:txBody>
        </p:sp>
        <p:sp>
          <p:nvSpPr>
            <p:cNvPr id="93" name="Text Box 13"/>
            <p:cNvSpPr txBox="1">
              <a:spLocks noChangeArrowheads="1"/>
            </p:cNvSpPr>
            <p:nvPr/>
          </p:nvSpPr>
          <p:spPr bwMode="auto">
            <a:xfrm>
              <a:off x="2215056" y="4355636"/>
              <a:ext cx="1186349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fr-FR" dirty="0"/>
                <a:t>Personne</a:t>
              </a:r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 flipH="1" flipV="1">
              <a:off x="2070793" y="4171192"/>
              <a:ext cx="171450" cy="171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5" name="Line 15"/>
            <p:cNvSpPr>
              <a:spLocks noChangeShapeType="1"/>
            </p:cNvSpPr>
            <p:nvPr/>
          </p:nvSpPr>
          <p:spPr bwMode="auto">
            <a:xfrm flipV="1">
              <a:off x="2566093" y="4133093"/>
              <a:ext cx="0" cy="200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6" name="Line 16"/>
            <p:cNvSpPr>
              <a:spLocks noChangeShapeType="1"/>
            </p:cNvSpPr>
            <p:nvPr/>
          </p:nvSpPr>
          <p:spPr bwMode="auto">
            <a:xfrm flipV="1">
              <a:off x="2966143" y="4142618"/>
              <a:ext cx="0" cy="200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1849067" y="3865098"/>
              <a:ext cx="4475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/>
                <a:t>#id</a:t>
              </a: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2230067" y="3865098"/>
              <a:ext cx="56457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/>
                <a:t>nom</a:t>
              </a:r>
            </a:p>
          </p:txBody>
        </p:sp>
        <p:sp>
          <p:nvSpPr>
            <p:cNvPr id="99" name="Text Box 19"/>
            <p:cNvSpPr txBox="1">
              <a:spLocks noChangeArrowheads="1"/>
            </p:cNvSpPr>
            <p:nvPr/>
          </p:nvSpPr>
          <p:spPr bwMode="auto">
            <a:xfrm>
              <a:off x="2725367" y="3865098"/>
              <a:ext cx="8440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/>
                <a:t>prénom</a:t>
              </a:r>
            </a:p>
          </p:txBody>
        </p:sp>
        <p:sp>
          <p:nvSpPr>
            <p:cNvPr id="100" name="Line 21"/>
            <p:cNvSpPr>
              <a:spLocks noChangeShapeType="1"/>
            </p:cNvSpPr>
            <p:nvPr/>
          </p:nvSpPr>
          <p:spPr bwMode="auto">
            <a:xfrm flipV="1">
              <a:off x="3356669" y="4152143"/>
              <a:ext cx="123825" cy="18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1" name="Text Box 22"/>
            <p:cNvSpPr txBox="1">
              <a:spLocks noChangeArrowheads="1"/>
            </p:cNvSpPr>
            <p:nvPr/>
          </p:nvSpPr>
          <p:spPr bwMode="auto">
            <a:xfrm>
              <a:off x="3534992" y="3865098"/>
              <a:ext cx="82477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/>
                <a:t>adresse</a:t>
              </a:r>
            </a:p>
          </p:txBody>
        </p:sp>
        <p:sp>
          <p:nvSpPr>
            <p:cNvPr id="102" name="Text Box 24"/>
            <p:cNvSpPr txBox="1">
              <a:spLocks noChangeArrowheads="1"/>
            </p:cNvSpPr>
            <p:nvPr/>
          </p:nvSpPr>
          <p:spPr bwMode="auto">
            <a:xfrm>
              <a:off x="1818182" y="6085487"/>
              <a:ext cx="7328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>
                  <a:solidFill>
                    <a:srgbClr val="FF0000"/>
                  </a:solidFill>
                </a:rPr>
                <a:t>niveau</a:t>
              </a:r>
            </a:p>
          </p:txBody>
        </p:sp>
        <p:sp>
          <p:nvSpPr>
            <p:cNvPr id="103" name="Line 26"/>
            <p:cNvSpPr>
              <a:spLocks noChangeShapeType="1"/>
            </p:cNvSpPr>
            <p:nvPr/>
          </p:nvSpPr>
          <p:spPr bwMode="auto">
            <a:xfrm flipV="1">
              <a:off x="3525898" y="5966424"/>
              <a:ext cx="0" cy="200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4" name="Text Box 27"/>
            <p:cNvSpPr txBox="1">
              <a:spLocks noChangeArrowheads="1"/>
            </p:cNvSpPr>
            <p:nvPr/>
          </p:nvSpPr>
          <p:spPr bwMode="auto">
            <a:xfrm>
              <a:off x="3205214" y="6112084"/>
              <a:ext cx="6565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>
                  <a:solidFill>
                    <a:srgbClr val="FF0000"/>
                  </a:solidFill>
                </a:rPr>
                <a:t>grade</a:t>
              </a:r>
            </a:p>
          </p:txBody>
        </p:sp>
        <p:sp>
          <p:nvSpPr>
            <p:cNvPr id="105" name="Line 12"/>
            <p:cNvSpPr>
              <a:spLocks noChangeShapeType="1"/>
            </p:cNvSpPr>
            <p:nvPr/>
          </p:nvSpPr>
          <p:spPr bwMode="auto">
            <a:xfrm flipV="1">
              <a:off x="2070793" y="5288555"/>
              <a:ext cx="732630" cy="3141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6" name="Line 13"/>
            <p:cNvSpPr>
              <a:spLocks noChangeShapeType="1"/>
            </p:cNvSpPr>
            <p:nvPr/>
          </p:nvSpPr>
          <p:spPr bwMode="auto">
            <a:xfrm flipH="1" flipV="1">
              <a:off x="2948038" y="5288554"/>
              <a:ext cx="621343" cy="3066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7" name="Triangle isocèle 106"/>
            <p:cNvSpPr/>
            <p:nvPr/>
          </p:nvSpPr>
          <p:spPr bwMode="auto">
            <a:xfrm>
              <a:off x="2604949" y="5068528"/>
              <a:ext cx="541533" cy="208761"/>
            </a:xfrm>
            <a:prstGeom prst="triangl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2000">
                <a:latin typeface="Times New Roman" pitchFamily="18" charset="0"/>
              </a:endParaRPr>
            </a:p>
          </p:txBody>
        </p:sp>
        <p:cxnSp>
          <p:nvCxnSpPr>
            <p:cNvPr id="108" name="Connecteur droit avec flèche 107"/>
            <p:cNvCxnSpPr>
              <a:stCxn id="107" idx="0"/>
            </p:cNvCxnSpPr>
            <p:nvPr/>
          </p:nvCxnSpPr>
          <p:spPr bwMode="auto">
            <a:xfrm flipV="1">
              <a:off x="2875716" y="4696004"/>
              <a:ext cx="10444" cy="3725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9" name="Line 26"/>
            <p:cNvSpPr>
              <a:spLocks noChangeShapeType="1"/>
            </p:cNvSpPr>
            <p:nvPr/>
          </p:nvSpPr>
          <p:spPr bwMode="auto">
            <a:xfrm flipV="1">
              <a:off x="2195718" y="5994536"/>
              <a:ext cx="0" cy="200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0" name="Text Box 4"/>
            <p:cNvSpPr txBox="1">
              <a:spLocks noChangeArrowheads="1"/>
            </p:cNvSpPr>
            <p:nvPr/>
          </p:nvSpPr>
          <p:spPr bwMode="auto">
            <a:xfrm>
              <a:off x="4550472" y="5107461"/>
              <a:ext cx="1919628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Technicien_réseau</a:t>
              </a:r>
            </a:p>
          </p:txBody>
        </p:sp>
        <p:sp>
          <p:nvSpPr>
            <p:cNvPr id="111" name="Text Box 5"/>
            <p:cNvSpPr txBox="1">
              <a:spLocks noChangeArrowheads="1"/>
            </p:cNvSpPr>
            <p:nvPr/>
          </p:nvSpPr>
          <p:spPr bwMode="auto">
            <a:xfrm>
              <a:off x="6684979" y="5098548"/>
              <a:ext cx="128753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Chef_projet</a:t>
              </a:r>
            </a:p>
          </p:txBody>
        </p:sp>
        <p:sp>
          <p:nvSpPr>
            <p:cNvPr id="112" name="Text Box 13"/>
            <p:cNvSpPr txBox="1">
              <a:spLocks noChangeArrowheads="1"/>
            </p:cNvSpPr>
            <p:nvPr/>
          </p:nvSpPr>
          <p:spPr bwMode="auto">
            <a:xfrm>
              <a:off x="5391939" y="3849161"/>
              <a:ext cx="1676263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fr-FR" dirty="0"/>
                <a:t>Informaticien</a:t>
              </a:r>
            </a:p>
          </p:txBody>
        </p:sp>
        <p:sp>
          <p:nvSpPr>
            <p:cNvPr id="113" name="Line 12"/>
            <p:cNvSpPr>
              <a:spLocks noChangeShapeType="1"/>
            </p:cNvSpPr>
            <p:nvPr/>
          </p:nvSpPr>
          <p:spPr bwMode="auto">
            <a:xfrm flipV="1">
              <a:off x="5607613" y="4780019"/>
              <a:ext cx="556722" cy="318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 flipH="1" flipV="1">
              <a:off x="6395565" y="4780019"/>
              <a:ext cx="670414" cy="3271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5" name="Triangle isocèle 114"/>
            <p:cNvSpPr/>
            <p:nvPr/>
          </p:nvSpPr>
          <p:spPr bwMode="auto">
            <a:xfrm>
              <a:off x="5994879" y="4554847"/>
              <a:ext cx="541532" cy="215968"/>
            </a:xfrm>
            <a:prstGeom prst="triangl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2000">
                <a:latin typeface="Times New Roman" pitchFamily="18" charset="0"/>
              </a:endParaRPr>
            </a:p>
          </p:txBody>
        </p:sp>
        <p:cxnSp>
          <p:nvCxnSpPr>
            <p:cNvPr id="116" name="Connecteur droit avec flèche 115"/>
            <p:cNvCxnSpPr>
              <a:stCxn id="115" idx="0"/>
            </p:cNvCxnSpPr>
            <p:nvPr/>
          </p:nvCxnSpPr>
          <p:spPr bwMode="auto">
            <a:xfrm flipV="1">
              <a:off x="6265645" y="4189529"/>
              <a:ext cx="10444" cy="36531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7" name="Groupe 16"/>
            <p:cNvGrpSpPr/>
            <p:nvPr/>
          </p:nvGrpSpPr>
          <p:grpSpPr>
            <a:xfrm>
              <a:off x="7972512" y="4958917"/>
              <a:ext cx="2743718" cy="609600"/>
              <a:chOff x="7972511" y="4958917"/>
              <a:chExt cx="3115094" cy="609600"/>
            </a:xfrm>
          </p:grpSpPr>
          <p:sp>
            <p:nvSpPr>
              <p:cNvPr id="117" name="AutoShape 8"/>
              <p:cNvSpPr>
                <a:spLocks noChangeArrowheads="1"/>
              </p:cNvSpPr>
              <p:nvPr/>
            </p:nvSpPr>
            <p:spPr bwMode="auto">
              <a:xfrm>
                <a:off x="8560144" y="4958917"/>
                <a:ext cx="1162498" cy="609600"/>
              </a:xfrm>
              <a:prstGeom prst="diamond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Line 10"/>
              <p:cNvSpPr>
                <a:spLocks noChangeShapeType="1"/>
              </p:cNvSpPr>
              <p:nvPr/>
            </p:nvSpPr>
            <p:spPr bwMode="auto">
              <a:xfrm flipV="1">
                <a:off x="9722642" y="5265304"/>
                <a:ext cx="431800" cy="119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9" name="Text Box 12"/>
              <p:cNvSpPr txBox="1">
                <a:spLocks noChangeArrowheads="1"/>
              </p:cNvSpPr>
              <p:nvPr/>
            </p:nvSpPr>
            <p:spPr bwMode="auto">
              <a:xfrm>
                <a:off x="8822672" y="5050281"/>
                <a:ext cx="73577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rgbClr val="FF0000"/>
                    </a:solidFill>
                  </a:rPr>
                  <a:t>Dirige</a:t>
                </a:r>
              </a:p>
            </p:txBody>
          </p:sp>
          <p:sp>
            <p:nvSpPr>
              <p:cNvPr id="120" name="Text Box 60"/>
              <p:cNvSpPr txBox="1">
                <a:spLocks noChangeArrowheads="1"/>
              </p:cNvSpPr>
              <p:nvPr/>
            </p:nvSpPr>
            <p:spPr bwMode="auto">
              <a:xfrm>
                <a:off x="10213534" y="5025592"/>
                <a:ext cx="87407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fr-FR" dirty="0"/>
                  <a:t>Projet</a:t>
                </a:r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10163968" y="4987492"/>
                <a:ext cx="923636" cy="533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122" name="Connecteur droit 121"/>
              <p:cNvCxnSpPr>
                <a:stCxn id="111" idx="3"/>
                <a:endCxn id="117" idx="1"/>
              </p:cNvCxnSpPr>
              <p:nvPr/>
            </p:nvCxnSpPr>
            <p:spPr bwMode="auto">
              <a:xfrm flipV="1">
                <a:off x="7972511" y="5263717"/>
                <a:ext cx="587633" cy="1949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23" name="AutoShape 8"/>
            <p:cNvSpPr>
              <a:spLocks noChangeArrowheads="1"/>
            </p:cNvSpPr>
            <p:nvPr/>
          </p:nvSpPr>
          <p:spPr bwMode="auto">
            <a:xfrm>
              <a:off x="4521682" y="5775659"/>
              <a:ext cx="1162498" cy="6096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4" name="Text Box 12"/>
            <p:cNvSpPr txBox="1">
              <a:spLocks noChangeArrowheads="1"/>
            </p:cNvSpPr>
            <p:nvPr/>
          </p:nvSpPr>
          <p:spPr bwMode="auto">
            <a:xfrm>
              <a:off x="4659918" y="5867023"/>
              <a:ext cx="9476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maîtrise</a:t>
              </a:r>
            </a:p>
          </p:txBody>
        </p:sp>
        <p:sp>
          <p:nvSpPr>
            <p:cNvPr id="125" name="Text Box 60"/>
            <p:cNvSpPr txBox="1">
              <a:spLocks noChangeArrowheads="1"/>
            </p:cNvSpPr>
            <p:nvPr/>
          </p:nvSpPr>
          <p:spPr bwMode="auto">
            <a:xfrm>
              <a:off x="5958206" y="5877843"/>
              <a:ext cx="23712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 err="1"/>
                <a:t>Environnement_réseau</a:t>
              </a:r>
              <a:endParaRPr lang="fr-FR" dirty="0"/>
            </a:p>
          </p:txBody>
        </p:sp>
        <p:sp>
          <p:nvSpPr>
            <p:cNvPr id="126" name="Rectangle 61"/>
            <p:cNvSpPr>
              <a:spLocks noChangeArrowheads="1"/>
            </p:cNvSpPr>
            <p:nvPr/>
          </p:nvSpPr>
          <p:spPr bwMode="auto">
            <a:xfrm>
              <a:off x="5931860" y="5804234"/>
              <a:ext cx="2397636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27" name="Connecteur droit 126"/>
            <p:cNvCxnSpPr>
              <a:stCxn id="123" idx="0"/>
            </p:cNvCxnSpPr>
            <p:nvPr/>
          </p:nvCxnSpPr>
          <p:spPr bwMode="auto">
            <a:xfrm rot="16200000" flipV="1">
              <a:off x="4966425" y="5639153"/>
              <a:ext cx="259934" cy="130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Connecteur droit 127"/>
            <p:cNvCxnSpPr>
              <a:stCxn id="123" idx="3"/>
              <a:endCxn id="126" idx="1"/>
            </p:cNvCxnSpPr>
            <p:nvPr/>
          </p:nvCxnSpPr>
          <p:spPr bwMode="auto">
            <a:xfrm flipV="1">
              <a:off x="5684180" y="6070934"/>
              <a:ext cx="247680" cy="952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9" name="AutoShape 8"/>
            <p:cNvSpPr>
              <a:spLocks noChangeArrowheads="1"/>
            </p:cNvSpPr>
            <p:nvPr/>
          </p:nvSpPr>
          <p:spPr bwMode="auto">
            <a:xfrm>
              <a:off x="7316789" y="3733828"/>
              <a:ext cx="1091941" cy="6096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12"/>
            <p:cNvSpPr txBox="1">
              <a:spLocks noChangeArrowheads="1"/>
            </p:cNvSpPr>
            <p:nvPr/>
          </p:nvSpPr>
          <p:spPr bwMode="auto">
            <a:xfrm>
              <a:off x="7429877" y="3825192"/>
              <a:ext cx="9605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possède</a:t>
              </a:r>
            </a:p>
          </p:txBody>
        </p:sp>
        <p:sp>
          <p:nvSpPr>
            <p:cNvPr id="131" name="Text Box 60"/>
            <p:cNvSpPr txBox="1">
              <a:spLocks noChangeArrowheads="1"/>
            </p:cNvSpPr>
            <p:nvPr/>
          </p:nvSpPr>
          <p:spPr bwMode="auto">
            <a:xfrm>
              <a:off x="8684101" y="3809381"/>
              <a:ext cx="140294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Qualification</a:t>
              </a:r>
            </a:p>
          </p:txBody>
        </p:sp>
        <p:sp>
          <p:nvSpPr>
            <p:cNvPr id="132" name="Rectangle 61"/>
            <p:cNvSpPr>
              <a:spLocks noChangeArrowheads="1"/>
            </p:cNvSpPr>
            <p:nvPr/>
          </p:nvSpPr>
          <p:spPr bwMode="auto">
            <a:xfrm>
              <a:off x="8714441" y="3771281"/>
              <a:ext cx="132778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33" name="Connecteur droit 132"/>
            <p:cNvCxnSpPr>
              <a:stCxn id="112" idx="3"/>
              <a:endCxn id="129" idx="1"/>
            </p:cNvCxnSpPr>
            <p:nvPr/>
          </p:nvCxnSpPr>
          <p:spPr bwMode="auto">
            <a:xfrm>
              <a:off x="7068202" y="4033828"/>
              <a:ext cx="248587" cy="48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Connecteur droit 133"/>
            <p:cNvCxnSpPr>
              <a:stCxn id="129" idx="3"/>
              <a:endCxn id="132" idx="1"/>
            </p:cNvCxnSpPr>
            <p:nvPr/>
          </p:nvCxnSpPr>
          <p:spPr bwMode="auto">
            <a:xfrm flipV="1">
              <a:off x="8408729" y="4037982"/>
              <a:ext cx="305712" cy="6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6" name="Rectangle 3"/>
          <p:cNvSpPr txBox="1">
            <a:spLocks noChangeArrowheads="1"/>
          </p:cNvSpPr>
          <p:nvPr/>
        </p:nvSpPr>
        <p:spPr bwMode="auto">
          <a:xfrm>
            <a:off x="514503" y="1533792"/>
            <a:ext cx="11233549" cy="216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SzPct val="70000"/>
              <a:buFont typeface="Wingdings" pitchFamily="2" charset="2"/>
              <a:buChar char="q"/>
              <a:defRPr/>
            </a:pPr>
            <a:r>
              <a:rPr lang="fr-FR" sz="2400" kern="0" dirty="0"/>
              <a:t> </a:t>
            </a:r>
            <a:r>
              <a:rPr lang="fr-FR" sz="2000" kern="0" dirty="0"/>
              <a:t>Spécialisation d’une entité (générique) en entités </a:t>
            </a:r>
            <a:r>
              <a:rPr lang="fr-FR" sz="2000" i="1" kern="0" dirty="0"/>
              <a:t>spécialisées</a:t>
            </a:r>
            <a:r>
              <a:rPr lang="fr-FR" sz="2000" kern="0" dirty="0"/>
              <a:t> pour prendre en compte des différences entre certaines occurrences en cas de :</a:t>
            </a:r>
          </a:p>
          <a:p>
            <a:pPr marL="800100" lvl="2" fontAlgn="base">
              <a:spcBef>
                <a:spcPct val="20000"/>
              </a:spcBef>
              <a:spcAft>
                <a:spcPct val="0"/>
              </a:spcAft>
              <a:buSzPct val="70000"/>
              <a:buFontTx/>
              <a:buChar char="-"/>
              <a:defRPr/>
            </a:pPr>
            <a:r>
              <a:rPr lang="fr-FR" sz="2400" kern="0" dirty="0"/>
              <a:t> </a:t>
            </a:r>
            <a:r>
              <a:rPr lang="fr-FR" sz="2000" kern="0" dirty="0"/>
              <a:t>de </a:t>
            </a:r>
            <a:r>
              <a:rPr lang="fr-FR" sz="2000" b="1" kern="0" dirty="0"/>
              <a:t>propriétés</a:t>
            </a:r>
            <a:r>
              <a:rPr lang="fr-FR" sz="2000" kern="0" dirty="0"/>
              <a:t> spécifiques</a:t>
            </a:r>
          </a:p>
          <a:p>
            <a:pPr marL="800100" lvl="2" fontAlgn="base">
              <a:spcBef>
                <a:spcPct val="20000"/>
              </a:spcBef>
              <a:spcAft>
                <a:spcPct val="0"/>
              </a:spcAft>
              <a:buSzPct val="70000"/>
              <a:buFontTx/>
              <a:buChar char="-"/>
              <a:defRPr/>
            </a:pPr>
            <a:r>
              <a:rPr lang="fr-FR" sz="2000" kern="0" dirty="0"/>
              <a:t> d’</a:t>
            </a:r>
            <a:r>
              <a:rPr lang="fr-FR" sz="2000" b="1" kern="0" dirty="0"/>
              <a:t>associations</a:t>
            </a:r>
            <a:r>
              <a:rPr lang="fr-FR" sz="2000" kern="0" dirty="0"/>
              <a:t> spécifiques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SzPct val="70000"/>
              <a:buFont typeface="Wingdings" pitchFamily="2" charset="2"/>
              <a:buChar char="q"/>
              <a:defRPr/>
            </a:pPr>
            <a:r>
              <a:rPr lang="fr-FR" sz="2000" kern="0" dirty="0"/>
              <a:t> </a:t>
            </a:r>
            <a:r>
              <a:rPr lang="fr-FR" sz="2000" b="1" kern="0" dirty="0"/>
              <a:t>Héritage</a:t>
            </a:r>
            <a:r>
              <a:rPr lang="fr-FR" sz="2000" kern="0" dirty="0"/>
              <a:t> des attributs de l’entité générique par les entités spécialisées</a:t>
            </a: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defRPr/>
            </a:pPr>
            <a:endParaRPr lang="fr-FR" sz="2800" kern="0" dirty="0"/>
          </a:p>
        </p:txBody>
      </p:sp>
    </p:spTree>
    <p:extLst>
      <p:ext uri="{BB962C8B-B14F-4D97-AF65-F5344CB8AC3E}">
        <p14:creationId xmlns:p14="http://schemas.microsoft.com/office/powerpoint/2010/main" val="413766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8DD6806E-687E-49FA-88C4-B659C6FA2090}" type="slidenum">
              <a:rPr lang="en-US" smtClean="0">
                <a:latin typeface="Times New Roman" charset="0"/>
              </a:rPr>
              <a:pPr/>
              <a:t>68</a:t>
            </a:fld>
            <a:endParaRPr lang="en-US">
              <a:latin typeface="Times New Roman" charset="0"/>
            </a:endParaRPr>
          </a:p>
        </p:txBody>
      </p:sp>
      <p:sp>
        <p:nvSpPr>
          <p:cNvPr id="112" name="Rectangle 2" descr="Large confetti"/>
          <p:cNvSpPr txBox="1">
            <a:spLocks noChangeArrowheads="1"/>
          </p:cNvSpPr>
          <p:nvPr/>
        </p:nvSpPr>
        <p:spPr bwMode="auto">
          <a:xfrm>
            <a:off x="553140" y="358673"/>
            <a:ext cx="7772400" cy="909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4000" kern="0" dirty="0">
                <a:latin typeface="+mj-lt"/>
                <a:ea typeface="+mj-ea"/>
                <a:cs typeface="+mj-cs"/>
              </a:rPr>
              <a:t>Typologie des spécialisations</a:t>
            </a:r>
          </a:p>
        </p:txBody>
      </p:sp>
      <p:sp>
        <p:nvSpPr>
          <p:cNvPr id="113" name="Rectangle 8"/>
          <p:cNvSpPr txBox="1">
            <a:spLocks noChangeArrowheads="1"/>
          </p:cNvSpPr>
          <p:nvPr/>
        </p:nvSpPr>
        <p:spPr bwMode="auto">
          <a:xfrm>
            <a:off x="6505548" y="1709206"/>
            <a:ext cx="5106768" cy="4626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fontAlgn="base">
              <a:spcBef>
                <a:spcPct val="5000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Ø"/>
              <a:defRPr/>
            </a:pPr>
            <a:r>
              <a:rPr lang="fr-FR" sz="2800" kern="0" dirty="0"/>
              <a:t>Spécialisation</a:t>
            </a:r>
            <a:r>
              <a:rPr lang="fr-FR" sz="2800" i="1" kern="0" dirty="0"/>
              <a:t> </a:t>
            </a:r>
            <a:r>
              <a:rPr lang="fr-FR" sz="2800" b="1" i="1" kern="0" dirty="0"/>
              <a:t>Disjointe</a:t>
            </a:r>
            <a:r>
              <a:rPr lang="fr-FR" sz="2800" kern="0" dirty="0"/>
              <a:t> (X): </a:t>
            </a:r>
          </a:p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defRPr/>
            </a:pPr>
            <a:r>
              <a:rPr lang="fr-FR" sz="2800" kern="0" dirty="0">
                <a:sym typeface="Symbol" panose="05050102010706020507" pitchFamily="18" charset="2"/>
              </a:rPr>
              <a:t></a:t>
            </a:r>
            <a:r>
              <a:rPr lang="fr-FR" sz="2800" kern="0" dirty="0" err="1">
                <a:sym typeface="Symbol" panose="05050102010706020507" pitchFamily="18" charset="2"/>
              </a:rPr>
              <a:t>i,j</a:t>
            </a:r>
            <a:r>
              <a:rPr lang="fr-FR" sz="2800" kern="0" dirty="0">
                <a:sym typeface="Symbol" panose="05050102010706020507" pitchFamily="18" charset="2"/>
              </a:rPr>
              <a:t>, </a:t>
            </a:r>
            <a:r>
              <a:rPr lang="fr-FR" sz="2800" kern="0" dirty="0" err="1">
                <a:sym typeface="Symbol" panose="05050102010706020507" pitchFamily="18" charset="2"/>
              </a:rPr>
              <a:t>i≠j</a:t>
            </a:r>
            <a:r>
              <a:rPr lang="fr-FR" sz="2800" kern="0" dirty="0">
                <a:sym typeface="Symbol" panose="05050102010706020507" pitchFamily="18" charset="2"/>
              </a:rPr>
              <a:t>, C</a:t>
            </a:r>
            <a:r>
              <a:rPr lang="fr-FR" sz="2800" kern="0" baseline="-25000" dirty="0">
                <a:sym typeface="Symbol" panose="05050102010706020507" pitchFamily="18" charset="2"/>
              </a:rPr>
              <a:t>i</a:t>
            </a:r>
            <a:r>
              <a:rPr lang="fr-FR" sz="2800" kern="0" dirty="0">
                <a:sym typeface="Symbol" panose="05050102010706020507" pitchFamily="18" charset="2"/>
              </a:rPr>
              <a:t>  </a:t>
            </a:r>
            <a:r>
              <a:rPr lang="fr-FR" sz="2800" kern="0" dirty="0" err="1">
                <a:sym typeface="Symbol" panose="05050102010706020507" pitchFamily="18" charset="2"/>
              </a:rPr>
              <a:t>C</a:t>
            </a:r>
            <a:r>
              <a:rPr lang="fr-FR" sz="2800" kern="0" baseline="-25000" dirty="0" err="1">
                <a:sym typeface="Symbol" panose="05050102010706020507" pitchFamily="18" charset="2"/>
              </a:rPr>
              <a:t>j</a:t>
            </a:r>
            <a:r>
              <a:rPr lang="fr-FR" sz="2800" kern="0" dirty="0">
                <a:sym typeface="Symbol" panose="05050102010706020507" pitchFamily="18" charset="2"/>
              </a:rPr>
              <a:t> = </a:t>
            </a: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70000"/>
              <a:defRPr/>
            </a:pPr>
            <a:r>
              <a:rPr lang="fr-FR" sz="2800" kern="0" dirty="0"/>
              <a:t>	ou </a:t>
            </a:r>
            <a:r>
              <a:rPr lang="fr-FR" sz="2800" b="1" kern="0" dirty="0"/>
              <a:t>à recouvrement</a:t>
            </a:r>
            <a:r>
              <a:rPr lang="fr-FR" sz="2800" b="1" i="1" kern="0" dirty="0"/>
              <a:t> </a:t>
            </a:r>
            <a:r>
              <a:rPr lang="fr-FR" sz="2800" kern="0" dirty="0"/>
              <a:t>sinon</a:t>
            </a:r>
            <a:endParaRPr lang="fr-FR" sz="2800" i="1" kern="0" dirty="0"/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0000"/>
              <a:defRPr/>
            </a:pPr>
            <a:endParaRPr lang="fr-FR" sz="2800" i="1" kern="0" dirty="0"/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SzPct val="70000"/>
              <a:buFont typeface="Wingdings" panose="05000000000000000000" pitchFamily="2" charset="2"/>
              <a:buChar char="Ø"/>
              <a:defRPr/>
            </a:pPr>
            <a:r>
              <a:rPr lang="fr-FR" sz="2800" kern="0" dirty="0"/>
              <a:t>Spécialisation</a:t>
            </a:r>
            <a:r>
              <a:rPr lang="fr-FR" sz="2800" i="1" kern="0" dirty="0"/>
              <a:t> </a:t>
            </a:r>
            <a:r>
              <a:rPr lang="fr-FR" sz="2800" b="1" i="1" kern="0" dirty="0"/>
              <a:t>totale (T):</a:t>
            </a:r>
            <a:r>
              <a:rPr lang="fr-FR" sz="2800" kern="0" dirty="0"/>
              <a:t> </a:t>
            </a:r>
          </a:p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0000"/>
              <a:defRPr/>
            </a:pPr>
            <a:r>
              <a:rPr lang="fr-FR" sz="2800" kern="0" dirty="0">
                <a:sym typeface="Symbol" panose="05050102010706020507" pitchFamily="18" charset="2"/>
              </a:rPr>
              <a:t>S=</a:t>
            </a:r>
            <a:r>
              <a:rPr lang="fr-FR" sz="3600" kern="0" dirty="0">
                <a:sym typeface="Symbol" panose="05050102010706020507" pitchFamily="18" charset="2"/>
              </a:rPr>
              <a:t></a:t>
            </a:r>
            <a:r>
              <a:rPr lang="fr-FR" sz="2800" kern="0" dirty="0">
                <a:sym typeface="Symbol" panose="05050102010706020507" pitchFamily="18" charset="2"/>
              </a:rPr>
              <a:t> C</a:t>
            </a:r>
            <a:r>
              <a:rPr lang="fr-FR" sz="2800" kern="0" baseline="-25000" dirty="0">
                <a:sym typeface="Symbol" panose="05050102010706020507" pitchFamily="18" charset="2"/>
              </a:rPr>
              <a:t>i</a:t>
            </a:r>
            <a:r>
              <a:rPr lang="fr-FR" sz="2800" kern="0" dirty="0">
                <a:sym typeface="Symbol" panose="05050102010706020507" pitchFamily="18" charset="2"/>
              </a:rPr>
              <a:t>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0000"/>
              <a:defRPr/>
            </a:pPr>
            <a:r>
              <a:rPr lang="fr-FR" sz="2800" kern="0" dirty="0"/>
              <a:t>	ou </a:t>
            </a:r>
            <a:r>
              <a:rPr lang="fr-FR" sz="2800" b="1" kern="0" dirty="0"/>
              <a:t>partielle :</a:t>
            </a:r>
          </a:p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0000"/>
              <a:defRPr/>
            </a:pPr>
            <a:r>
              <a:rPr lang="fr-FR" sz="3600" kern="0" dirty="0">
                <a:sym typeface="Symbol" panose="05050102010706020507" pitchFamily="18" charset="2"/>
              </a:rPr>
              <a:t></a:t>
            </a:r>
            <a:r>
              <a:rPr lang="fr-FR" sz="2800" kern="0" dirty="0">
                <a:sym typeface="Symbol" panose="05050102010706020507" pitchFamily="18" charset="2"/>
              </a:rPr>
              <a:t> C</a:t>
            </a:r>
            <a:r>
              <a:rPr lang="fr-FR" sz="2800" kern="0" baseline="-25000" dirty="0">
                <a:sym typeface="Symbol" panose="05050102010706020507" pitchFamily="18" charset="2"/>
              </a:rPr>
              <a:t>i</a:t>
            </a:r>
            <a:r>
              <a:rPr lang="fr-FR" sz="2800" kern="0" dirty="0">
                <a:sym typeface="Symbol" panose="05050102010706020507" pitchFamily="18" charset="2"/>
              </a:rPr>
              <a:t>   S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0000"/>
              <a:defRPr/>
            </a:pPr>
            <a:endParaRPr lang="fr-FR" sz="2800" kern="0" dirty="0"/>
          </a:p>
        </p:txBody>
      </p:sp>
      <p:sp>
        <p:nvSpPr>
          <p:cNvPr id="114" name="Text Box 5"/>
          <p:cNvSpPr txBox="1">
            <a:spLocks noChangeArrowheads="1"/>
          </p:cNvSpPr>
          <p:nvPr/>
        </p:nvSpPr>
        <p:spPr bwMode="auto">
          <a:xfrm>
            <a:off x="1943100" y="3185942"/>
            <a:ext cx="38664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C</a:t>
            </a:r>
            <a:r>
              <a:rPr lang="fr-FR" baseline="-25000"/>
              <a:t>1</a:t>
            </a:r>
            <a:endParaRPr lang="fr-FR"/>
          </a:p>
        </p:txBody>
      </p:sp>
      <p:sp>
        <p:nvSpPr>
          <p:cNvPr id="115" name="Text Box 9"/>
          <p:cNvSpPr txBox="1">
            <a:spLocks noChangeArrowheads="1"/>
          </p:cNvSpPr>
          <p:nvPr/>
        </p:nvSpPr>
        <p:spPr bwMode="auto">
          <a:xfrm>
            <a:off x="2619375" y="3185942"/>
            <a:ext cx="38824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C</a:t>
            </a:r>
            <a:r>
              <a:rPr lang="fr-FR" baseline="-25000"/>
              <a:t>n</a:t>
            </a:r>
            <a:endParaRPr lang="fr-FR"/>
          </a:p>
        </p:txBody>
      </p:sp>
      <p:sp>
        <p:nvSpPr>
          <p:cNvPr id="116" name="Text Box 11"/>
          <p:cNvSpPr txBox="1">
            <a:spLocks noChangeArrowheads="1"/>
          </p:cNvSpPr>
          <p:nvPr/>
        </p:nvSpPr>
        <p:spPr bwMode="auto">
          <a:xfrm>
            <a:off x="2352586" y="2601748"/>
            <a:ext cx="3111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400" b="1" dirty="0"/>
              <a:t>X</a:t>
            </a:r>
          </a:p>
        </p:txBody>
      </p:sp>
      <p:sp>
        <p:nvSpPr>
          <p:cNvPr id="117" name="Line 12"/>
          <p:cNvSpPr>
            <a:spLocks noChangeShapeType="1"/>
          </p:cNvSpPr>
          <p:nvPr/>
        </p:nvSpPr>
        <p:spPr bwMode="auto">
          <a:xfrm flipV="1">
            <a:off x="2178050" y="2901781"/>
            <a:ext cx="209550" cy="280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18" name="Line 13"/>
          <p:cNvSpPr>
            <a:spLocks noChangeShapeType="1"/>
          </p:cNvSpPr>
          <p:nvPr/>
        </p:nvSpPr>
        <p:spPr bwMode="auto">
          <a:xfrm flipH="1" flipV="1">
            <a:off x="2631736" y="2908392"/>
            <a:ext cx="203539" cy="27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19" name="Text Box 15"/>
          <p:cNvSpPr txBox="1">
            <a:spLocks noChangeArrowheads="1"/>
          </p:cNvSpPr>
          <p:nvPr/>
        </p:nvSpPr>
        <p:spPr bwMode="auto">
          <a:xfrm>
            <a:off x="2305050" y="1860381"/>
            <a:ext cx="32573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/>
              <a:t>S</a:t>
            </a:r>
          </a:p>
        </p:txBody>
      </p:sp>
      <p:sp>
        <p:nvSpPr>
          <p:cNvPr id="120" name="Text Box 55"/>
          <p:cNvSpPr txBox="1">
            <a:spLocks noChangeArrowheads="1"/>
          </p:cNvSpPr>
          <p:nvPr/>
        </p:nvSpPr>
        <p:spPr bwMode="auto">
          <a:xfrm>
            <a:off x="1571626" y="3576467"/>
            <a:ext cx="18453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Disjointe partielle</a:t>
            </a:r>
          </a:p>
        </p:txBody>
      </p:sp>
      <p:sp>
        <p:nvSpPr>
          <p:cNvPr id="121" name="Text Box 56"/>
          <p:cNvSpPr txBox="1">
            <a:spLocks noChangeArrowheads="1"/>
          </p:cNvSpPr>
          <p:nvPr/>
        </p:nvSpPr>
        <p:spPr bwMode="auto">
          <a:xfrm>
            <a:off x="4171951" y="3576467"/>
            <a:ext cx="16017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Disjointe totale</a:t>
            </a:r>
          </a:p>
        </p:txBody>
      </p:sp>
      <p:sp>
        <p:nvSpPr>
          <p:cNvPr id="122" name="Text Box 57"/>
          <p:cNvSpPr txBox="1">
            <a:spLocks noChangeArrowheads="1"/>
          </p:cNvSpPr>
          <p:nvPr/>
        </p:nvSpPr>
        <p:spPr bwMode="auto">
          <a:xfrm>
            <a:off x="1166814" y="5725942"/>
            <a:ext cx="2687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dirty="0"/>
              <a:t>A recouvrement partielle</a:t>
            </a:r>
          </a:p>
        </p:txBody>
      </p:sp>
      <p:sp>
        <p:nvSpPr>
          <p:cNvPr id="123" name="Text Box 58"/>
          <p:cNvSpPr txBox="1">
            <a:spLocks noChangeArrowheads="1"/>
          </p:cNvSpPr>
          <p:nvPr/>
        </p:nvSpPr>
        <p:spPr bwMode="auto">
          <a:xfrm>
            <a:off x="3509963" y="5725942"/>
            <a:ext cx="31162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dirty="0"/>
              <a:t>A recouvrement totale</a:t>
            </a:r>
          </a:p>
        </p:txBody>
      </p:sp>
      <p:sp>
        <p:nvSpPr>
          <p:cNvPr id="124" name="Rectangle 59"/>
          <p:cNvSpPr>
            <a:spLocks noChangeArrowheads="1"/>
          </p:cNvSpPr>
          <p:nvPr/>
        </p:nvSpPr>
        <p:spPr bwMode="auto">
          <a:xfrm>
            <a:off x="1292226" y="1801642"/>
            <a:ext cx="4962525" cy="4286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Line 60"/>
          <p:cNvSpPr>
            <a:spLocks noChangeShapeType="1"/>
          </p:cNvSpPr>
          <p:nvPr/>
        </p:nvSpPr>
        <p:spPr bwMode="auto">
          <a:xfrm>
            <a:off x="3768725" y="1792117"/>
            <a:ext cx="0" cy="428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26" name="Line 62"/>
          <p:cNvSpPr>
            <a:spLocks noChangeShapeType="1"/>
          </p:cNvSpPr>
          <p:nvPr/>
        </p:nvSpPr>
        <p:spPr bwMode="auto">
          <a:xfrm>
            <a:off x="1282701" y="3935242"/>
            <a:ext cx="496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27" name="Text Box 67"/>
          <p:cNvSpPr txBox="1">
            <a:spLocks noChangeArrowheads="1"/>
          </p:cNvSpPr>
          <p:nvPr/>
        </p:nvSpPr>
        <p:spPr bwMode="auto">
          <a:xfrm>
            <a:off x="4476750" y="3185942"/>
            <a:ext cx="38664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C</a:t>
            </a:r>
            <a:r>
              <a:rPr lang="fr-FR" baseline="-25000"/>
              <a:t>1</a:t>
            </a:r>
            <a:endParaRPr lang="fr-FR"/>
          </a:p>
        </p:txBody>
      </p:sp>
      <p:sp>
        <p:nvSpPr>
          <p:cNvPr id="128" name="Text Box 68"/>
          <p:cNvSpPr txBox="1">
            <a:spLocks noChangeArrowheads="1"/>
          </p:cNvSpPr>
          <p:nvPr/>
        </p:nvSpPr>
        <p:spPr bwMode="auto">
          <a:xfrm>
            <a:off x="5153025" y="3185942"/>
            <a:ext cx="38824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C</a:t>
            </a:r>
            <a:r>
              <a:rPr lang="fr-FR" baseline="-25000"/>
              <a:t>n</a:t>
            </a:r>
            <a:endParaRPr lang="fr-FR"/>
          </a:p>
        </p:txBody>
      </p:sp>
      <p:sp>
        <p:nvSpPr>
          <p:cNvPr id="129" name="Text Box 74"/>
          <p:cNvSpPr txBox="1">
            <a:spLocks noChangeArrowheads="1"/>
          </p:cNvSpPr>
          <p:nvPr/>
        </p:nvSpPr>
        <p:spPr bwMode="auto">
          <a:xfrm>
            <a:off x="4838700" y="1860381"/>
            <a:ext cx="32573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/>
              <a:t>S</a:t>
            </a:r>
          </a:p>
        </p:txBody>
      </p:sp>
      <p:sp>
        <p:nvSpPr>
          <p:cNvPr id="130" name="Text Box 75"/>
          <p:cNvSpPr txBox="1">
            <a:spLocks noChangeArrowheads="1"/>
          </p:cNvSpPr>
          <p:nvPr/>
        </p:nvSpPr>
        <p:spPr bwMode="auto">
          <a:xfrm>
            <a:off x="1943100" y="5348117"/>
            <a:ext cx="38664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C</a:t>
            </a:r>
            <a:r>
              <a:rPr lang="fr-FR" baseline="-25000"/>
              <a:t>1</a:t>
            </a:r>
            <a:endParaRPr lang="fr-FR"/>
          </a:p>
        </p:txBody>
      </p:sp>
      <p:sp>
        <p:nvSpPr>
          <p:cNvPr id="131" name="Text Box 76"/>
          <p:cNvSpPr txBox="1">
            <a:spLocks noChangeArrowheads="1"/>
          </p:cNvSpPr>
          <p:nvPr/>
        </p:nvSpPr>
        <p:spPr bwMode="auto">
          <a:xfrm>
            <a:off x="2619375" y="5348117"/>
            <a:ext cx="38824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C</a:t>
            </a:r>
            <a:r>
              <a:rPr lang="fr-FR" baseline="-25000"/>
              <a:t>n</a:t>
            </a:r>
            <a:endParaRPr lang="fr-FR"/>
          </a:p>
        </p:txBody>
      </p:sp>
      <p:sp>
        <p:nvSpPr>
          <p:cNvPr id="132" name="Text Box 82"/>
          <p:cNvSpPr txBox="1">
            <a:spLocks noChangeArrowheads="1"/>
          </p:cNvSpPr>
          <p:nvPr/>
        </p:nvSpPr>
        <p:spPr bwMode="auto">
          <a:xfrm>
            <a:off x="2305050" y="4022556"/>
            <a:ext cx="32573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/>
              <a:t>S</a:t>
            </a:r>
          </a:p>
        </p:txBody>
      </p:sp>
      <p:sp>
        <p:nvSpPr>
          <p:cNvPr id="133" name="Text Box 83"/>
          <p:cNvSpPr txBox="1">
            <a:spLocks noChangeArrowheads="1"/>
          </p:cNvSpPr>
          <p:nvPr/>
        </p:nvSpPr>
        <p:spPr bwMode="auto">
          <a:xfrm>
            <a:off x="4448175" y="5338592"/>
            <a:ext cx="386644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C</a:t>
            </a:r>
            <a:r>
              <a:rPr lang="fr-FR" baseline="-25000"/>
              <a:t>1</a:t>
            </a:r>
            <a:endParaRPr lang="fr-FR"/>
          </a:p>
        </p:txBody>
      </p:sp>
      <p:sp>
        <p:nvSpPr>
          <p:cNvPr id="134" name="Text Box 84"/>
          <p:cNvSpPr txBox="1">
            <a:spLocks noChangeArrowheads="1"/>
          </p:cNvSpPr>
          <p:nvPr/>
        </p:nvSpPr>
        <p:spPr bwMode="auto">
          <a:xfrm>
            <a:off x="5124450" y="5338592"/>
            <a:ext cx="38824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C</a:t>
            </a:r>
            <a:r>
              <a:rPr lang="fr-FR" baseline="-25000"/>
              <a:t>n</a:t>
            </a:r>
            <a:endParaRPr lang="fr-FR"/>
          </a:p>
        </p:txBody>
      </p:sp>
      <p:sp>
        <p:nvSpPr>
          <p:cNvPr id="135" name="Text Box 90"/>
          <p:cNvSpPr txBox="1">
            <a:spLocks noChangeArrowheads="1"/>
          </p:cNvSpPr>
          <p:nvPr/>
        </p:nvSpPr>
        <p:spPr bwMode="auto">
          <a:xfrm>
            <a:off x="4810125" y="4013031"/>
            <a:ext cx="32573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/>
              <a:t>S</a:t>
            </a:r>
          </a:p>
        </p:txBody>
      </p:sp>
      <p:sp>
        <p:nvSpPr>
          <p:cNvPr id="144" name="Triangle isocèle 143"/>
          <p:cNvSpPr/>
          <p:nvPr/>
        </p:nvSpPr>
        <p:spPr bwMode="auto">
          <a:xfrm>
            <a:off x="2205610" y="2571040"/>
            <a:ext cx="550415" cy="337352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>
              <a:latin typeface="Times New Roman" pitchFamily="18" charset="0"/>
            </a:endParaRPr>
          </a:p>
        </p:txBody>
      </p:sp>
      <p:cxnSp>
        <p:nvCxnSpPr>
          <p:cNvPr id="145" name="Connecteur droit avec flèche 144"/>
          <p:cNvCxnSpPr>
            <a:stCxn id="144" idx="0"/>
            <a:endCxn id="119" idx="2"/>
          </p:cNvCxnSpPr>
          <p:nvPr/>
        </p:nvCxnSpPr>
        <p:spPr bwMode="auto">
          <a:xfrm flipH="1" flipV="1">
            <a:off x="2467915" y="2322046"/>
            <a:ext cx="12902" cy="2489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6" name="Text Box 11"/>
          <p:cNvSpPr txBox="1">
            <a:spLocks noChangeArrowheads="1"/>
          </p:cNvSpPr>
          <p:nvPr/>
        </p:nvSpPr>
        <p:spPr bwMode="auto">
          <a:xfrm>
            <a:off x="4836259" y="2630344"/>
            <a:ext cx="5920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400" b="1" dirty="0"/>
              <a:t>XT</a:t>
            </a:r>
          </a:p>
        </p:txBody>
      </p:sp>
      <p:sp>
        <p:nvSpPr>
          <p:cNvPr id="147" name="Line 12"/>
          <p:cNvSpPr>
            <a:spLocks noChangeShapeType="1"/>
          </p:cNvSpPr>
          <p:nvPr/>
        </p:nvSpPr>
        <p:spPr bwMode="auto">
          <a:xfrm flipV="1">
            <a:off x="4697491" y="2901799"/>
            <a:ext cx="209550" cy="280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48" name="Line 13"/>
          <p:cNvSpPr>
            <a:spLocks noChangeShapeType="1"/>
          </p:cNvSpPr>
          <p:nvPr/>
        </p:nvSpPr>
        <p:spPr bwMode="auto">
          <a:xfrm flipH="1" flipV="1">
            <a:off x="5151177" y="2908410"/>
            <a:ext cx="203539" cy="27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49" name="Triangle isocèle 148"/>
          <p:cNvSpPr/>
          <p:nvPr/>
        </p:nvSpPr>
        <p:spPr bwMode="auto">
          <a:xfrm>
            <a:off x="4725051" y="2571058"/>
            <a:ext cx="550415" cy="337352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>
              <a:latin typeface="Times New Roman" pitchFamily="18" charset="0"/>
            </a:endParaRPr>
          </a:p>
        </p:txBody>
      </p:sp>
      <p:cxnSp>
        <p:nvCxnSpPr>
          <p:cNvPr id="150" name="Connecteur droit avec flèche 149"/>
          <p:cNvCxnSpPr>
            <a:stCxn id="149" idx="0"/>
          </p:cNvCxnSpPr>
          <p:nvPr/>
        </p:nvCxnSpPr>
        <p:spPr bwMode="auto">
          <a:xfrm rot="5400000" flipH="1" flipV="1">
            <a:off x="4881293" y="2446090"/>
            <a:ext cx="243935" cy="60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1" name="Line 12"/>
          <p:cNvSpPr>
            <a:spLocks noChangeShapeType="1"/>
          </p:cNvSpPr>
          <p:nvPr/>
        </p:nvSpPr>
        <p:spPr bwMode="auto">
          <a:xfrm flipV="1">
            <a:off x="2168446" y="5068761"/>
            <a:ext cx="209550" cy="280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2" name="Line 13"/>
          <p:cNvSpPr>
            <a:spLocks noChangeShapeType="1"/>
          </p:cNvSpPr>
          <p:nvPr/>
        </p:nvSpPr>
        <p:spPr bwMode="auto">
          <a:xfrm flipH="1" flipV="1">
            <a:off x="2622132" y="5075372"/>
            <a:ext cx="203539" cy="27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3" name="Triangle isocèle 152"/>
          <p:cNvSpPr/>
          <p:nvPr/>
        </p:nvSpPr>
        <p:spPr bwMode="auto">
          <a:xfrm>
            <a:off x="2196006" y="4738020"/>
            <a:ext cx="550415" cy="337352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>
              <a:latin typeface="Times New Roman" pitchFamily="18" charset="0"/>
            </a:endParaRPr>
          </a:p>
        </p:txBody>
      </p:sp>
      <p:cxnSp>
        <p:nvCxnSpPr>
          <p:cNvPr id="154" name="Connecteur droit avec flèche 153"/>
          <p:cNvCxnSpPr>
            <a:stCxn id="153" idx="0"/>
          </p:cNvCxnSpPr>
          <p:nvPr/>
        </p:nvCxnSpPr>
        <p:spPr bwMode="auto">
          <a:xfrm rot="5400000" flipH="1" flipV="1">
            <a:off x="2352248" y="4613052"/>
            <a:ext cx="243935" cy="60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5" name="Text Box 11"/>
          <p:cNvSpPr txBox="1">
            <a:spLocks noChangeArrowheads="1"/>
          </p:cNvSpPr>
          <p:nvPr/>
        </p:nvSpPr>
        <p:spPr bwMode="auto">
          <a:xfrm>
            <a:off x="4828808" y="4778232"/>
            <a:ext cx="5920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400" b="1" dirty="0"/>
              <a:t> T</a:t>
            </a:r>
          </a:p>
        </p:txBody>
      </p:sp>
      <p:sp>
        <p:nvSpPr>
          <p:cNvPr id="156" name="Line 12"/>
          <p:cNvSpPr>
            <a:spLocks noChangeShapeType="1"/>
          </p:cNvSpPr>
          <p:nvPr/>
        </p:nvSpPr>
        <p:spPr bwMode="auto">
          <a:xfrm flipV="1">
            <a:off x="4711779" y="5049687"/>
            <a:ext cx="209550" cy="280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7" name="Line 13"/>
          <p:cNvSpPr>
            <a:spLocks noChangeShapeType="1"/>
          </p:cNvSpPr>
          <p:nvPr/>
        </p:nvSpPr>
        <p:spPr bwMode="auto">
          <a:xfrm flipH="1" flipV="1">
            <a:off x="5165465" y="5056298"/>
            <a:ext cx="203539" cy="27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58" name="Triangle isocèle 157"/>
          <p:cNvSpPr/>
          <p:nvPr/>
        </p:nvSpPr>
        <p:spPr bwMode="auto">
          <a:xfrm>
            <a:off x="4739339" y="4718946"/>
            <a:ext cx="550415" cy="337352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>
              <a:latin typeface="Times New Roman" pitchFamily="18" charset="0"/>
            </a:endParaRPr>
          </a:p>
        </p:txBody>
      </p:sp>
      <p:cxnSp>
        <p:nvCxnSpPr>
          <p:cNvPr id="159" name="Connecteur droit avec flèche 158"/>
          <p:cNvCxnSpPr>
            <a:stCxn id="158" idx="0"/>
          </p:cNvCxnSpPr>
          <p:nvPr/>
        </p:nvCxnSpPr>
        <p:spPr bwMode="auto">
          <a:xfrm rot="5400000" flipH="1" flipV="1">
            <a:off x="4895581" y="4593978"/>
            <a:ext cx="243935" cy="60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ZoneTexte 1"/>
          <p:cNvSpPr txBox="1"/>
          <p:nvPr/>
        </p:nvSpPr>
        <p:spPr>
          <a:xfrm>
            <a:off x="1243969" y="6327345"/>
            <a:ext cx="647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kern="0" dirty="0">
                <a:sym typeface="Symbol" panose="05050102010706020507" pitchFamily="18" charset="2"/>
              </a:rPr>
              <a:t>Notation : </a:t>
            </a:r>
            <a:r>
              <a:rPr lang="fr-FR" sz="2000" b="1" kern="0" dirty="0">
                <a:sym typeface="Symbol" panose="05050102010706020507" pitchFamily="18" charset="2"/>
              </a:rPr>
              <a:t>E </a:t>
            </a:r>
            <a:r>
              <a:rPr lang="fr-FR" sz="2000" kern="0" dirty="0">
                <a:sym typeface="Symbol" panose="05050102010706020507" pitchFamily="18" charset="2"/>
              </a:rPr>
              <a:t>est l’ensemble des occurrences de l’entité 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81232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231033" y="6206209"/>
            <a:ext cx="533400" cy="609600"/>
          </a:xfrm>
        </p:spPr>
        <p:txBody>
          <a:bodyPr/>
          <a:lstStyle/>
          <a:p>
            <a:fld id="{8DD6806E-687E-49FA-88C4-B659C6FA2090}" type="slidenum">
              <a:rPr lang="en-US" smtClean="0">
                <a:latin typeface="Times New Roman" charset="0"/>
              </a:rPr>
              <a:pPr/>
              <a:t>69</a:t>
            </a:fld>
            <a:endParaRPr lang="en-US" dirty="0">
              <a:latin typeface="Times New Roman" charset="0"/>
            </a:endParaRPr>
          </a:p>
        </p:txBody>
      </p:sp>
      <p:sp>
        <p:nvSpPr>
          <p:cNvPr id="112" name="Rectangle 2" descr="Large confetti"/>
          <p:cNvSpPr txBox="1">
            <a:spLocks noChangeArrowheads="1"/>
          </p:cNvSpPr>
          <p:nvPr/>
        </p:nvSpPr>
        <p:spPr bwMode="auto">
          <a:xfrm>
            <a:off x="1069975" y="224655"/>
            <a:ext cx="905615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4000" kern="0" dirty="0">
                <a:latin typeface="+mj-lt"/>
                <a:ea typeface="+mj-ea"/>
                <a:cs typeface="+mj-cs"/>
              </a:rPr>
              <a:t>Typologie des spécialisations - Illustration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91" y="1615545"/>
            <a:ext cx="7229558" cy="292258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8157355" y="4199578"/>
            <a:ext cx="3607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extraite de </a:t>
            </a:r>
            <a:r>
              <a:rPr lang="fr-FR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Soutou</a:t>
            </a:r>
            <a:r>
              <a:rPr lang="fr-FR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2017 (Eyrolles)</a:t>
            </a:r>
            <a:endParaRPr lang="fr-FR" sz="1600" dirty="0"/>
          </a:p>
        </p:txBody>
      </p:sp>
      <p:sp>
        <p:nvSpPr>
          <p:cNvPr id="4" name="ZoneTexte 3"/>
          <p:cNvSpPr txBox="1"/>
          <p:nvPr/>
        </p:nvSpPr>
        <p:spPr>
          <a:xfrm>
            <a:off x="1069975" y="4879793"/>
            <a:ext cx="60113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Quelles contraintes pour ces différents cas ?</a:t>
            </a:r>
          </a:p>
          <a:p>
            <a:pPr lvl="2"/>
            <a:r>
              <a:rPr lang="fr-FR" sz="2000" dirty="0"/>
              <a:t>A : ??</a:t>
            </a:r>
          </a:p>
          <a:p>
            <a:pPr lvl="2"/>
            <a:r>
              <a:rPr lang="fr-FR" sz="2000" dirty="0"/>
              <a:t>B : ??</a:t>
            </a:r>
          </a:p>
          <a:p>
            <a:pPr lvl="2"/>
            <a:r>
              <a:rPr lang="fr-FR" sz="2000" dirty="0"/>
              <a:t>C : ??</a:t>
            </a:r>
          </a:p>
          <a:p>
            <a:pPr lvl="2"/>
            <a:r>
              <a:rPr lang="fr-FR" sz="2000" dirty="0"/>
              <a:t>D : ??</a:t>
            </a:r>
          </a:p>
        </p:txBody>
      </p:sp>
    </p:spTree>
    <p:extLst>
      <p:ext uri="{BB962C8B-B14F-4D97-AF65-F5344CB8AC3E}">
        <p14:creationId xmlns:p14="http://schemas.microsoft.com/office/powerpoint/2010/main" val="240829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re 1"/>
          <p:cNvSpPr>
            <a:spLocks noGrp="1"/>
          </p:cNvSpPr>
          <p:nvPr>
            <p:ph type="title"/>
          </p:nvPr>
        </p:nvSpPr>
        <p:spPr>
          <a:xfrm>
            <a:off x="261725" y="271502"/>
            <a:ext cx="10515600" cy="101254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</a:rPr>
              <a:t>Modèle relationnel de données</a:t>
            </a:r>
            <a:br>
              <a:rPr lang="fr-FR" sz="3200" b="1" dirty="0">
                <a:latin typeface="Garamond" pitchFamily="18" charset="0"/>
              </a:rPr>
            </a:br>
            <a:r>
              <a:rPr lang="fr-FR" sz="3200" b="1" dirty="0">
                <a:latin typeface="Garamond" pitchFamily="18" charset="0"/>
              </a:rPr>
              <a:t>Différents types d’attributs</a:t>
            </a:r>
            <a:endParaRPr lang="en-GB" sz="3200" b="1" dirty="0">
              <a:latin typeface="Garamond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B83739-9E5F-4C64-A451-7E0BBCBCE258}" type="slidenum">
              <a:rPr lang="fr-FR"/>
              <a:pPr>
                <a:defRPr/>
              </a:pPr>
              <a:t>7</a:t>
            </a:fld>
            <a:endParaRPr lang="fr-FR"/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188289" y="1614792"/>
            <a:ext cx="10589035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400" dirty="0"/>
              <a:t>Attribut </a:t>
            </a:r>
            <a:r>
              <a:rPr lang="fr-FR" sz="2400" b="1" dirty="0"/>
              <a:t>atomique</a:t>
            </a:r>
            <a:r>
              <a:rPr lang="fr-FR" sz="2400" dirty="0"/>
              <a:t> / </a:t>
            </a:r>
            <a:r>
              <a:rPr lang="fr-FR" sz="2400" b="1" dirty="0"/>
              <a:t>composé</a:t>
            </a:r>
            <a:r>
              <a:rPr lang="fr-FR" sz="2400" dirty="0"/>
              <a:t> (subdivisé en attributs)</a:t>
            </a:r>
          </a:p>
          <a:p>
            <a:pPr lvl="1">
              <a:buClr>
                <a:srgbClr val="FF9933"/>
              </a:buClr>
              <a:buFont typeface="Wingdings" pitchFamily="2" charset="2"/>
              <a:buNone/>
            </a:pPr>
            <a:r>
              <a:rPr lang="fr-FR" sz="2400" dirty="0"/>
              <a:t>	</a:t>
            </a:r>
            <a:r>
              <a:rPr lang="fr-FR" sz="2000" dirty="0"/>
              <a:t>ex. les attribut </a:t>
            </a:r>
            <a:r>
              <a:rPr lang="fr-FR" sz="2000" i="1" dirty="0"/>
              <a:t>nom</a:t>
            </a:r>
            <a:r>
              <a:rPr lang="fr-FR" sz="2000" dirty="0"/>
              <a:t> et </a:t>
            </a:r>
            <a:r>
              <a:rPr lang="fr-FR" sz="2000" i="1" dirty="0"/>
              <a:t>prix</a:t>
            </a:r>
            <a:r>
              <a:rPr lang="fr-FR" sz="2000" dirty="0"/>
              <a:t> sont atomiques</a:t>
            </a:r>
          </a:p>
          <a:p>
            <a:pPr lvl="1">
              <a:buClr>
                <a:srgbClr val="FF9933"/>
              </a:buClr>
              <a:buFont typeface="Wingdings" pitchFamily="2" charset="2"/>
              <a:buNone/>
            </a:pPr>
            <a:r>
              <a:rPr lang="fr-FR" sz="2000" dirty="0"/>
              <a:t>	ex. l'attribut </a:t>
            </a:r>
            <a:r>
              <a:rPr lang="fr-FR" sz="2000" i="1" dirty="0"/>
              <a:t>adresse </a:t>
            </a:r>
            <a:r>
              <a:rPr lang="fr-FR" sz="2000" dirty="0"/>
              <a:t>est composé de trois attributs : </a:t>
            </a:r>
            <a:r>
              <a:rPr lang="fr-FR" sz="2000" i="1" dirty="0"/>
              <a:t>rue, ville, CP</a:t>
            </a:r>
            <a:endParaRPr lang="fr-FR" sz="2400" i="1" dirty="0"/>
          </a:p>
          <a:p>
            <a:pPr lvl="1">
              <a:buClr>
                <a:srgbClr val="FF9933"/>
              </a:buClr>
              <a:buFont typeface="Wingdings" pitchFamily="2" charset="2"/>
              <a:buNone/>
            </a:pPr>
            <a:endParaRPr lang="fr-FR" sz="2400" dirty="0"/>
          </a:p>
          <a:p>
            <a:pPr lvl="1"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400" dirty="0"/>
              <a:t>Attribut </a:t>
            </a:r>
            <a:r>
              <a:rPr lang="fr-FR" sz="2400" b="1" dirty="0"/>
              <a:t>dérivé</a:t>
            </a:r>
            <a:r>
              <a:rPr lang="fr-FR" sz="2400" dirty="0"/>
              <a:t> : </a:t>
            </a:r>
            <a:r>
              <a:rPr lang="fr-FR" sz="2800" dirty="0"/>
              <a:t>calculé</a:t>
            </a:r>
            <a:r>
              <a:rPr lang="fr-FR" sz="2400" dirty="0"/>
              <a:t> à partir d’autre(s) attribut(s)</a:t>
            </a:r>
          </a:p>
          <a:p>
            <a:pPr lvl="2">
              <a:buClr>
                <a:srgbClr val="FF9933"/>
              </a:buClr>
              <a:buFont typeface="Monotype Sorts"/>
              <a:buNone/>
            </a:pPr>
            <a:r>
              <a:rPr lang="fr-FR" sz="2000" dirty="0"/>
              <a:t>ex. attribut </a:t>
            </a:r>
            <a:r>
              <a:rPr lang="fr-FR" sz="2000" i="1" dirty="0"/>
              <a:t>âge </a:t>
            </a:r>
            <a:r>
              <a:rPr lang="fr-FR" sz="2000" dirty="0"/>
              <a:t>calculé à partir </a:t>
            </a:r>
            <a:r>
              <a:rPr lang="fr-FR" sz="2000" i="1" dirty="0"/>
              <a:t>de l'attribut </a:t>
            </a:r>
            <a:r>
              <a:rPr lang="fr-FR" sz="2000" i="1" dirty="0" err="1"/>
              <a:t>date_de_naissance</a:t>
            </a:r>
            <a:endParaRPr lang="fr-FR" sz="2000" i="1" dirty="0"/>
          </a:p>
          <a:p>
            <a:pPr lvl="2">
              <a:buClr>
                <a:srgbClr val="FF9933"/>
              </a:buClr>
              <a:buFont typeface="Monotype Sorts"/>
              <a:buNone/>
            </a:pPr>
            <a:endParaRPr lang="fr-FR" sz="2000" i="1" dirty="0"/>
          </a:p>
          <a:p>
            <a:pPr lvl="1"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400" dirty="0"/>
              <a:t>Attribut </a:t>
            </a:r>
            <a:r>
              <a:rPr lang="fr-FR" sz="2400" b="1" dirty="0" err="1"/>
              <a:t>monovalué</a:t>
            </a:r>
            <a:r>
              <a:rPr lang="fr-FR" sz="2400" dirty="0"/>
              <a:t> / </a:t>
            </a:r>
            <a:r>
              <a:rPr lang="fr-FR" sz="2400" b="1" dirty="0" err="1"/>
              <a:t>multivalué</a:t>
            </a:r>
            <a:r>
              <a:rPr lang="fr-FR" sz="2400" dirty="0"/>
              <a:t> (plusieurs valeurs par </a:t>
            </a:r>
            <a:r>
              <a:rPr lang="fr-FR" sz="2400" dirty="0" err="1"/>
              <a:t>tuple</a:t>
            </a:r>
            <a:r>
              <a:rPr lang="fr-FR" sz="2400" dirty="0"/>
              <a:t>)</a:t>
            </a:r>
          </a:p>
          <a:p>
            <a:pPr lvl="2">
              <a:buClr>
                <a:srgbClr val="FF9933"/>
              </a:buClr>
            </a:pPr>
            <a:r>
              <a:rPr lang="fr-FR" sz="2000" dirty="0"/>
              <a:t>ex. </a:t>
            </a:r>
            <a:r>
              <a:rPr lang="fr-FR" sz="2000" i="1" dirty="0"/>
              <a:t>nom</a:t>
            </a:r>
            <a:r>
              <a:rPr lang="fr-FR" sz="2000" dirty="0"/>
              <a:t> versus </a:t>
            </a:r>
            <a:r>
              <a:rPr lang="fr-FR" sz="2000" i="1" dirty="0" err="1"/>
              <a:t>prénoms_des_enfants</a:t>
            </a:r>
            <a:endParaRPr lang="fr-FR" sz="2000" i="1" dirty="0"/>
          </a:p>
          <a:p>
            <a:pPr lvl="2">
              <a:buClr>
                <a:srgbClr val="FF9933"/>
              </a:buClr>
            </a:pPr>
            <a:endParaRPr lang="fr-FR" sz="2000" i="1" dirty="0"/>
          </a:p>
          <a:p>
            <a:pPr lvl="1"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400" dirty="0"/>
              <a:t>Attribut </a:t>
            </a:r>
            <a:r>
              <a:rPr lang="fr-FR" sz="2400" b="1" dirty="0"/>
              <a:t>facultatif</a:t>
            </a:r>
            <a:r>
              <a:rPr lang="fr-FR" sz="2400" dirty="0"/>
              <a:t> /</a:t>
            </a:r>
            <a:r>
              <a:rPr lang="fr-FR" sz="2400" b="1" dirty="0"/>
              <a:t>obligatoire </a:t>
            </a:r>
            <a:r>
              <a:rPr lang="fr-FR" sz="2400" dirty="0"/>
              <a:t>(minimum une valeur par </a:t>
            </a:r>
            <a:r>
              <a:rPr lang="fr-FR" sz="2400" dirty="0" err="1"/>
              <a:t>tuple</a:t>
            </a:r>
            <a:r>
              <a:rPr lang="fr-FR" sz="2400" dirty="0"/>
              <a:t>)</a:t>
            </a:r>
          </a:p>
          <a:p>
            <a:pPr lvl="2">
              <a:buClr>
                <a:srgbClr val="FF9933"/>
              </a:buClr>
            </a:pPr>
            <a:r>
              <a:rPr lang="fr-FR" sz="2000" dirty="0"/>
              <a:t>ex. </a:t>
            </a:r>
            <a:r>
              <a:rPr lang="fr-FR" sz="2000" i="1" dirty="0"/>
              <a:t>nom</a:t>
            </a:r>
            <a:r>
              <a:rPr lang="fr-FR" sz="2000" dirty="0"/>
              <a:t> versus </a:t>
            </a:r>
            <a:r>
              <a:rPr lang="fr-FR" sz="2000" i="1" dirty="0" err="1"/>
              <a:t>identifiant_FB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73224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69258" y="541731"/>
            <a:ext cx="9614224" cy="876383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fr-FR" dirty="0"/>
              <a:t>Contraintes d’intégrité associées à un MCD</a:t>
            </a:r>
          </a:p>
        </p:txBody>
      </p:sp>
      <p:sp>
        <p:nvSpPr>
          <p:cNvPr id="1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332936" y="6248400"/>
            <a:ext cx="533400" cy="609600"/>
          </a:xfrm>
        </p:spPr>
        <p:txBody>
          <a:bodyPr/>
          <a:lstStyle/>
          <a:p>
            <a:fld id="{57C63CA6-256C-425B-849E-7E7DDD33EBFE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6" name="Rectangle 1027"/>
          <p:cNvSpPr txBox="1">
            <a:spLocks noChangeArrowheads="1"/>
          </p:cNvSpPr>
          <p:nvPr/>
        </p:nvSpPr>
        <p:spPr>
          <a:xfrm>
            <a:off x="651779" y="1601378"/>
            <a:ext cx="9733806" cy="346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200" b="1" dirty="0">
                <a:latin typeface="Times New Roman" pitchFamily="18" charset="0"/>
              </a:rPr>
              <a:t>But</a:t>
            </a:r>
            <a:r>
              <a:rPr lang="fr-FR" sz="2200" dirty="0">
                <a:solidFill>
                  <a:srgbClr val="FF9933"/>
                </a:solidFill>
                <a:latin typeface="Times New Roman" pitchFamily="18" charset="0"/>
              </a:rPr>
              <a:t> </a:t>
            </a:r>
            <a:r>
              <a:rPr lang="fr-FR" sz="2200" dirty="0">
                <a:latin typeface="Times New Roman" pitchFamily="18" charset="0"/>
              </a:rPr>
              <a:t>: Identifier des contraintes qui ne sont pas exprimables dans le modèle E/A.</a:t>
            </a:r>
          </a:p>
          <a:p>
            <a:pPr marL="0" indent="0"/>
            <a:r>
              <a:rPr lang="fr-FR" sz="2200" dirty="0">
                <a:latin typeface="Times New Roman" pitchFamily="18" charset="0"/>
              </a:rPr>
              <a:t> </a:t>
            </a:r>
            <a:r>
              <a:rPr lang="fr-FR" sz="2200" b="1" dirty="0">
                <a:latin typeface="Times New Roman" pitchFamily="18" charset="0"/>
              </a:rPr>
              <a:t>Contrainte d’intégrité (CI)</a:t>
            </a:r>
            <a:r>
              <a:rPr lang="fr-FR" sz="2200" dirty="0">
                <a:latin typeface="Times New Roman" pitchFamily="18" charset="0"/>
              </a:rPr>
              <a:t> : propriété que doivent satisfaire les données.</a:t>
            </a:r>
          </a:p>
          <a:p>
            <a:pPr marL="882650" lvl="1" indent="-342900">
              <a:buFont typeface="Wingdings" panose="05000000000000000000" pitchFamily="2" charset="2"/>
              <a:buChar char="ü"/>
            </a:pPr>
            <a:r>
              <a:rPr lang="fr-FR" sz="2000" b="1" dirty="0">
                <a:latin typeface="Times New Roman" pitchFamily="18" charset="0"/>
              </a:rPr>
              <a:t>CI statique </a:t>
            </a:r>
            <a:r>
              <a:rPr lang="fr-FR" sz="2000" dirty="0">
                <a:latin typeface="Times New Roman" pitchFamily="18" charset="0"/>
              </a:rPr>
              <a:t>:  doit être vérifiée à tout moment.</a:t>
            </a:r>
          </a:p>
          <a:p>
            <a:pPr marL="1187450" lvl="2">
              <a:buFont typeface="Arial" panose="020B0604020202020204" pitchFamily="34" charset="0"/>
              <a:buNone/>
            </a:pPr>
            <a:r>
              <a:rPr lang="fr-FR" sz="1800" dirty="0">
                <a:latin typeface="Times New Roman" pitchFamily="18" charset="0"/>
              </a:rPr>
              <a:t>ex1 : </a:t>
            </a:r>
            <a:r>
              <a:rPr lang="fr-FR" sz="1800" i="1" dirty="0">
                <a:latin typeface="Times New Roman" pitchFamily="18" charset="0"/>
              </a:rPr>
              <a:t>date-de-mariage &gt; date-de-naissance</a:t>
            </a:r>
            <a:r>
              <a:rPr lang="fr-FR" sz="1800" dirty="0">
                <a:latin typeface="Times New Roman" pitchFamily="18" charset="0"/>
              </a:rPr>
              <a:t> </a:t>
            </a:r>
            <a:endParaRPr lang="fr-FR" sz="1800" dirty="0">
              <a:latin typeface="Times New Roman" pitchFamily="18" charset="0"/>
              <a:sym typeface="Wingdings" pitchFamily="2" charset="2"/>
            </a:endParaRPr>
          </a:p>
          <a:p>
            <a:pPr marL="1187450" lvl="2">
              <a:buFont typeface="Arial" panose="020B0604020202020204" pitchFamily="34" charset="0"/>
              <a:buNone/>
            </a:pPr>
            <a:r>
              <a:rPr lang="fr-FR" sz="1800" dirty="0">
                <a:latin typeface="Times New Roman" pitchFamily="18" charset="0"/>
              </a:rPr>
              <a:t>ex2 : </a:t>
            </a:r>
            <a:r>
              <a:rPr lang="fr-FR" sz="1800" i="1" dirty="0">
                <a:latin typeface="Times New Roman" pitchFamily="18" charset="0"/>
              </a:rPr>
              <a:t>nom, no-sécurité-sociale : attributs obligatoires</a:t>
            </a:r>
          </a:p>
          <a:p>
            <a:pPr marL="1187450" lvl="2">
              <a:buFont typeface="Arial" panose="020B0604020202020204" pitchFamily="34" charset="0"/>
              <a:buNone/>
            </a:pPr>
            <a:r>
              <a:rPr lang="fr-FR" sz="1800" dirty="0">
                <a:latin typeface="Times New Roman" pitchFamily="18" charset="0"/>
              </a:rPr>
              <a:t>ex3 : </a:t>
            </a:r>
            <a:r>
              <a:rPr lang="fr-FR" sz="1800" i="1" dirty="0">
                <a:latin typeface="Times New Roman" pitchFamily="18" charset="0"/>
              </a:rPr>
              <a:t>le volume d’un avion ne dépend que de son modèle </a:t>
            </a:r>
            <a:r>
              <a:rPr lang="fr-FR" sz="1800" dirty="0">
                <a:latin typeface="Times New Roman" pitchFamily="18" charset="0"/>
              </a:rPr>
              <a:t>(dépendance fonctionnelle)</a:t>
            </a:r>
          </a:p>
          <a:p>
            <a:pPr marL="1187450" lvl="2">
              <a:buFont typeface="Arial" panose="020B0604020202020204" pitchFamily="34" charset="0"/>
              <a:buNone/>
            </a:pPr>
            <a:endParaRPr lang="fr-FR" sz="1800" i="1" dirty="0">
              <a:latin typeface="Times New Roman" pitchFamily="18" charset="0"/>
            </a:endParaRPr>
          </a:p>
          <a:p>
            <a:pPr marL="882650" lvl="1" indent="-342900">
              <a:buFont typeface="Wingdings" panose="05000000000000000000" pitchFamily="2" charset="2"/>
              <a:buChar char="ü"/>
            </a:pPr>
            <a:r>
              <a:rPr lang="fr-FR" sz="2000" b="1" dirty="0">
                <a:latin typeface="Times New Roman" pitchFamily="18" charset="0"/>
              </a:rPr>
              <a:t>CI dynamique </a:t>
            </a:r>
            <a:r>
              <a:rPr lang="fr-FR" sz="2000" dirty="0">
                <a:latin typeface="Times New Roman" pitchFamily="18" charset="0"/>
              </a:rPr>
              <a:t>: tout changement d’état de la BD doit la respecter.</a:t>
            </a:r>
          </a:p>
          <a:p>
            <a:pPr marL="1187450" lvl="2">
              <a:buFont typeface="Arial" panose="020B0604020202020204" pitchFamily="34" charset="0"/>
              <a:buNone/>
            </a:pPr>
            <a:r>
              <a:rPr lang="fr-FR" sz="1800" dirty="0">
                <a:latin typeface="Times New Roman" pitchFamily="18" charset="0"/>
              </a:rPr>
              <a:t>ex1 : </a:t>
            </a:r>
            <a:r>
              <a:rPr lang="fr-FR" sz="1800" i="1" dirty="0">
                <a:latin typeface="Times New Roman" pitchFamily="18" charset="0"/>
              </a:rPr>
              <a:t>l’attribut salaire ne peut pas diminuer</a:t>
            </a:r>
          </a:p>
          <a:p>
            <a:pPr marL="1187450" lvl="2">
              <a:buFont typeface="Arial" panose="020B0604020202020204" pitchFamily="34" charset="0"/>
              <a:buNone/>
            </a:pPr>
            <a:r>
              <a:rPr lang="fr-FR" sz="1800" dirty="0">
                <a:latin typeface="Times New Roman" pitchFamily="18" charset="0"/>
              </a:rPr>
              <a:t>ex2 : </a:t>
            </a:r>
            <a:r>
              <a:rPr lang="fr-FR" sz="1800" i="1" dirty="0">
                <a:latin typeface="Times New Roman" pitchFamily="18" charset="0"/>
              </a:rPr>
              <a:t>changements d’état dans l’enseignement supérieur et la recherche</a:t>
            </a:r>
          </a:p>
        </p:txBody>
      </p:sp>
      <p:grpSp>
        <p:nvGrpSpPr>
          <p:cNvPr id="17" name="Group 1040"/>
          <p:cNvGrpSpPr>
            <a:grpSpLocks/>
          </p:cNvGrpSpPr>
          <p:nvPr/>
        </p:nvGrpSpPr>
        <p:grpSpPr bwMode="auto">
          <a:xfrm>
            <a:off x="1627022" y="5289567"/>
            <a:ext cx="5016787" cy="958833"/>
            <a:chOff x="814" y="3554"/>
            <a:chExt cx="2663" cy="654"/>
          </a:xfrm>
        </p:grpSpPr>
        <p:sp>
          <p:nvSpPr>
            <p:cNvPr id="18" name="Text Box 1028"/>
            <p:cNvSpPr txBox="1">
              <a:spLocks noChangeArrowheads="1"/>
            </p:cNvSpPr>
            <p:nvPr/>
          </p:nvSpPr>
          <p:spPr bwMode="auto">
            <a:xfrm>
              <a:off x="814" y="3713"/>
              <a:ext cx="568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fr-FR" sz="1600" dirty="0"/>
                <a:t>Doctorant </a:t>
              </a:r>
            </a:p>
            <a:p>
              <a:pPr algn="l" eaLnBrk="1" hangingPunct="1"/>
              <a:r>
                <a:rPr lang="fr-FR" sz="1600" dirty="0"/>
                <a:t>(thésard)</a:t>
              </a:r>
              <a:endParaRPr lang="fr-FR" dirty="0"/>
            </a:p>
          </p:txBody>
        </p:sp>
        <p:sp>
          <p:nvSpPr>
            <p:cNvPr id="19" name="Line 1029"/>
            <p:cNvSpPr>
              <a:spLocks noChangeShapeType="1"/>
            </p:cNvSpPr>
            <p:nvPr/>
          </p:nvSpPr>
          <p:spPr bwMode="auto">
            <a:xfrm flipV="1">
              <a:off x="2056" y="3657"/>
              <a:ext cx="404" cy="1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 Box 1030"/>
            <p:cNvSpPr txBox="1">
              <a:spLocks noChangeArrowheads="1"/>
            </p:cNvSpPr>
            <p:nvPr/>
          </p:nvSpPr>
          <p:spPr bwMode="auto">
            <a:xfrm>
              <a:off x="2460" y="3570"/>
              <a:ext cx="29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fr-FR" sz="1600" dirty="0"/>
                <a:t>MCF</a:t>
              </a:r>
            </a:p>
          </p:txBody>
        </p:sp>
        <p:sp>
          <p:nvSpPr>
            <p:cNvPr id="21" name="Text Box 1031"/>
            <p:cNvSpPr txBox="1">
              <a:spLocks noChangeArrowheads="1"/>
            </p:cNvSpPr>
            <p:nvPr/>
          </p:nvSpPr>
          <p:spPr bwMode="auto">
            <a:xfrm>
              <a:off x="3252" y="3554"/>
              <a:ext cx="21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fr-FR" sz="1600" dirty="0"/>
                <a:t>PR</a:t>
              </a:r>
            </a:p>
          </p:txBody>
        </p:sp>
        <p:sp>
          <p:nvSpPr>
            <p:cNvPr id="22" name="Text Box 1032"/>
            <p:cNvSpPr txBox="1">
              <a:spLocks noChangeArrowheads="1"/>
            </p:cNvSpPr>
            <p:nvPr/>
          </p:nvSpPr>
          <p:spPr bwMode="auto">
            <a:xfrm>
              <a:off x="2460" y="3977"/>
              <a:ext cx="21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fr-FR" sz="1600" dirty="0"/>
                <a:t>CR</a:t>
              </a:r>
            </a:p>
          </p:txBody>
        </p:sp>
        <p:sp>
          <p:nvSpPr>
            <p:cNvPr id="23" name="Line 1033"/>
            <p:cNvSpPr>
              <a:spLocks noChangeShapeType="1"/>
            </p:cNvSpPr>
            <p:nvPr/>
          </p:nvSpPr>
          <p:spPr bwMode="auto">
            <a:xfrm>
              <a:off x="2782" y="3681"/>
              <a:ext cx="4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Line 1034"/>
            <p:cNvSpPr>
              <a:spLocks noChangeShapeType="1"/>
            </p:cNvSpPr>
            <p:nvPr/>
          </p:nvSpPr>
          <p:spPr bwMode="auto">
            <a:xfrm>
              <a:off x="2042" y="3903"/>
              <a:ext cx="401" cy="1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Line 1033"/>
            <p:cNvSpPr>
              <a:spLocks noChangeShapeType="1"/>
            </p:cNvSpPr>
            <p:nvPr/>
          </p:nvSpPr>
          <p:spPr bwMode="auto">
            <a:xfrm flipV="1">
              <a:off x="2796" y="3735"/>
              <a:ext cx="456" cy="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 Box 1031"/>
            <p:cNvSpPr txBox="1">
              <a:spLocks noChangeArrowheads="1"/>
            </p:cNvSpPr>
            <p:nvPr/>
          </p:nvSpPr>
          <p:spPr bwMode="auto">
            <a:xfrm>
              <a:off x="3252" y="3972"/>
              <a:ext cx="22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fr-FR" sz="1600" dirty="0"/>
                <a:t>DR</a:t>
              </a:r>
            </a:p>
          </p:txBody>
        </p:sp>
        <p:sp>
          <p:nvSpPr>
            <p:cNvPr id="27" name="Line 1033"/>
            <p:cNvSpPr>
              <a:spLocks noChangeShapeType="1"/>
            </p:cNvSpPr>
            <p:nvPr/>
          </p:nvSpPr>
          <p:spPr bwMode="auto">
            <a:xfrm>
              <a:off x="2728" y="4101"/>
              <a:ext cx="508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Line 1033"/>
            <p:cNvSpPr>
              <a:spLocks noChangeShapeType="1"/>
            </p:cNvSpPr>
            <p:nvPr/>
          </p:nvSpPr>
          <p:spPr bwMode="auto">
            <a:xfrm>
              <a:off x="2796" y="3713"/>
              <a:ext cx="439" cy="3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 Box 1028"/>
            <p:cNvSpPr txBox="1">
              <a:spLocks noChangeArrowheads="1"/>
            </p:cNvSpPr>
            <p:nvPr/>
          </p:nvSpPr>
          <p:spPr bwMode="auto">
            <a:xfrm>
              <a:off x="1640" y="3713"/>
              <a:ext cx="45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fr-FR" sz="1600" dirty="0"/>
                <a:t>Docteur</a:t>
              </a:r>
              <a:endParaRPr lang="fr-FR" dirty="0"/>
            </a:p>
          </p:txBody>
        </p:sp>
        <p:sp>
          <p:nvSpPr>
            <p:cNvPr id="30" name="Line 1033"/>
            <p:cNvSpPr>
              <a:spLocks noChangeShapeType="1"/>
            </p:cNvSpPr>
            <p:nvPr/>
          </p:nvSpPr>
          <p:spPr bwMode="auto">
            <a:xfrm>
              <a:off x="1371" y="3851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67090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365760" y="501568"/>
            <a:ext cx="11390811" cy="838200"/>
          </a:xfrm>
        </p:spPr>
        <p:txBody>
          <a:bodyPr>
            <a:noAutofit/>
          </a:bodyPr>
          <a:lstStyle/>
          <a:p>
            <a:r>
              <a:rPr lang="fr-FR" sz="3600" dirty="0"/>
              <a:t>Exemple de MCD "complet" (Vente en ligne) </a:t>
            </a:r>
            <a:r>
              <a:rPr lang="fr-FR" sz="2400" dirty="0"/>
              <a:t>(1/2)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314" y="1813033"/>
            <a:ext cx="10929257" cy="469662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fr-FR" sz="3200" b="1" dirty="0"/>
              <a:t>Spécifications du système d'informations</a:t>
            </a:r>
          </a:p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Les clients sont caractérisés par un numéro (unique) de client, nom, prénom, date de naissance, rue, code postal et ville</a:t>
            </a:r>
          </a:p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Les clients passent à une date donnée des commandes identifiées par un numéro unique. Un montant total HT et TTC sont calculés pour la commande</a:t>
            </a:r>
          </a:p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Une commande comporte un ou plusieurs produits avec la quantité fixée par le client</a:t>
            </a:r>
          </a:p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Les produits sont décrits par un numéro (unique) de produit, libellé et prix unitaire</a:t>
            </a:r>
          </a:p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Chaque produit est fourni par un fournisseur unique</a:t>
            </a:r>
          </a:p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Un fournisseur peut fournir plusieurs produits</a:t>
            </a:r>
          </a:p>
          <a:p>
            <a:pPr>
              <a:lnSpc>
                <a:spcPct val="90000"/>
              </a:lnSpc>
              <a:buClr>
                <a:srgbClr val="FF9933"/>
              </a:buClr>
            </a:pPr>
            <a:r>
              <a:rPr lang="fr-FR" sz="2400" dirty="0"/>
              <a:t>les fournisseurs sont décrits par un numéro (unique) de fournisseur et leur raison sociale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AD95F21C-783C-4371-9BE9-10F38D28F0D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05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254000" y="3622675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146800" y="3673475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662186" y="3835553"/>
            <a:ext cx="10683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 dirty="0"/>
              <a:t>contient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66726" y="3663951"/>
            <a:ext cx="9239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b="1"/>
              <a:t>Client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6435725" y="3714751"/>
            <a:ext cx="11314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b="1"/>
              <a:t>Produit</a:t>
            </a:r>
            <a:endParaRPr lang="fr-FR" sz="2400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 flipH="1" flipV="1">
            <a:off x="1181196" y="3173594"/>
            <a:ext cx="6303" cy="463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V="1">
            <a:off x="5308600" y="4054475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61450" name="Group 10"/>
          <p:cNvGrpSpPr>
            <a:grpSpLocks/>
          </p:cNvGrpSpPr>
          <p:nvPr/>
        </p:nvGrpSpPr>
        <p:grpSpPr bwMode="auto">
          <a:xfrm>
            <a:off x="3143296" y="3597275"/>
            <a:ext cx="2165303" cy="914400"/>
            <a:chOff x="1296" y="2784"/>
            <a:chExt cx="1728" cy="1152"/>
          </a:xfrm>
        </p:grpSpPr>
        <p:grpSp>
          <p:nvGrpSpPr>
            <p:cNvPr id="61492" name="Group 11"/>
            <p:cNvGrpSpPr>
              <a:grpSpLocks/>
            </p:cNvGrpSpPr>
            <p:nvPr/>
          </p:nvGrpSpPr>
          <p:grpSpPr bwMode="auto">
            <a:xfrm>
              <a:off x="1296" y="2784"/>
              <a:ext cx="1728" cy="576"/>
              <a:chOff x="1296" y="2784"/>
              <a:chExt cx="1728" cy="576"/>
            </a:xfrm>
          </p:grpSpPr>
          <p:sp>
            <p:nvSpPr>
              <p:cNvPr id="61496" name="Line 12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1497" name="Line 13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61493" name="Group 14"/>
            <p:cNvGrpSpPr>
              <a:grpSpLocks/>
            </p:cNvGrpSpPr>
            <p:nvPr/>
          </p:nvGrpSpPr>
          <p:grpSpPr bwMode="auto">
            <a:xfrm flipV="1">
              <a:off x="1296" y="3360"/>
              <a:ext cx="1728" cy="576"/>
              <a:chOff x="1296" y="2784"/>
              <a:chExt cx="1728" cy="576"/>
            </a:xfrm>
          </p:grpSpPr>
          <p:sp>
            <p:nvSpPr>
              <p:cNvPr id="61494" name="Line 15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1495" name="Line 16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61451" name="Text Box 17"/>
          <p:cNvSpPr txBox="1">
            <a:spLocks noChangeArrowheads="1"/>
          </p:cNvSpPr>
          <p:nvPr/>
        </p:nvSpPr>
        <p:spPr bwMode="auto">
          <a:xfrm>
            <a:off x="1397000" y="4384676"/>
            <a:ext cx="100841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u="sng"/>
              <a:t>numCli</a:t>
            </a:r>
            <a:endParaRPr lang="fr-FR" sz="2000"/>
          </a:p>
          <a:p>
            <a:pPr algn="l"/>
            <a:r>
              <a:rPr lang="fr-FR" sz="2000"/>
              <a:t>nom</a:t>
            </a:r>
          </a:p>
          <a:p>
            <a:pPr algn="l"/>
            <a:r>
              <a:rPr lang="fr-FR" sz="2000"/>
              <a:t>prénom</a:t>
            </a:r>
          </a:p>
          <a:p>
            <a:pPr algn="l"/>
            <a:r>
              <a:rPr lang="fr-FR" sz="2000"/>
              <a:t>ddn</a:t>
            </a:r>
          </a:p>
          <a:p>
            <a:pPr algn="l"/>
            <a:r>
              <a:rPr lang="fr-FR" sz="2000"/>
              <a:t>rue</a:t>
            </a:r>
          </a:p>
          <a:p>
            <a:pPr algn="l"/>
            <a:r>
              <a:rPr lang="fr-FR" sz="2000"/>
              <a:t>CP</a:t>
            </a:r>
          </a:p>
          <a:p>
            <a:pPr algn="l"/>
            <a:r>
              <a:rPr lang="fr-FR" sz="2000"/>
              <a:t>ville</a:t>
            </a:r>
            <a:endParaRPr lang="fr-FR" sz="2400"/>
          </a:p>
        </p:txBody>
      </p:sp>
      <p:sp>
        <p:nvSpPr>
          <p:cNvPr id="61452" name="Line 18"/>
          <p:cNvSpPr>
            <a:spLocks noChangeShapeType="1"/>
          </p:cNvSpPr>
          <p:nvPr/>
        </p:nvSpPr>
        <p:spPr bwMode="auto">
          <a:xfrm>
            <a:off x="1016000" y="46291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53" name="Line 19"/>
          <p:cNvSpPr>
            <a:spLocks noChangeShapeType="1"/>
          </p:cNvSpPr>
          <p:nvPr/>
        </p:nvSpPr>
        <p:spPr bwMode="auto">
          <a:xfrm>
            <a:off x="1016000" y="49180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54" name="Line 20"/>
          <p:cNvSpPr>
            <a:spLocks noChangeShapeType="1"/>
          </p:cNvSpPr>
          <p:nvPr/>
        </p:nvSpPr>
        <p:spPr bwMode="auto">
          <a:xfrm>
            <a:off x="1016000" y="51625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55" name="Line 21"/>
          <p:cNvSpPr>
            <a:spLocks noChangeShapeType="1"/>
          </p:cNvSpPr>
          <p:nvPr/>
        </p:nvSpPr>
        <p:spPr bwMode="auto">
          <a:xfrm>
            <a:off x="1016000" y="55276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56" name="Line 22"/>
          <p:cNvSpPr>
            <a:spLocks noChangeShapeType="1"/>
          </p:cNvSpPr>
          <p:nvPr/>
        </p:nvSpPr>
        <p:spPr bwMode="auto">
          <a:xfrm>
            <a:off x="1016000" y="58324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57" name="Line 23"/>
          <p:cNvSpPr>
            <a:spLocks noChangeShapeType="1"/>
          </p:cNvSpPr>
          <p:nvPr/>
        </p:nvSpPr>
        <p:spPr bwMode="auto">
          <a:xfrm>
            <a:off x="1016000" y="61531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58" name="Line 24"/>
          <p:cNvSpPr>
            <a:spLocks noChangeShapeType="1"/>
          </p:cNvSpPr>
          <p:nvPr/>
        </p:nvSpPr>
        <p:spPr bwMode="auto">
          <a:xfrm flipV="1">
            <a:off x="6756400" y="27590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59" name="Line 25"/>
          <p:cNvSpPr>
            <a:spLocks noChangeShapeType="1"/>
          </p:cNvSpPr>
          <p:nvPr/>
        </p:nvSpPr>
        <p:spPr bwMode="auto">
          <a:xfrm>
            <a:off x="1016000" y="4232275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60" name="Line 26"/>
          <p:cNvSpPr>
            <a:spLocks noChangeShapeType="1"/>
          </p:cNvSpPr>
          <p:nvPr/>
        </p:nvSpPr>
        <p:spPr bwMode="auto">
          <a:xfrm>
            <a:off x="1016000" y="65182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61" name="Line 27"/>
          <p:cNvSpPr>
            <a:spLocks noChangeShapeType="1"/>
          </p:cNvSpPr>
          <p:nvPr/>
        </p:nvSpPr>
        <p:spPr bwMode="auto">
          <a:xfrm>
            <a:off x="6756400" y="33686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62" name="Line 28"/>
          <p:cNvSpPr>
            <a:spLocks noChangeShapeType="1"/>
          </p:cNvSpPr>
          <p:nvPr/>
        </p:nvSpPr>
        <p:spPr bwMode="auto">
          <a:xfrm>
            <a:off x="6756400" y="30638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63" name="Line 29"/>
          <p:cNvSpPr>
            <a:spLocks noChangeShapeType="1"/>
          </p:cNvSpPr>
          <p:nvPr/>
        </p:nvSpPr>
        <p:spPr bwMode="auto">
          <a:xfrm>
            <a:off x="7061200" y="36734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64" name="Line 30"/>
          <p:cNvSpPr>
            <a:spLocks noChangeShapeType="1"/>
          </p:cNvSpPr>
          <p:nvPr/>
        </p:nvSpPr>
        <p:spPr bwMode="auto">
          <a:xfrm>
            <a:off x="6756400" y="27590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65" name="Text Box 31"/>
          <p:cNvSpPr txBox="1">
            <a:spLocks noChangeArrowheads="1"/>
          </p:cNvSpPr>
          <p:nvPr/>
        </p:nvSpPr>
        <p:spPr bwMode="auto">
          <a:xfrm>
            <a:off x="7108825" y="2514601"/>
            <a:ext cx="114717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u="sng"/>
              <a:t>numProd</a:t>
            </a:r>
            <a:endParaRPr lang="fr-FR" sz="2000"/>
          </a:p>
          <a:p>
            <a:pPr algn="l"/>
            <a:r>
              <a:rPr lang="fr-FR" sz="2000"/>
              <a:t>libellé</a:t>
            </a:r>
          </a:p>
          <a:p>
            <a:pPr algn="l"/>
            <a:r>
              <a:rPr lang="fr-FR" sz="2000"/>
              <a:t>pu</a:t>
            </a:r>
          </a:p>
        </p:txBody>
      </p:sp>
      <p:sp>
        <p:nvSpPr>
          <p:cNvPr id="61466" name="Line 32"/>
          <p:cNvSpPr>
            <a:spLocks noChangeShapeType="1"/>
          </p:cNvSpPr>
          <p:nvPr/>
        </p:nvSpPr>
        <p:spPr bwMode="auto">
          <a:xfrm flipV="1">
            <a:off x="4227539" y="4503733"/>
            <a:ext cx="12058" cy="3554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69" name="Text Box 35"/>
          <p:cNvSpPr txBox="1">
            <a:spLocks noChangeArrowheads="1"/>
          </p:cNvSpPr>
          <p:nvPr/>
        </p:nvSpPr>
        <p:spPr bwMode="auto">
          <a:xfrm>
            <a:off x="3224723" y="4533406"/>
            <a:ext cx="106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quantité</a:t>
            </a:r>
          </a:p>
        </p:txBody>
      </p:sp>
      <p:grpSp>
        <p:nvGrpSpPr>
          <p:cNvPr id="61470" name="Group 36"/>
          <p:cNvGrpSpPr>
            <a:grpSpLocks/>
          </p:cNvGrpSpPr>
          <p:nvPr/>
        </p:nvGrpSpPr>
        <p:grpSpPr bwMode="auto">
          <a:xfrm>
            <a:off x="6375400" y="4648200"/>
            <a:ext cx="1752600" cy="914400"/>
            <a:chOff x="1296" y="2784"/>
            <a:chExt cx="1728" cy="1152"/>
          </a:xfrm>
        </p:grpSpPr>
        <p:grpSp>
          <p:nvGrpSpPr>
            <p:cNvPr id="61486" name="Group 37"/>
            <p:cNvGrpSpPr>
              <a:grpSpLocks/>
            </p:cNvGrpSpPr>
            <p:nvPr/>
          </p:nvGrpSpPr>
          <p:grpSpPr bwMode="auto">
            <a:xfrm>
              <a:off x="1296" y="2784"/>
              <a:ext cx="1728" cy="576"/>
              <a:chOff x="1296" y="2784"/>
              <a:chExt cx="1728" cy="576"/>
            </a:xfrm>
          </p:grpSpPr>
          <p:sp>
            <p:nvSpPr>
              <p:cNvPr id="61490" name="Line 38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1491" name="Line 39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61487" name="Group 40"/>
            <p:cNvGrpSpPr>
              <a:grpSpLocks/>
            </p:cNvGrpSpPr>
            <p:nvPr/>
          </p:nvGrpSpPr>
          <p:grpSpPr bwMode="auto">
            <a:xfrm flipV="1">
              <a:off x="1296" y="3360"/>
              <a:ext cx="1728" cy="576"/>
              <a:chOff x="1296" y="2784"/>
              <a:chExt cx="1728" cy="576"/>
            </a:xfrm>
          </p:grpSpPr>
          <p:sp>
            <p:nvSpPr>
              <p:cNvPr id="61488" name="Line 41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1489" name="Line 42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61471" name="Text Box 43"/>
          <p:cNvSpPr txBox="1">
            <a:spLocks noChangeArrowheads="1"/>
          </p:cNvSpPr>
          <p:nvPr/>
        </p:nvSpPr>
        <p:spPr bwMode="auto">
          <a:xfrm>
            <a:off x="6726238" y="4860926"/>
            <a:ext cx="9445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/>
              <a:t>fournit</a:t>
            </a:r>
          </a:p>
        </p:txBody>
      </p:sp>
      <p:sp>
        <p:nvSpPr>
          <p:cNvPr id="61472" name="Line 44"/>
          <p:cNvSpPr>
            <a:spLocks noChangeShapeType="1"/>
          </p:cNvSpPr>
          <p:nvPr/>
        </p:nvSpPr>
        <p:spPr bwMode="auto">
          <a:xfrm flipV="1">
            <a:off x="7289800" y="556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73" name="Rectangle 45"/>
          <p:cNvSpPr>
            <a:spLocks noChangeArrowheads="1"/>
          </p:cNvSpPr>
          <p:nvPr/>
        </p:nvSpPr>
        <p:spPr bwMode="auto">
          <a:xfrm>
            <a:off x="6375400" y="5867400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74" name="Text Box 46"/>
          <p:cNvSpPr txBox="1">
            <a:spLocks noChangeArrowheads="1"/>
          </p:cNvSpPr>
          <p:nvPr/>
        </p:nvSpPr>
        <p:spPr bwMode="auto">
          <a:xfrm>
            <a:off x="6375400" y="5908676"/>
            <a:ext cx="16780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b="1"/>
              <a:t>Fournisseur</a:t>
            </a:r>
          </a:p>
        </p:txBody>
      </p:sp>
      <p:sp>
        <p:nvSpPr>
          <p:cNvPr id="61475" name="Line 47"/>
          <p:cNvSpPr>
            <a:spLocks noChangeShapeType="1"/>
          </p:cNvSpPr>
          <p:nvPr/>
        </p:nvSpPr>
        <p:spPr bwMode="auto">
          <a:xfrm flipH="1">
            <a:off x="5842000" y="61118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76" name="Line 48"/>
          <p:cNvSpPr>
            <a:spLocks noChangeShapeType="1"/>
          </p:cNvSpPr>
          <p:nvPr/>
        </p:nvSpPr>
        <p:spPr bwMode="auto">
          <a:xfrm flipV="1">
            <a:off x="5842000" y="534987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77" name="Line 49"/>
          <p:cNvSpPr>
            <a:spLocks noChangeShapeType="1"/>
          </p:cNvSpPr>
          <p:nvPr/>
        </p:nvSpPr>
        <p:spPr bwMode="auto">
          <a:xfrm flipH="1">
            <a:off x="5537200" y="53498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78" name="Line 50"/>
          <p:cNvSpPr>
            <a:spLocks noChangeShapeType="1"/>
          </p:cNvSpPr>
          <p:nvPr/>
        </p:nvSpPr>
        <p:spPr bwMode="auto">
          <a:xfrm flipH="1">
            <a:off x="5537200" y="56546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79" name="Text Box 51"/>
          <p:cNvSpPr txBox="1">
            <a:spLocks noChangeArrowheads="1"/>
          </p:cNvSpPr>
          <p:nvPr/>
        </p:nvSpPr>
        <p:spPr bwMode="auto">
          <a:xfrm>
            <a:off x="4394201" y="5105401"/>
            <a:ext cx="1184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u="sng"/>
              <a:t>numFour</a:t>
            </a:r>
            <a:endParaRPr lang="fr-FR" sz="2000"/>
          </a:p>
          <a:p>
            <a:pPr algn="l"/>
            <a:r>
              <a:rPr lang="fr-FR" sz="2000"/>
              <a:t>raisonSoc</a:t>
            </a:r>
          </a:p>
        </p:txBody>
      </p:sp>
      <p:sp>
        <p:nvSpPr>
          <p:cNvPr id="61480" name="Text Box 53"/>
          <p:cNvSpPr txBox="1">
            <a:spLocks noChangeArrowheads="1"/>
          </p:cNvSpPr>
          <p:nvPr/>
        </p:nvSpPr>
        <p:spPr bwMode="auto">
          <a:xfrm>
            <a:off x="1244601" y="3252423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0,N</a:t>
            </a:r>
            <a:endParaRPr lang="fr-FR" sz="2400" dirty="0"/>
          </a:p>
        </p:txBody>
      </p:sp>
      <p:sp>
        <p:nvSpPr>
          <p:cNvPr id="61481" name="Text Box 54"/>
          <p:cNvSpPr txBox="1">
            <a:spLocks noChangeArrowheads="1"/>
          </p:cNvSpPr>
          <p:nvPr/>
        </p:nvSpPr>
        <p:spPr bwMode="auto">
          <a:xfrm>
            <a:off x="7366001" y="4327525"/>
            <a:ext cx="5084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1,1</a:t>
            </a:r>
            <a:endParaRPr lang="fr-FR" sz="2400" dirty="0"/>
          </a:p>
        </p:txBody>
      </p:sp>
      <p:sp>
        <p:nvSpPr>
          <p:cNvPr id="61482" name="Text Box 55"/>
          <p:cNvSpPr txBox="1">
            <a:spLocks noChangeArrowheads="1"/>
          </p:cNvSpPr>
          <p:nvPr/>
        </p:nvSpPr>
        <p:spPr bwMode="auto">
          <a:xfrm>
            <a:off x="7340600" y="5486401"/>
            <a:ext cx="55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/>
              <a:t>1,N</a:t>
            </a:r>
            <a:endParaRPr lang="fr-FR" sz="2400"/>
          </a:p>
        </p:txBody>
      </p:sp>
      <p:sp>
        <p:nvSpPr>
          <p:cNvPr id="61483" name="Text Box 56"/>
          <p:cNvSpPr txBox="1">
            <a:spLocks noChangeArrowheads="1"/>
          </p:cNvSpPr>
          <p:nvPr/>
        </p:nvSpPr>
        <p:spPr bwMode="auto">
          <a:xfrm>
            <a:off x="5461001" y="3733801"/>
            <a:ext cx="598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0,M</a:t>
            </a:r>
            <a:endParaRPr lang="fr-FR" sz="2400" dirty="0"/>
          </a:p>
        </p:txBody>
      </p:sp>
      <p:sp>
        <p:nvSpPr>
          <p:cNvPr id="61484" name="Line 57"/>
          <p:cNvSpPr>
            <a:spLocks noChangeShapeType="1"/>
          </p:cNvSpPr>
          <p:nvPr/>
        </p:nvSpPr>
        <p:spPr bwMode="auto">
          <a:xfrm flipV="1">
            <a:off x="7289800" y="4267199"/>
            <a:ext cx="0" cy="3810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1485" name="Text Box 58"/>
          <p:cNvSpPr>
            <a:spLocks noGrp="1" noChangeArrowheads="1"/>
          </p:cNvSpPr>
          <p:nvPr>
            <p:ph type="title"/>
          </p:nvPr>
        </p:nvSpPr>
        <p:spPr>
          <a:xfrm>
            <a:off x="332023" y="396595"/>
            <a:ext cx="8140262" cy="71769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50000"/>
              </a:spcBef>
            </a:pPr>
            <a:r>
              <a:rPr lang="fr-FR" dirty="0"/>
              <a:t>Exemple de MCD "complet"  </a:t>
            </a:r>
            <a:r>
              <a:rPr lang="fr-FR" sz="2800" dirty="0"/>
              <a:t>(2/2)</a:t>
            </a:r>
            <a:endParaRPr lang="fr-FR" sz="2800" b="1" dirty="0"/>
          </a:p>
        </p:txBody>
      </p:sp>
      <p:sp>
        <p:nvSpPr>
          <p:cNvPr id="5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AD95F21C-783C-4371-9BE9-10F38D28F0D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6" name="Text Box 31"/>
          <p:cNvSpPr txBox="1">
            <a:spLocks noChangeArrowheads="1"/>
          </p:cNvSpPr>
          <p:nvPr/>
        </p:nvSpPr>
        <p:spPr bwMode="auto">
          <a:xfrm>
            <a:off x="4979203" y="1351321"/>
            <a:ext cx="1467068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u="sng" dirty="0" err="1"/>
              <a:t>numCde</a:t>
            </a:r>
            <a:endParaRPr lang="fr-FR" sz="2000" dirty="0"/>
          </a:p>
          <a:p>
            <a:pPr algn="l"/>
            <a:r>
              <a:rPr lang="fr-FR" sz="2000" dirty="0"/>
              <a:t>date</a:t>
            </a:r>
          </a:p>
          <a:p>
            <a:pPr algn="l"/>
            <a:r>
              <a:rPr lang="fr-FR" sz="2000" dirty="0" err="1"/>
              <a:t>montantHT</a:t>
            </a:r>
            <a:endParaRPr lang="fr-FR" sz="2000" dirty="0"/>
          </a:p>
          <a:p>
            <a:pPr algn="l"/>
            <a:r>
              <a:rPr lang="fr-FR" sz="2000" dirty="0" err="1"/>
              <a:t>montantTTC</a:t>
            </a:r>
            <a:endParaRPr lang="fr-FR" sz="2000" dirty="0"/>
          </a:p>
          <a:p>
            <a:pPr algn="l"/>
            <a:endParaRPr lang="fr-FR" sz="2000" dirty="0"/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3011247" y="2616201"/>
            <a:ext cx="17526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0" name="Text Box 7"/>
          <p:cNvSpPr txBox="1">
            <a:spLocks noChangeArrowheads="1"/>
          </p:cNvSpPr>
          <p:nvPr/>
        </p:nvSpPr>
        <p:spPr bwMode="auto">
          <a:xfrm>
            <a:off x="3046172" y="2657477"/>
            <a:ext cx="16514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b="1" dirty="0"/>
              <a:t>Commande</a:t>
            </a:r>
            <a:endParaRPr lang="fr-FR" sz="2400" dirty="0"/>
          </a:p>
        </p:txBody>
      </p:sp>
      <p:sp>
        <p:nvSpPr>
          <p:cNvPr id="61" name="Line 24"/>
          <p:cNvSpPr>
            <a:spLocks noChangeShapeType="1"/>
          </p:cNvSpPr>
          <p:nvPr/>
        </p:nvSpPr>
        <p:spPr bwMode="auto">
          <a:xfrm flipV="1">
            <a:off x="4636847" y="1639278"/>
            <a:ext cx="10076" cy="9769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>
            <a:off x="4636847" y="217844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>
            <a:off x="3925647" y="2616201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>
            <a:off x="4647314" y="2453889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7" name="Line 57"/>
          <p:cNvSpPr>
            <a:spLocks noChangeShapeType="1"/>
          </p:cNvSpPr>
          <p:nvPr/>
        </p:nvSpPr>
        <p:spPr bwMode="auto">
          <a:xfrm flipH="1" flipV="1">
            <a:off x="4225947" y="3267076"/>
            <a:ext cx="1" cy="339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1" name="Line 28"/>
          <p:cNvSpPr>
            <a:spLocks noChangeShapeType="1"/>
          </p:cNvSpPr>
          <p:nvPr/>
        </p:nvSpPr>
        <p:spPr bwMode="auto">
          <a:xfrm>
            <a:off x="4662247" y="1893184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2" name="Line 30"/>
          <p:cNvSpPr>
            <a:spLocks noChangeShapeType="1"/>
          </p:cNvSpPr>
          <p:nvPr/>
        </p:nvSpPr>
        <p:spPr bwMode="auto">
          <a:xfrm>
            <a:off x="4660663" y="163927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9" name="Text Box 56"/>
          <p:cNvSpPr txBox="1">
            <a:spLocks noChangeArrowheads="1"/>
          </p:cNvSpPr>
          <p:nvPr/>
        </p:nvSpPr>
        <p:spPr bwMode="auto">
          <a:xfrm>
            <a:off x="3598098" y="3263901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1,N</a:t>
            </a:r>
            <a:endParaRPr lang="fr-FR" sz="2400" dirty="0"/>
          </a:p>
        </p:txBody>
      </p:sp>
      <p:grpSp>
        <p:nvGrpSpPr>
          <p:cNvPr id="71" name="Group 10"/>
          <p:cNvGrpSpPr>
            <a:grpSpLocks/>
          </p:cNvGrpSpPr>
          <p:nvPr/>
        </p:nvGrpSpPr>
        <p:grpSpPr bwMode="auto">
          <a:xfrm>
            <a:off x="85748" y="2270275"/>
            <a:ext cx="2165303" cy="914400"/>
            <a:chOff x="1296" y="2784"/>
            <a:chExt cx="1728" cy="1152"/>
          </a:xfrm>
        </p:grpSpPr>
        <p:grpSp>
          <p:nvGrpSpPr>
            <p:cNvPr id="72" name="Group 11"/>
            <p:cNvGrpSpPr>
              <a:grpSpLocks/>
            </p:cNvGrpSpPr>
            <p:nvPr/>
          </p:nvGrpSpPr>
          <p:grpSpPr bwMode="auto">
            <a:xfrm>
              <a:off x="1296" y="2784"/>
              <a:ext cx="1728" cy="576"/>
              <a:chOff x="1296" y="2784"/>
              <a:chExt cx="1728" cy="576"/>
            </a:xfrm>
          </p:grpSpPr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7" name="Line 13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73" name="Group 14"/>
            <p:cNvGrpSpPr>
              <a:grpSpLocks/>
            </p:cNvGrpSpPr>
            <p:nvPr/>
          </p:nvGrpSpPr>
          <p:grpSpPr bwMode="auto">
            <a:xfrm flipV="1">
              <a:off x="1296" y="3360"/>
              <a:ext cx="1728" cy="576"/>
              <a:chOff x="1296" y="2784"/>
              <a:chExt cx="1728" cy="576"/>
            </a:xfrm>
          </p:grpSpPr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V="1">
                <a:off x="1296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5" name="Line 16"/>
              <p:cNvSpPr>
                <a:spLocks noChangeShapeType="1"/>
              </p:cNvSpPr>
              <p:nvPr/>
            </p:nvSpPr>
            <p:spPr bwMode="auto">
              <a:xfrm>
                <a:off x="2160" y="278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</p:grpSp>
      </p:grpSp>
      <p:sp>
        <p:nvSpPr>
          <p:cNvPr id="78" name="Line 8"/>
          <p:cNvSpPr>
            <a:spLocks noChangeShapeType="1"/>
          </p:cNvSpPr>
          <p:nvPr/>
        </p:nvSpPr>
        <p:spPr bwMode="auto">
          <a:xfrm flipV="1">
            <a:off x="2264668" y="2740418"/>
            <a:ext cx="781504" cy="68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9" name="Text Box 54"/>
          <p:cNvSpPr txBox="1">
            <a:spLocks noChangeArrowheads="1"/>
          </p:cNvSpPr>
          <p:nvPr/>
        </p:nvSpPr>
        <p:spPr bwMode="auto">
          <a:xfrm>
            <a:off x="2376912" y="2369223"/>
            <a:ext cx="5084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1,1</a:t>
            </a:r>
            <a:endParaRPr lang="fr-FR" sz="2400" dirty="0"/>
          </a:p>
        </p:txBody>
      </p:sp>
      <p:sp>
        <p:nvSpPr>
          <p:cNvPr id="80" name="Text Box 5"/>
          <p:cNvSpPr txBox="1">
            <a:spLocks noChangeArrowheads="1"/>
          </p:cNvSpPr>
          <p:nvPr/>
        </p:nvSpPr>
        <p:spPr bwMode="auto">
          <a:xfrm>
            <a:off x="773617" y="2489150"/>
            <a:ext cx="7841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 dirty="0"/>
              <a:t>passe</a:t>
            </a:r>
          </a:p>
        </p:txBody>
      </p:sp>
    </p:spTree>
    <p:extLst>
      <p:ext uri="{BB962C8B-B14F-4D97-AF65-F5344CB8AC3E}">
        <p14:creationId xmlns:p14="http://schemas.microsoft.com/office/powerpoint/2010/main" val="3148825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ext Box 1080"/>
          <p:cNvSpPr>
            <a:spLocks noGrp="1" noChangeArrowheads="1"/>
          </p:cNvSpPr>
          <p:nvPr>
            <p:ph type="title"/>
          </p:nvPr>
        </p:nvSpPr>
        <p:spPr>
          <a:xfrm>
            <a:off x="888999" y="438150"/>
            <a:ext cx="11131205" cy="9906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50000"/>
              </a:spcBef>
            </a:pPr>
            <a:r>
              <a:rPr lang="fr-FR" sz="3200" dirty="0"/>
              <a:t>Autre représentation graphique du modèle Entité-Association</a:t>
            </a:r>
            <a:endParaRPr lang="fr-FR" sz="3200" b="1" dirty="0"/>
          </a:p>
        </p:txBody>
      </p:sp>
      <p:sp>
        <p:nvSpPr>
          <p:cNvPr id="31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0909300" y="6248400"/>
            <a:ext cx="533400" cy="609600"/>
          </a:xfrm>
        </p:spPr>
        <p:txBody>
          <a:bodyPr/>
          <a:lstStyle/>
          <a:p>
            <a:fld id="{AD95F21C-783C-4371-9BE9-10F38D28F0D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2469" name="Rectangle 1026"/>
          <p:cNvSpPr>
            <a:spLocks noChangeArrowheads="1"/>
          </p:cNvSpPr>
          <p:nvPr/>
        </p:nvSpPr>
        <p:spPr bwMode="auto">
          <a:xfrm>
            <a:off x="1319875" y="2590800"/>
            <a:ext cx="13716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2470" name="Rectangle 1027"/>
          <p:cNvSpPr>
            <a:spLocks noChangeArrowheads="1"/>
          </p:cNvSpPr>
          <p:nvPr/>
        </p:nvSpPr>
        <p:spPr bwMode="auto">
          <a:xfrm>
            <a:off x="7543800" y="3251200"/>
            <a:ext cx="1752600" cy="150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2471" name="Text Box 1028"/>
          <p:cNvSpPr txBox="1">
            <a:spLocks noChangeArrowheads="1"/>
          </p:cNvSpPr>
          <p:nvPr/>
        </p:nvSpPr>
        <p:spPr bwMode="auto">
          <a:xfrm>
            <a:off x="6931380" y="2126165"/>
            <a:ext cx="10683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 dirty="0"/>
              <a:t>contient</a:t>
            </a:r>
          </a:p>
        </p:txBody>
      </p:sp>
      <p:sp>
        <p:nvSpPr>
          <p:cNvPr id="62472" name="Text Box 1029"/>
          <p:cNvSpPr txBox="1">
            <a:spLocks noChangeArrowheads="1"/>
          </p:cNvSpPr>
          <p:nvPr/>
        </p:nvSpPr>
        <p:spPr bwMode="auto">
          <a:xfrm>
            <a:off x="1355725" y="2647950"/>
            <a:ext cx="923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b="1"/>
              <a:t>Client</a:t>
            </a:r>
          </a:p>
        </p:txBody>
      </p:sp>
      <p:sp>
        <p:nvSpPr>
          <p:cNvPr id="62473" name="Text Box 1030"/>
          <p:cNvSpPr txBox="1">
            <a:spLocks noChangeArrowheads="1"/>
          </p:cNvSpPr>
          <p:nvPr/>
        </p:nvSpPr>
        <p:spPr bwMode="auto">
          <a:xfrm>
            <a:off x="7832725" y="3292475"/>
            <a:ext cx="11318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b="1"/>
              <a:t>Produit</a:t>
            </a:r>
            <a:endParaRPr lang="fr-FR" sz="2400"/>
          </a:p>
        </p:txBody>
      </p:sp>
      <p:sp>
        <p:nvSpPr>
          <p:cNvPr id="62475" name="Line 1032"/>
          <p:cNvSpPr>
            <a:spLocks noChangeShapeType="1"/>
          </p:cNvSpPr>
          <p:nvPr/>
        </p:nvSpPr>
        <p:spPr bwMode="auto">
          <a:xfrm>
            <a:off x="6179610" y="2346586"/>
            <a:ext cx="601267" cy="87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2476" name="Text Box 1040"/>
          <p:cNvSpPr txBox="1">
            <a:spLocks noChangeArrowheads="1"/>
          </p:cNvSpPr>
          <p:nvPr/>
        </p:nvSpPr>
        <p:spPr bwMode="auto">
          <a:xfrm>
            <a:off x="1371600" y="3200400"/>
            <a:ext cx="9271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u="sng"/>
              <a:t>numCli</a:t>
            </a:r>
            <a:endParaRPr lang="fr-FR"/>
          </a:p>
          <a:p>
            <a:pPr algn="l"/>
            <a:r>
              <a:rPr lang="fr-FR"/>
              <a:t>nom</a:t>
            </a:r>
          </a:p>
          <a:p>
            <a:pPr algn="l"/>
            <a:r>
              <a:rPr lang="fr-FR"/>
              <a:t>prénom</a:t>
            </a:r>
          </a:p>
          <a:p>
            <a:pPr algn="l"/>
            <a:r>
              <a:rPr lang="fr-FR"/>
              <a:t>ddn</a:t>
            </a:r>
          </a:p>
          <a:p>
            <a:pPr algn="l"/>
            <a:r>
              <a:rPr lang="fr-FR"/>
              <a:t>rue</a:t>
            </a:r>
          </a:p>
          <a:p>
            <a:pPr algn="l"/>
            <a:r>
              <a:rPr lang="fr-FR"/>
              <a:t>CP</a:t>
            </a:r>
          </a:p>
          <a:p>
            <a:pPr algn="l"/>
            <a:r>
              <a:rPr lang="fr-FR"/>
              <a:t>ville</a:t>
            </a:r>
            <a:endParaRPr lang="fr-FR" sz="2000"/>
          </a:p>
        </p:txBody>
      </p:sp>
      <p:sp>
        <p:nvSpPr>
          <p:cNvPr id="62477" name="Text Box 1054"/>
          <p:cNvSpPr txBox="1">
            <a:spLocks noChangeArrowheads="1"/>
          </p:cNvSpPr>
          <p:nvPr/>
        </p:nvSpPr>
        <p:spPr bwMode="auto">
          <a:xfrm>
            <a:off x="7848600" y="3752850"/>
            <a:ext cx="114776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u="sng" dirty="0" err="1"/>
              <a:t>numProd</a:t>
            </a:r>
            <a:endParaRPr lang="fr-FR" sz="2000" dirty="0"/>
          </a:p>
          <a:p>
            <a:pPr algn="l"/>
            <a:r>
              <a:rPr lang="fr-FR" sz="2000" dirty="0"/>
              <a:t>libellé</a:t>
            </a:r>
          </a:p>
          <a:p>
            <a:pPr algn="l"/>
            <a:r>
              <a:rPr lang="fr-FR" sz="2000" dirty="0" err="1"/>
              <a:t>puHT</a:t>
            </a:r>
            <a:endParaRPr lang="fr-FR" sz="2000" dirty="0"/>
          </a:p>
        </p:txBody>
      </p:sp>
      <p:sp>
        <p:nvSpPr>
          <p:cNvPr id="62478" name="Text Box 1058"/>
          <p:cNvSpPr txBox="1">
            <a:spLocks noChangeArrowheads="1"/>
          </p:cNvSpPr>
          <p:nvPr/>
        </p:nvSpPr>
        <p:spPr bwMode="auto">
          <a:xfrm>
            <a:off x="6613386" y="2874036"/>
            <a:ext cx="8874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1600" dirty="0"/>
              <a:t>quantité</a:t>
            </a:r>
          </a:p>
        </p:txBody>
      </p:sp>
      <p:sp>
        <p:nvSpPr>
          <p:cNvPr id="62479" name="Text Box 1066"/>
          <p:cNvSpPr txBox="1">
            <a:spLocks noChangeArrowheads="1"/>
          </p:cNvSpPr>
          <p:nvPr/>
        </p:nvSpPr>
        <p:spPr bwMode="auto">
          <a:xfrm>
            <a:off x="7894638" y="5522075"/>
            <a:ext cx="944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 dirty="0"/>
              <a:t>fournit</a:t>
            </a:r>
          </a:p>
        </p:txBody>
      </p:sp>
      <p:sp>
        <p:nvSpPr>
          <p:cNvPr id="62480" name="Rectangle 1068"/>
          <p:cNvSpPr>
            <a:spLocks noChangeArrowheads="1"/>
          </p:cNvSpPr>
          <p:nvPr/>
        </p:nvSpPr>
        <p:spPr bwMode="auto">
          <a:xfrm>
            <a:off x="4851400" y="5384800"/>
            <a:ext cx="1752600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2481" name="Text Box 1069"/>
          <p:cNvSpPr txBox="1">
            <a:spLocks noChangeArrowheads="1"/>
          </p:cNvSpPr>
          <p:nvPr/>
        </p:nvSpPr>
        <p:spPr bwMode="auto">
          <a:xfrm>
            <a:off x="4851400" y="5426075"/>
            <a:ext cx="16779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400" b="1"/>
              <a:t>Fournisseur</a:t>
            </a:r>
          </a:p>
        </p:txBody>
      </p:sp>
      <p:sp>
        <p:nvSpPr>
          <p:cNvPr id="62482" name="Text Box 1074"/>
          <p:cNvSpPr txBox="1">
            <a:spLocks noChangeArrowheads="1"/>
          </p:cNvSpPr>
          <p:nvPr/>
        </p:nvSpPr>
        <p:spPr bwMode="auto">
          <a:xfrm>
            <a:off x="5156200" y="5994400"/>
            <a:ext cx="9874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1600" u="sng"/>
              <a:t>numFour</a:t>
            </a:r>
            <a:endParaRPr lang="fr-FR" sz="1600"/>
          </a:p>
          <a:p>
            <a:pPr algn="l"/>
            <a:r>
              <a:rPr lang="fr-FR" sz="1600"/>
              <a:t>raisonSoc</a:t>
            </a:r>
          </a:p>
        </p:txBody>
      </p:sp>
      <p:sp>
        <p:nvSpPr>
          <p:cNvPr id="62484" name="Text Box 1076"/>
          <p:cNvSpPr txBox="1">
            <a:spLocks noChangeArrowheads="1"/>
          </p:cNvSpPr>
          <p:nvPr/>
        </p:nvSpPr>
        <p:spPr bwMode="auto">
          <a:xfrm>
            <a:off x="8413750" y="4911725"/>
            <a:ext cx="508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/>
              <a:t>1,1</a:t>
            </a:r>
            <a:endParaRPr lang="fr-FR" sz="2400"/>
          </a:p>
        </p:txBody>
      </p:sp>
      <p:sp>
        <p:nvSpPr>
          <p:cNvPr id="62485" name="Text Box 1077"/>
          <p:cNvSpPr txBox="1">
            <a:spLocks noChangeArrowheads="1"/>
          </p:cNvSpPr>
          <p:nvPr/>
        </p:nvSpPr>
        <p:spPr bwMode="auto">
          <a:xfrm>
            <a:off x="6756400" y="5918200"/>
            <a:ext cx="55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/>
              <a:t>1,N</a:t>
            </a:r>
            <a:endParaRPr lang="fr-FR" sz="2400"/>
          </a:p>
        </p:txBody>
      </p:sp>
      <p:sp>
        <p:nvSpPr>
          <p:cNvPr id="62486" name="Text Box 1078"/>
          <p:cNvSpPr txBox="1">
            <a:spLocks noChangeArrowheads="1"/>
          </p:cNvSpPr>
          <p:nvPr/>
        </p:nvSpPr>
        <p:spPr bwMode="auto">
          <a:xfrm>
            <a:off x="6218283" y="1936617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1,N</a:t>
            </a:r>
            <a:endParaRPr lang="fr-FR" sz="2400" dirty="0"/>
          </a:p>
        </p:txBody>
      </p:sp>
      <p:sp>
        <p:nvSpPr>
          <p:cNvPr id="62487" name="Line 1079"/>
          <p:cNvSpPr>
            <a:spLocks noChangeShapeType="1"/>
          </p:cNvSpPr>
          <p:nvPr/>
        </p:nvSpPr>
        <p:spPr bwMode="auto">
          <a:xfrm flipV="1">
            <a:off x="8322425" y="477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62488" name="Line 1082"/>
          <p:cNvSpPr>
            <a:spLocks noChangeShapeType="1"/>
          </p:cNvSpPr>
          <p:nvPr/>
        </p:nvSpPr>
        <p:spPr bwMode="auto">
          <a:xfrm>
            <a:off x="1270000" y="31242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fr-FR"/>
          </a:p>
        </p:txBody>
      </p:sp>
      <p:sp>
        <p:nvSpPr>
          <p:cNvPr id="62491" name="Line 1085"/>
          <p:cNvSpPr>
            <a:spLocks noChangeShapeType="1"/>
          </p:cNvSpPr>
          <p:nvPr/>
        </p:nvSpPr>
        <p:spPr bwMode="auto">
          <a:xfrm>
            <a:off x="4851400" y="59182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fr-FR"/>
          </a:p>
        </p:txBody>
      </p:sp>
      <p:sp>
        <p:nvSpPr>
          <p:cNvPr id="62493" name="Line 1087"/>
          <p:cNvSpPr>
            <a:spLocks noChangeShapeType="1"/>
          </p:cNvSpPr>
          <p:nvPr/>
        </p:nvSpPr>
        <p:spPr bwMode="auto">
          <a:xfrm flipV="1">
            <a:off x="6629400" y="5842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fr-FR"/>
          </a:p>
        </p:txBody>
      </p:sp>
      <p:sp>
        <p:nvSpPr>
          <p:cNvPr id="62494" name="Line 1088"/>
          <p:cNvSpPr>
            <a:spLocks noChangeShapeType="1"/>
          </p:cNvSpPr>
          <p:nvPr/>
        </p:nvSpPr>
        <p:spPr bwMode="auto">
          <a:xfrm>
            <a:off x="7543800" y="3768725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fr-FR"/>
          </a:p>
        </p:txBody>
      </p:sp>
      <p:sp>
        <p:nvSpPr>
          <p:cNvPr id="34" name="Line 1032"/>
          <p:cNvSpPr>
            <a:spLocks noChangeShapeType="1"/>
          </p:cNvSpPr>
          <p:nvPr/>
        </p:nvSpPr>
        <p:spPr bwMode="auto">
          <a:xfrm>
            <a:off x="8200139" y="2379480"/>
            <a:ext cx="5292" cy="8487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" name="Text Box 1078"/>
          <p:cNvSpPr txBox="1">
            <a:spLocks noChangeArrowheads="1"/>
          </p:cNvSpPr>
          <p:nvPr/>
        </p:nvSpPr>
        <p:spPr bwMode="auto">
          <a:xfrm>
            <a:off x="8220870" y="2699675"/>
            <a:ext cx="598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0,M</a:t>
            </a:r>
            <a:endParaRPr lang="fr-FR" sz="2400" dirty="0"/>
          </a:p>
        </p:txBody>
      </p:sp>
      <p:grpSp>
        <p:nvGrpSpPr>
          <p:cNvPr id="3" name="Groupe 2"/>
          <p:cNvGrpSpPr/>
          <p:nvPr/>
        </p:nvGrpSpPr>
        <p:grpSpPr>
          <a:xfrm>
            <a:off x="4437593" y="1548871"/>
            <a:ext cx="1752600" cy="2057929"/>
            <a:chOff x="3675593" y="1421871"/>
            <a:chExt cx="1752600" cy="2057929"/>
          </a:xfrm>
        </p:grpSpPr>
        <p:sp>
          <p:nvSpPr>
            <p:cNvPr id="33" name="Text Box 1030"/>
            <p:cNvSpPr txBox="1">
              <a:spLocks noChangeArrowheads="1"/>
            </p:cNvSpPr>
            <p:nvPr/>
          </p:nvSpPr>
          <p:spPr bwMode="auto">
            <a:xfrm>
              <a:off x="3776779" y="1498071"/>
              <a:ext cx="16514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2400" b="1" dirty="0"/>
                <a:t>Commande</a:t>
              </a:r>
              <a:endParaRPr lang="fr-FR" sz="2400" dirty="0"/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3675593" y="1421871"/>
              <a:ext cx="1752600" cy="2057929"/>
              <a:chOff x="10177993" y="1694921"/>
              <a:chExt cx="1752600" cy="2057929"/>
            </a:xfrm>
          </p:grpSpPr>
          <p:sp>
            <p:nvSpPr>
              <p:cNvPr id="32" name="Rectangle 1027"/>
              <p:cNvSpPr>
                <a:spLocks noChangeArrowheads="1"/>
              </p:cNvSpPr>
              <p:nvPr/>
            </p:nvSpPr>
            <p:spPr bwMode="auto">
              <a:xfrm>
                <a:off x="10177993" y="1694921"/>
                <a:ext cx="1752600" cy="20579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35" name="Text Box 1054"/>
              <p:cNvSpPr txBox="1">
                <a:spLocks noChangeArrowheads="1"/>
              </p:cNvSpPr>
              <p:nvPr/>
            </p:nvSpPr>
            <p:spPr bwMode="auto">
              <a:xfrm>
                <a:off x="10355793" y="2323571"/>
                <a:ext cx="1467068" cy="1323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2000" u="sng" dirty="0" err="1"/>
                  <a:t>numCde</a:t>
                </a:r>
                <a:endParaRPr lang="fr-FR" sz="2000" u="sng" dirty="0"/>
              </a:p>
              <a:p>
                <a:pPr algn="l"/>
                <a:r>
                  <a:rPr lang="fr-FR" sz="2000" dirty="0" err="1"/>
                  <a:t>date_Cde</a:t>
                </a:r>
                <a:endParaRPr lang="fr-FR" sz="2000" dirty="0"/>
              </a:p>
              <a:p>
                <a:pPr algn="l"/>
                <a:r>
                  <a:rPr lang="fr-FR" sz="2000" dirty="0" err="1"/>
                  <a:t>montantHT</a:t>
                </a:r>
                <a:endParaRPr lang="fr-FR" sz="2000" dirty="0"/>
              </a:p>
              <a:p>
                <a:pPr algn="l"/>
                <a:r>
                  <a:rPr lang="fr-FR" sz="2000" dirty="0" err="1"/>
                  <a:t>montantTTC</a:t>
                </a:r>
                <a:endParaRPr lang="fr-FR" sz="2000" dirty="0"/>
              </a:p>
            </p:txBody>
          </p:sp>
          <p:sp>
            <p:nvSpPr>
              <p:cNvPr id="40" name="Line 1088"/>
              <p:cNvSpPr>
                <a:spLocks noChangeShapeType="1"/>
              </p:cNvSpPr>
              <p:nvPr/>
            </p:nvSpPr>
            <p:spPr bwMode="auto">
              <a:xfrm>
                <a:off x="10177993" y="2212446"/>
                <a:ext cx="1752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endParaRPr lang="fr-FR"/>
              </a:p>
            </p:txBody>
          </p:sp>
        </p:grpSp>
      </p:grpSp>
      <p:sp>
        <p:nvSpPr>
          <p:cNvPr id="50" name="Text Box 1028"/>
          <p:cNvSpPr txBox="1">
            <a:spLocks noChangeArrowheads="1"/>
          </p:cNvSpPr>
          <p:nvPr/>
        </p:nvSpPr>
        <p:spPr bwMode="auto">
          <a:xfrm>
            <a:off x="3679726" y="4011683"/>
            <a:ext cx="7841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b="1" dirty="0"/>
              <a:t>passe</a:t>
            </a:r>
          </a:p>
        </p:txBody>
      </p:sp>
      <p:sp>
        <p:nvSpPr>
          <p:cNvPr id="51" name="Line 1032"/>
          <p:cNvSpPr>
            <a:spLocks noChangeShapeType="1"/>
          </p:cNvSpPr>
          <p:nvPr/>
        </p:nvSpPr>
        <p:spPr bwMode="auto">
          <a:xfrm>
            <a:off x="2694517" y="4295902"/>
            <a:ext cx="683683" cy="71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3" name="Text Box 1078"/>
          <p:cNvSpPr txBox="1">
            <a:spLocks noChangeArrowheads="1"/>
          </p:cNvSpPr>
          <p:nvPr/>
        </p:nvSpPr>
        <p:spPr bwMode="auto">
          <a:xfrm>
            <a:off x="2733190" y="3885933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0,N</a:t>
            </a:r>
            <a:endParaRPr lang="fr-FR" sz="2400" dirty="0"/>
          </a:p>
        </p:txBody>
      </p:sp>
      <p:sp>
        <p:nvSpPr>
          <p:cNvPr id="56" name="Line 1032"/>
          <p:cNvSpPr>
            <a:spLocks noChangeShapeType="1"/>
          </p:cNvSpPr>
          <p:nvPr/>
        </p:nvSpPr>
        <p:spPr bwMode="auto">
          <a:xfrm flipH="1" flipV="1">
            <a:off x="5434541" y="3606799"/>
            <a:ext cx="4231" cy="6962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7" name="Text Box 1078"/>
          <p:cNvSpPr txBox="1">
            <a:spLocks noChangeArrowheads="1"/>
          </p:cNvSpPr>
          <p:nvPr/>
        </p:nvSpPr>
        <p:spPr bwMode="auto">
          <a:xfrm>
            <a:off x="5473460" y="3754867"/>
            <a:ext cx="5084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1,1</a:t>
            </a:r>
            <a:endParaRPr lang="fr-FR" sz="2400" dirty="0"/>
          </a:p>
        </p:txBody>
      </p:sp>
      <p:sp>
        <p:nvSpPr>
          <p:cNvPr id="59" name="Line 1032"/>
          <p:cNvSpPr>
            <a:spLocks noChangeShapeType="1"/>
          </p:cNvSpPr>
          <p:nvPr/>
        </p:nvSpPr>
        <p:spPr bwMode="auto">
          <a:xfrm>
            <a:off x="4757999" y="4311650"/>
            <a:ext cx="683683" cy="71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45" name="Group 11"/>
          <p:cNvGrpSpPr>
            <a:grpSpLocks/>
          </p:cNvGrpSpPr>
          <p:nvPr/>
        </p:nvGrpSpPr>
        <p:grpSpPr bwMode="auto">
          <a:xfrm>
            <a:off x="3368519" y="3828843"/>
            <a:ext cx="1430693" cy="457200"/>
            <a:chOff x="1296" y="2784"/>
            <a:chExt cx="1728" cy="576"/>
          </a:xfrm>
        </p:grpSpPr>
        <p:sp>
          <p:nvSpPr>
            <p:cNvPr id="49" name="Line 12"/>
            <p:cNvSpPr>
              <a:spLocks noChangeShapeType="1"/>
            </p:cNvSpPr>
            <p:nvPr/>
          </p:nvSpPr>
          <p:spPr bwMode="auto">
            <a:xfrm flipV="1">
              <a:off x="1296" y="2784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>
              <a:off x="2160" y="2784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46" name="Group 14"/>
          <p:cNvGrpSpPr>
            <a:grpSpLocks/>
          </p:cNvGrpSpPr>
          <p:nvPr/>
        </p:nvGrpSpPr>
        <p:grpSpPr bwMode="auto">
          <a:xfrm flipV="1">
            <a:off x="3368519" y="4286043"/>
            <a:ext cx="1430693" cy="457200"/>
            <a:chOff x="1296" y="2784"/>
            <a:chExt cx="1728" cy="576"/>
          </a:xfrm>
        </p:grpSpPr>
        <p:sp>
          <p:nvSpPr>
            <p:cNvPr id="47" name="Line 15"/>
            <p:cNvSpPr>
              <a:spLocks noChangeShapeType="1"/>
            </p:cNvSpPr>
            <p:nvPr/>
          </p:nvSpPr>
          <p:spPr bwMode="auto">
            <a:xfrm flipV="1">
              <a:off x="1296" y="2784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>
              <a:off x="2160" y="2784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66" name="Group 11"/>
          <p:cNvGrpSpPr>
            <a:grpSpLocks/>
          </p:cNvGrpSpPr>
          <p:nvPr/>
        </p:nvGrpSpPr>
        <p:grpSpPr bwMode="auto">
          <a:xfrm>
            <a:off x="7681556" y="5361650"/>
            <a:ext cx="1314807" cy="443375"/>
            <a:chOff x="1296" y="2784"/>
            <a:chExt cx="1728" cy="576"/>
          </a:xfrm>
        </p:grpSpPr>
        <p:sp>
          <p:nvSpPr>
            <p:cNvPr id="70" name="Line 12"/>
            <p:cNvSpPr>
              <a:spLocks noChangeShapeType="1"/>
            </p:cNvSpPr>
            <p:nvPr/>
          </p:nvSpPr>
          <p:spPr bwMode="auto">
            <a:xfrm flipV="1">
              <a:off x="1296" y="2784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>
              <a:off x="2160" y="2784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67" name="Group 14"/>
          <p:cNvGrpSpPr>
            <a:grpSpLocks/>
          </p:cNvGrpSpPr>
          <p:nvPr/>
        </p:nvGrpSpPr>
        <p:grpSpPr bwMode="auto">
          <a:xfrm flipV="1">
            <a:off x="7681556" y="5805025"/>
            <a:ext cx="1314807" cy="443375"/>
            <a:chOff x="1296" y="2784"/>
            <a:chExt cx="1728" cy="576"/>
          </a:xfrm>
        </p:grpSpPr>
        <p:sp>
          <p:nvSpPr>
            <p:cNvPr id="68" name="Line 15"/>
            <p:cNvSpPr>
              <a:spLocks noChangeShapeType="1"/>
            </p:cNvSpPr>
            <p:nvPr/>
          </p:nvSpPr>
          <p:spPr bwMode="auto">
            <a:xfrm flipV="1">
              <a:off x="1296" y="2784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9" name="Line 16"/>
            <p:cNvSpPr>
              <a:spLocks noChangeShapeType="1"/>
            </p:cNvSpPr>
            <p:nvPr/>
          </p:nvSpPr>
          <p:spPr bwMode="auto">
            <a:xfrm>
              <a:off x="2160" y="2784"/>
              <a:ext cx="86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4" name="Losange 3"/>
          <p:cNvSpPr/>
          <p:nvPr/>
        </p:nvSpPr>
        <p:spPr>
          <a:xfrm>
            <a:off x="6805346" y="1907468"/>
            <a:ext cx="1391055" cy="891555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Line 57"/>
          <p:cNvSpPr>
            <a:spLocks noChangeShapeType="1"/>
          </p:cNvSpPr>
          <p:nvPr/>
        </p:nvSpPr>
        <p:spPr bwMode="auto">
          <a:xfrm flipV="1">
            <a:off x="7500873" y="2799023"/>
            <a:ext cx="0" cy="300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812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6790" y="5447038"/>
            <a:ext cx="9022305" cy="9007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2000" dirty="0"/>
              <a:t>Documenter correctement chaque élément du modèle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81354" y="166346"/>
            <a:ext cx="11072446" cy="90778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600" dirty="0"/>
              <a:t>Démarche pour construire un modèle E-A complet</a:t>
            </a:r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228506" y="6248400"/>
            <a:ext cx="533400" cy="609600"/>
          </a:xfrm>
        </p:spPr>
        <p:txBody>
          <a:bodyPr/>
          <a:lstStyle/>
          <a:p>
            <a:fld id="{D7888734-0280-46DE-B0BE-350AAB1D1E46}" type="slidenum">
              <a:rPr lang="en-US" smtClean="0">
                <a:latin typeface="Times New Roman" charset="0"/>
              </a:rPr>
              <a:pPr/>
              <a:t>74</a:t>
            </a:fld>
            <a:endParaRPr lang="en-US">
              <a:latin typeface="Times New Roman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81354" y="1272912"/>
            <a:ext cx="11480551" cy="52199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fr-FR" sz="2200" b="1" dirty="0"/>
          </a:p>
          <a:p>
            <a:pPr>
              <a:buNone/>
            </a:pPr>
            <a:r>
              <a:rPr lang="fr-FR" sz="2200" b="1" dirty="0"/>
              <a:t>1) </a:t>
            </a:r>
            <a:r>
              <a:rPr lang="fr-FR" sz="2200" dirty="0"/>
              <a:t>Construire le </a:t>
            </a:r>
            <a:r>
              <a:rPr lang="fr-FR" sz="2200" b="1" dirty="0"/>
              <a:t>dictionnaire de données </a:t>
            </a:r>
            <a:r>
              <a:rPr lang="fr-FR" sz="2200" dirty="0"/>
              <a:t>au préalable afin de faciliter le travail </a:t>
            </a:r>
          </a:p>
          <a:p>
            <a:pPr>
              <a:buFont typeface="Monotype Sorts" pitchFamily="2" charset="2"/>
              <a:buNone/>
            </a:pPr>
            <a:r>
              <a:rPr lang="fr-FR" sz="2200" b="1" dirty="0"/>
              <a:t>2) </a:t>
            </a:r>
            <a:r>
              <a:rPr lang="fr-FR" sz="2200" dirty="0"/>
              <a:t>Identifier la liste des entités.  Pour chaque entité,  identifier la liste de ses attributs, parmi eux, déterminer un identifiant</a:t>
            </a:r>
          </a:p>
          <a:p>
            <a:pPr>
              <a:buNone/>
            </a:pPr>
            <a:r>
              <a:rPr lang="fr-FR" sz="2200" b="1" dirty="0"/>
              <a:t>3)</a:t>
            </a:r>
            <a:r>
              <a:rPr lang="fr-FR" sz="2200" dirty="0"/>
              <a:t> Identifier les associations entre les entités . Pour chaque association, identifier la liste des attributs propres à l'association,  définir les cardinalités </a:t>
            </a:r>
          </a:p>
          <a:p>
            <a:pPr>
              <a:buFont typeface="Monotype Sorts" pitchFamily="2" charset="2"/>
              <a:buNone/>
            </a:pPr>
            <a:r>
              <a:rPr lang="fr-FR" sz="2200" b="1" dirty="0"/>
              <a:t>4)</a:t>
            </a:r>
            <a:r>
              <a:rPr lang="fr-FR" sz="2200" dirty="0"/>
              <a:t> Exprimer les contraintes d'intégrité notamment  les règles de gestion et DF entre attributs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sz="2200" b="1" dirty="0"/>
              <a:t>5) </a:t>
            </a:r>
            <a:r>
              <a:rPr lang="fr-FR" sz="2200" dirty="0"/>
              <a:t>Vérifier le schéma obtenu notamment :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sz="2200" dirty="0"/>
              <a:t>	- Supprimer les "</a:t>
            </a:r>
            <a:r>
              <a:rPr lang="fr-FR" sz="2200" i="1" dirty="0"/>
              <a:t>transitivités</a:t>
            </a:r>
            <a:r>
              <a:rPr lang="fr-FR" sz="2200" dirty="0"/>
              <a:t>", s'assurer que le modèle est connexe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sz="2200" dirty="0"/>
              <a:t>	-  S'assurer que le modèle répond aux demandes (besoins des traitements)</a:t>
            </a:r>
          </a:p>
          <a:p>
            <a:pPr>
              <a:buFont typeface="Monotype Sorts" pitchFamily="2" charset="2"/>
              <a:buNone/>
            </a:pPr>
            <a:r>
              <a:rPr lang="fr-FR" sz="2200" b="1" dirty="0"/>
              <a:t>6) </a:t>
            </a:r>
            <a:r>
              <a:rPr lang="fr-FR" sz="2200" dirty="0"/>
              <a:t>Valider avec les utilisateurs </a:t>
            </a:r>
          </a:p>
        </p:txBody>
      </p:sp>
    </p:spTree>
    <p:extLst>
      <p:ext uri="{BB962C8B-B14F-4D97-AF65-F5344CB8AC3E}">
        <p14:creationId xmlns:p14="http://schemas.microsoft.com/office/powerpoint/2010/main" val="3687988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4728" y="1619599"/>
            <a:ext cx="11362544" cy="4628801"/>
          </a:xfrm>
          <a:ln>
            <a:noFill/>
          </a:ln>
        </p:spPr>
        <p:txBody>
          <a:bodyPr>
            <a:noAutofit/>
          </a:bodyPr>
          <a:lstStyle/>
          <a:p>
            <a:pPr marL="0" indent="0" defTabSz="279400">
              <a:buNone/>
              <a:tabLst>
                <a:tab pos="292100" algn="l"/>
              </a:tabLst>
            </a:pPr>
            <a:r>
              <a:rPr lang="fr-FR" dirty="0"/>
              <a:t>La documentation des </a:t>
            </a:r>
            <a:r>
              <a:rPr lang="fr-FR" b="1" dirty="0"/>
              <a:t>attributs</a:t>
            </a:r>
            <a:r>
              <a:rPr lang="fr-FR" dirty="0"/>
              <a:t> d’un modèle conceptuel de données se fait sous forme d'un </a:t>
            </a:r>
            <a:r>
              <a:rPr lang="fr-FR" b="1" dirty="0"/>
              <a:t>dictionnaire des données </a:t>
            </a:r>
          </a:p>
          <a:p>
            <a:pPr marL="0" indent="0" defTabSz="279400">
              <a:buNone/>
              <a:tabLst>
                <a:tab pos="292100" algn="l"/>
              </a:tabLst>
            </a:pPr>
            <a:endParaRPr lang="fr-FR" b="1" dirty="0"/>
          </a:p>
          <a:p>
            <a:pPr marL="0" indent="0">
              <a:buNone/>
            </a:pPr>
            <a:r>
              <a:rPr lang="fr-FR" dirty="0"/>
              <a:t>Un soin particulier pour la documentation des attributs dans le dictionnaire de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Il est possible de commencer par la construction du dictionnaire avant l'esquisse du premier MCD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fr-FR" dirty="0"/>
              <a:t>Recenser toutes les </a:t>
            </a:r>
            <a:r>
              <a:rPr lang="fr-FR" b="1" dirty="0"/>
              <a:t>données utiles à mémoriser</a:t>
            </a:r>
            <a:r>
              <a:rPr lang="fr-FR" dirty="0"/>
              <a:t> et </a:t>
            </a:r>
            <a:r>
              <a:rPr lang="fr-FR" b="1" dirty="0"/>
              <a:t>nécessaires pour les traitements 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lang="fr-FR" dirty="0"/>
              <a:t>Chaque attribut a une entrée dans le dictionnaire (tableau)</a:t>
            </a:r>
          </a:p>
          <a:p>
            <a:pPr marL="0" indent="0" defTabSz="279400">
              <a:buNone/>
              <a:tabLst>
                <a:tab pos="292100" algn="l"/>
              </a:tabLst>
            </a:pPr>
            <a:endParaRPr lang="fr-FR" dirty="0"/>
          </a:p>
          <a:p>
            <a:pPr marL="0" indent="0" defTabSz="279400">
              <a:buNone/>
              <a:tabLst>
                <a:tab pos="292100" algn="l"/>
              </a:tabLst>
            </a:pPr>
            <a:endParaRPr lang="fr-FR" dirty="0"/>
          </a:p>
          <a:p>
            <a:pPr marL="0" indent="0" defTabSz="279400">
              <a:buNone/>
              <a:tabLst>
                <a:tab pos="292100" algn="l"/>
              </a:tabLst>
            </a:pPr>
            <a:endParaRPr lang="fr-FR" dirty="0"/>
          </a:p>
          <a:p>
            <a:pPr marL="0" indent="0" defTabSz="279400">
              <a:buNone/>
              <a:tabLst>
                <a:tab pos="292100" algn="l"/>
              </a:tabLst>
            </a:pPr>
            <a:r>
              <a:rPr lang="fr-FR" dirty="0"/>
              <a:t>	</a:t>
            </a:r>
            <a:r>
              <a:rPr lang="fr-FR" dirty="0">
                <a:solidFill>
                  <a:srgbClr val="FF9933"/>
                </a:solidFill>
              </a:rPr>
              <a:t>			</a:t>
            </a:r>
            <a:r>
              <a:rPr lang="fr-FR" dirty="0"/>
              <a:t>						</a:t>
            </a:r>
            <a:endParaRPr lang="fr-FR" i="1" dirty="0"/>
          </a:p>
        </p:txBody>
      </p:sp>
      <p:sp>
        <p:nvSpPr>
          <p:cNvPr id="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49705" y="609600"/>
            <a:ext cx="6227380" cy="685800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fr-FR" dirty="0"/>
              <a:t>Dictionnaire de données</a:t>
            </a:r>
            <a:endParaRPr lang="fr-FR" sz="2800" dirty="0"/>
          </a:p>
        </p:txBody>
      </p:sp>
      <p:sp>
        <p:nvSpPr>
          <p:cNvPr id="7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AD95F21C-783C-4371-9BE9-10F38D28F0D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01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077200" y="6492875"/>
            <a:ext cx="4114800" cy="365125"/>
          </a:xfrm>
        </p:spPr>
        <p:txBody>
          <a:bodyPr/>
          <a:lstStyle/>
          <a:p>
            <a:pPr>
              <a:defRPr/>
            </a:pPr>
            <a:fld id="{55AA14F8-556E-4149-8D1C-93E799D86742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3F67DCA-02F8-494E-AA61-BE586B035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72611"/>
              </p:ext>
            </p:extLst>
          </p:nvPr>
        </p:nvGraphicFramePr>
        <p:xfrm>
          <a:off x="437676" y="78603"/>
          <a:ext cx="10426892" cy="6711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8991">
                  <a:extLst>
                    <a:ext uri="{9D8B030D-6E8A-4147-A177-3AD203B41FA5}">
                      <a16:colId xmlns:a16="http://schemas.microsoft.com/office/drawing/2014/main" val="1215775740"/>
                    </a:ext>
                  </a:extLst>
                </a:gridCol>
                <a:gridCol w="2263633">
                  <a:extLst>
                    <a:ext uri="{9D8B030D-6E8A-4147-A177-3AD203B41FA5}">
                      <a16:colId xmlns:a16="http://schemas.microsoft.com/office/drawing/2014/main" val="2888144136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784131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02174038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187135849"/>
                    </a:ext>
                  </a:extLst>
                </a:gridCol>
                <a:gridCol w="3638268">
                  <a:extLst>
                    <a:ext uri="{9D8B030D-6E8A-4147-A177-3AD203B41FA5}">
                      <a16:colId xmlns:a16="http://schemas.microsoft.com/office/drawing/2014/main" val="652117201"/>
                    </a:ext>
                  </a:extLst>
                </a:gridCol>
              </a:tblGrid>
              <a:tr h="5029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 </a:t>
                      </a:r>
                      <a:endParaRPr lang="fr-FR" sz="16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Attribut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6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Signification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Type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6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Longueur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6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Nature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Règle de calcul ou contrainte </a:t>
                      </a:r>
                      <a:r>
                        <a:rPr lang="fr-FR" sz="1400" dirty="0" err="1">
                          <a:effectLst/>
                        </a:rPr>
                        <a:t>integrité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 anchor="ctr"/>
                </a:tc>
                <a:extLst>
                  <a:ext uri="{0D108BD9-81ED-4DB2-BD59-A6C34878D82A}">
                    <a16:rowId xmlns:a16="http://schemas.microsoft.com/office/drawing/2014/main" val="75918260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err="1">
                          <a:effectLst/>
                        </a:rPr>
                        <a:t>NoBon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N° de bon de commande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Nombre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4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 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3571760326"/>
                  </a:ext>
                </a:extLst>
              </a:tr>
              <a:tr h="5041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Date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Date de la commande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Date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6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Format :  </a:t>
                      </a:r>
                      <a:r>
                        <a:rPr lang="fr-FR" sz="1400" dirty="0" err="1">
                          <a:effectLst/>
                        </a:rPr>
                        <a:t>jj</a:t>
                      </a:r>
                      <a:r>
                        <a:rPr lang="fr-FR" sz="1400" dirty="0">
                          <a:effectLst/>
                        </a:rPr>
                        <a:t>/mm/</a:t>
                      </a:r>
                      <a:r>
                        <a:rPr lang="fr-FR" sz="1400" dirty="0" err="1">
                          <a:effectLst/>
                        </a:rPr>
                        <a:t>aa</a:t>
                      </a:r>
                      <a:r>
                        <a:rPr lang="fr-FR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 err="1">
                          <a:effectLst/>
                        </a:rPr>
                        <a:t>jj</a:t>
                      </a:r>
                      <a:r>
                        <a:rPr lang="fr-FR" sz="1400" dirty="0">
                          <a:effectLst/>
                        </a:rPr>
                        <a:t> : 01 à 31, mm : 01 à 12, </a:t>
                      </a:r>
                      <a:r>
                        <a:rPr lang="fr-FR" sz="1400" dirty="0" err="1">
                          <a:effectLst/>
                        </a:rPr>
                        <a:t>aa</a:t>
                      </a:r>
                      <a:r>
                        <a:rPr lang="fr-FR" sz="1400" dirty="0">
                          <a:effectLst/>
                        </a:rPr>
                        <a:t> : 00 à 99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665178202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*CoCli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Code client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Caractère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20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Attribut à créer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1505906188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NomCli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Nom client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Caractère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30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 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1202092469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Adresse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Adresse client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Composé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Rue+Ville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1990851156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Rue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Rue client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Caractère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30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558300957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Ville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Ville client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Caractère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30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1628368168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*CoF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Code fournisseur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Caractère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8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Attribut à créer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1939687246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NomF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Raison sociale Fournisseur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Caractère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30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 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1789564434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Ref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Référence produit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Caractère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5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</a:rPr>
                        <a:t>Format : 1 lettre + 3 chiffres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3983214121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Lib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Libellé produit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r>
                        <a:rPr kumimoji="0" lang="fr-F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Caractère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60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 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1297717658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Qte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Quantité commandée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Nombre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3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Entier &gt; 0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2034867725"/>
                  </a:ext>
                </a:extLst>
              </a:tr>
              <a:tr h="312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PU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Prix unitaire hors taxe produit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Nombre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7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Elémentaire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Format : 9999,99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2760215597"/>
                  </a:ext>
                </a:extLst>
              </a:tr>
              <a:tr h="5791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TotalHT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Montant commande hors taxes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Nombre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8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Calculé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Somme des PU x Qte</a:t>
                      </a:r>
                      <a:endParaRPr lang="fr-FR" sz="16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Format : 99999,99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1789131749"/>
                  </a:ext>
                </a:extLst>
              </a:tr>
              <a:tr h="5791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TotalTTC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Montant commande toutes taxes comprises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Nombre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9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Calculé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TotalTTC + TotalTTC x TVA</a:t>
                      </a:r>
                      <a:endParaRPr lang="fr-FR" sz="16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Format : 999999,99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808893812"/>
                  </a:ext>
                </a:extLst>
              </a:tr>
              <a:tr h="40717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TVA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Taux de TVA courante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Nombre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4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Paramètre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Pourcentage entre 0 et 99.99</a:t>
                      </a:r>
                      <a:endParaRPr lang="fr-FR" sz="16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Format : 99.99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906" marR="42906" marT="0" marB="0"/>
                </a:tc>
                <a:extLst>
                  <a:ext uri="{0D108BD9-81ED-4DB2-BD59-A6C34878D82A}">
                    <a16:rowId xmlns:a16="http://schemas.microsoft.com/office/drawing/2014/main" val="974531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0577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681913" y="6370638"/>
            <a:ext cx="4114800" cy="365125"/>
          </a:xfrm>
        </p:spPr>
        <p:txBody>
          <a:bodyPr/>
          <a:lstStyle/>
          <a:p>
            <a:pPr>
              <a:defRPr/>
            </a:pPr>
            <a:fld id="{55AA14F8-556E-4149-8D1C-93E799D86742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25270" y="4542203"/>
            <a:ext cx="10914125" cy="1828435"/>
          </a:xfrm>
        </p:spPr>
        <p:txBody>
          <a:bodyPr/>
          <a:lstStyle/>
          <a:p>
            <a:pPr marL="457200" lvl="1" indent="0">
              <a:buNone/>
            </a:pPr>
            <a:r>
              <a:rPr lang="fr-FR" dirty="0"/>
              <a:t>En général, les données calculées ou composées ne sont pas à prendre en compte dans un MCD </a:t>
            </a:r>
            <a:r>
              <a:rPr lang="fr-FR" sz="2000" dirty="0"/>
              <a:t>	</a:t>
            </a:r>
          </a:p>
          <a:p>
            <a:pPr marL="457200" lvl="1" indent="0">
              <a:buNone/>
            </a:pPr>
            <a:r>
              <a:rPr lang="fr-FR" sz="2000" dirty="0"/>
              <a:t>	Sur l'exemple : Adresse, Montant, Total ne seront pas dans le MCD </a:t>
            </a: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680103" y="487362"/>
            <a:ext cx="10126635" cy="9617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lvl="0">
              <a:defRPr/>
            </a:pPr>
            <a:r>
              <a:rPr lang="fr-FR" sz="3600" dirty="0">
                <a:latin typeface="+mj-lt"/>
              </a:rPr>
              <a:t>Dictionnaire de données – Quelques éléments</a:t>
            </a:r>
            <a:endParaRPr lang="fr-FR" sz="16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0103" y="1583650"/>
            <a:ext cx="106592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  <a:buClr>
                <a:schemeClr val="bg2"/>
              </a:buClr>
              <a:buSzPct val="70000"/>
              <a:defRPr/>
            </a:pPr>
            <a:r>
              <a:rPr lang="fr-FR" sz="2400" kern="0" dirty="0"/>
              <a:t>Pour identifier les attributs  d'un système d'information, il faut gérer 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000" kern="0" dirty="0"/>
              <a:t>Les données </a:t>
            </a:r>
            <a:r>
              <a:rPr lang="fr-FR" sz="2000" b="1" kern="0" dirty="0"/>
              <a:t>composées (</a:t>
            </a:r>
            <a:r>
              <a:rPr lang="fr-FR" sz="2000" kern="0" dirty="0"/>
              <a:t>ou</a:t>
            </a:r>
            <a:r>
              <a:rPr lang="fr-FR" sz="2000" b="1" kern="0" dirty="0"/>
              <a:t> concaténées) </a:t>
            </a:r>
            <a:r>
              <a:rPr lang="fr-FR" sz="2000" kern="0" dirty="0"/>
              <a:t>de</a:t>
            </a:r>
            <a:r>
              <a:rPr lang="fr-FR" sz="2000" b="1" kern="0" dirty="0"/>
              <a:t> </a:t>
            </a:r>
            <a:r>
              <a:rPr lang="fr-FR" sz="2000" dirty="0"/>
              <a:t>données  élémentaires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000" dirty="0"/>
              <a:t>Les données </a:t>
            </a:r>
            <a:r>
              <a:rPr lang="fr-FR" sz="2000" b="1" dirty="0"/>
              <a:t>calculées</a:t>
            </a:r>
            <a:r>
              <a:rPr lang="fr-FR" sz="2000" dirty="0"/>
              <a:t> à partir d'autres données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000" dirty="0"/>
              <a:t>Les</a:t>
            </a:r>
            <a:r>
              <a:rPr lang="fr-FR" sz="2000" b="1" dirty="0"/>
              <a:t> paramètres</a:t>
            </a:r>
            <a:r>
              <a:rPr lang="fr-FR" sz="2000" dirty="0"/>
              <a:t> du SI : Propriétés dont la valeur est constante ou prévisible </a:t>
            </a:r>
          </a:p>
          <a:p>
            <a:pPr lvl="1">
              <a:lnSpc>
                <a:spcPct val="150000"/>
              </a:lnSpc>
            </a:pPr>
            <a:r>
              <a:rPr lang="fr-FR" sz="2000" dirty="0"/>
              <a:t>	Exemples : Date du jour, taux TVA, tarif horaire…</a:t>
            </a:r>
            <a:endParaRPr lang="fr-FR" sz="2000" kern="0" dirty="0"/>
          </a:p>
        </p:txBody>
      </p:sp>
    </p:spTree>
    <p:extLst>
      <p:ext uri="{BB962C8B-B14F-4D97-AF65-F5344CB8AC3E}">
        <p14:creationId xmlns:p14="http://schemas.microsoft.com/office/powerpoint/2010/main" val="12811704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681913" y="6370638"/>
            <a:ext cx="4114800" cy="365125"/>
          </a:xfrm>
        </p:spPr>
        <p:txBody>
          <a:bodyPr/>
          <a:lstStyle/>
          <a:p>
            <a:pPr>
              <a:defRPr/>
            </a:pPr>
            <a:fld id="{55AA14F8-556E-4149-8D1C-93E799D86742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304570" y="284477"/>
            <a:ext cx="10126635" cy="822113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fr-FR" sz="3600" dirty="0">
                <a:latin typeface="+mj-lt"/>
              </a:rPr>
              <a:t>Les dates : attributs ou entités ?</a:t>
            </a:r>
            <a:endParaRPr lang="fr-FR" sz="16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3329" y="1130606"/>
            <a:ext cx="6617574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50000"/>
              </a:spcBef>
              <a:buClr>
                <a:schemeClr val="bg2"/>
              </a:buClr>
              <a:buSzPct val="70000"/>
              <a:defRPr/>
            </a:pPr>
            <a:r>
              <a:rPr lang="fr-FR" sz="2000" kern="0" dirty="0"/>
              <a:t>Différents cas de figure :</a:t>
            </a:r>
          </a:p>
          <a:p>
            <a:pPr marL="800100" lvl="1" indent="-342900">
              <a:spcBef>
                <a:spcPct val="50000"/>
              </a:spcBef>
              <a:buSzPct val="70000"/>
              <a:buFont typeface="Wingdings" panose="05000000000000000000" pitchFamily="2" charset="2"/>
              <a:buChar char="ü"/>
              <a:defRPr/>
            </a:pPr>
            <a:r>
              <a:rPr lang="fr-FR" sz="2000" kern="0" dirty="0"/>
              <a:t>	</a:t>
            </a:r>
            <a:r>
              <a:rPr lang="fr-FR" sz="2200" kern="0" dirty="0"/>
              <a:t>Modélisation d'un moment</a:t>
            </a:r>
          </a:p>
          <a:p>
            <a:pPr marL="800100" lvl="1" indent="-342900">
              <a:spcBef>
                <a:spcPct val="50000"/>
              </a:spcBef>
              <a:buSzPct val="70000"/>
              <a:buFont typeface="Wingdings" panose="05000000000000000000" pitchFamily="2" charset="2"/>
              <a:buChar char="ü"/>
              <a:defRPr/>
            </a:pPr>
            <a:r>
              <a:rPr lang="fr-FR" sz="2200" kern="0" dirty="0"/>
              <a:t>	Modélisation d'une chronologie</a:t>
            </a:r>
          </a:p>
          <a:p>
            <a:pPr marL="800100" lvl="1" indent="-342900">
              <a:spcBef>
                <a:spcPct val="50000"/>
              </a:spcBef>
              <a:buSzPct val="70000"/>
              <a:buFont typeface="Wingdings" panose="05000000000000000000" pitchFamily="2" charset="2"/>
              <a:buChar char="ü"/>
              <a:defRPr/>
            </a:pPr>
            <a:r>
              <a:rPr lang="fr-FR" sz="2200" kern="0" dirty="0"/>
              <a:t>	Modélisation d'une historisation</a:t>
            </a:r>
          </a:p>
          <a:p>
            <a:pPr marL="800100" lvl="1" indent="-342900">
              <a:spcBef>
                <a:spcPct val="50000"/>
              </a:spcBef>
              <a:buSzPct val="70000"/>
              <a:buFont typeface="Wingdings" panose="05000000000000000000" pitchFamily="2" charset="2"/>
              <a:buChar char="ü"/>
              <a:defRPr/>
            </a:pPr>
            <a:endParaRPr lang="fr-FR" sz="2000" kern="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8" y="3626475"/>
            <a:ext cx="7026333" cy="2866004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9046853" y="827005"/>
            <a:ext cx="1298344" cy="1133803"/>
            <a:chOff x="6114199" y="1745875"/>
            <a:chExt cx="1298344" cy="1133803"/>
          </a:xfrm>
        </p:grpSpPr>
        <p:sp>
          <p:nvSpPr>
            <p:cNvPr id="10" name="Text Box 1030"/>
            <p:cNvSpPr txBox="1">
              <a:spLocks noChangeArrowheads="1"/>
            </p:cNvSpPr>
            <p:nvPr/>
          </p:nvSpPr>
          <p:spPr bwMode="auto">
            <a:xfrm>
              <a:off x="6131422" y="1745875"/>
              <a:ext cx="1281121" cy="261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b="1" dirty="0"/>
                <a:t>Commande</a:t>
              </a:r>
              <a:endParaRPr lang="fr-FR" dirty="0"/>
            </a:p>
          </p:txBody>
        </p:sp>
        <p:sp>
          <p:nvSpPr>
            <p:cNvPr id="11" name="Rectangle 1027"/>
            <p:cNvSpPr>
              <a:spLocks noChangeArrowheads="1"/>
            </p:cNvSpPr>
            <p:nvPr/>
          </p:nvSpPr>
          <p:spPr bwMode="auto">
            <a:xfrm>
              <a:off x="6114199" y="1815661"/>
              <a:ext cx="1243876" cy="10640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12" name="Text Box 1054"/>
            <p:cNvSpPr txBox="1">
              <a:spLocks noChangeArrowheads="1"/>
            </p:cNvSpPr>
            <p:nvPr/>
          </p:nvSpPr>
          <p:spPr bwMode="auto">
            <a:xfrm>
              <a:off x="6281333" y="2129284"/>
              <a:ext cx="104957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/>
              <a:r>
                <a:rPr lang="fr-FR" sz="1600" u="sng" dirty="0" err="1"/>
                <a:t>numCde</a:t>
              </a:r>
              <a:endParaRPr lang="fr-FR" sz="1600" u="sng" dirty="0"/>
            </a:p>
            <a:p>
              <a:pPr algn="l"/>
              <a:r>
                <a:rPr lang="fr-FR" sz="1600" dirty="0" err="1"/>
                <a:t>dateCde</a:t>
              </a:r>
              <a:endParaRPr lang="fr-FR" sz="1600" dirty="0"/>
            </a:p>
          </p:txBody>
        </p:sp>
        <p:sp>
          <p:nvSpPr>
            <p:cNvPr id="13" name="Line 1088"/>
            <p:cNvSpPr>
              <a:spLocks noChangeShapeType="1"/>
            </p:cNvSpPr>
            <p:nvPr/>
          </p:nvSpPr>
          <p:spPr bwMode="auto">
            <a:xfrm>
              <a:off x="6125915" y="2103093"/>
              <a:ext cx="12438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fr-FR" sz="1600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03" y="4026896"/>
            <a:ext cx="4730245" cy="1489524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7786049" y="578586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Cours journalier des devises (Chronologie)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45432" y="6370638"/>
            <a:ext cx="583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Historisation des données sur les personnes (BD INSEE)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411026" y="2323240"/>
            <a:ext cx="456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Moment où une commande a été passée</a:t>
            </a:r>
          </a:p>
        </p:txBody>
      </p:sp>
    </p:spTree>
    <p:extLst>
      <p:ext uri="{BB962C8B-B14F-4D97-AF65-F5344CB8AC3E}">
        <p14:creationId xmlns:p14="http://schemas.microsoft.com/office/powerpoint/2010/main" val="408012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AD95F21C-783C-4371-9BE9-10F38D28F0D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Rectangle 1026"/>
          <p:cNvSpPr txBox="1">
            <a:spLocks noChangeArrowheads="1"/>
          </p:cNvSpPr>
          <p:nvPr/>
        </p:nvSpPr>
        <p:spPr bwMode="auto">
          <a:xfrm>
            <a:off x="774071" y="449083"/>
            <a:ext cx="7735371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Documentation d’une entité</a:t>
            </a:r>
            <a:r>
              <a:rPr lang="fr-FR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2051"/>
          <p:cNvSpPr txBox="1">
            <a:spLocks noChangeArrowheads="1"/>
          </p:cNvSpPr>
          <p:nvPr/>
        </p:nvSpPr>
        <p:spPr>
          <a:xfrm>
            <a:off x="774071" y="1712118"/>
            <a:ext cx="11204749" cy="43538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Pour qu’un schéma E/A soit complet, chaque  entité/association/attribut/CI doit être documenté(e)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dirty="0"/>
              <a:t>Pour chaque </a:t>
            </a:r>
            <a:r>
              <a:rPr lang="fr-FR" sz="2400" b="1" dirty="0"/>
              <a:t>entité :</a:t>
            </a:r>
            <a:r>
              <a:rPr lang="fr-FR" sz="2400" dirty="0">
                <a:solidFill>
                  <a:srgbClr val="FF9933"/>
                </a:solidFill>
              </a:rPr>
              <a:t>	</a:t>
            </a:r>
            <a:r>
              <a:rPr lang="fr-FR" sz="2200" dirty="0">
                <a:solidFill>
                  <a:srgbClr val="FF9933"/>
                </a:solidFill>
              </a:rPr>
              <a:t>	</a:t>
            </a:r>
            <a:r>
              <a:rPr lang="fr-FR" sz="2200" dirty="0"/>
              <a:t>(</a:t>
            </a:r>
            <a:r>
              <a:rPr lang="fr-FR" sz="2200" i="1" dirty="0"/>
              <a:t>Exemple)</a:t>
            </a:r>
          </a:p>
          <a:p>
            <a:pPr marL="0" indent="0">
              <a:lnSpc>
                <a:spcPct val="12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200" dirty="0"/>
              <a:t> un </a:t>
            </a:r>
            <a:r>
              <a:rPr lang="fr-FR" sz="2200" b="1" dirty="0"/>
              <a:t>nom</a:t>
            </a:r>
            <a:r>
              <a:rPr lang="fr-FR" sz="2200" dirty="0"/>
              <a:t>			</a:t>
            </a:r>
            <a:r>
              <a:rPr lang="fr-FR" sz="2200" i="1" dirty="0"/>
              <a:t>Auteur	</a:t>
            </a:r>
          </a:p>
          <a:p>
            <a:pPr marL="0" indent="0">
              <a:lnSpc>
                <a:spcPct val="12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200" dirty="0"/>
              <a:t> une </a:t>
            </a:r>
            <a:r>
              <a:rPr lang="fr-FR" sz="2200" b="1" dirty="0"/>
              <a:t>définition 	</a:t>
            </a:r>
            <a:r>
              <a:rPr lang="fr-FR" sz="2200" dirty="0"/>
              <a:t>	"</a:t>
            </a:r>
            <a:r>
              <a:rPr lang="fr-FR" sz="2200" i="1" dirty="0"/>
              <a:t>Un auteur est une personne qui a écrit au moins un </a:t>
            </a:r>
          </a:p>
          <a:p>
            <a:pPr marL="0" indent="0">
              <a:lnSpc>
                <a:spcPct val="120000"/>
              </a:lnSpc>
              <a:buClr>
                <a:srgbClr val="FF9933"/>
              </a:buClr>
              <a:buNone/>
            </a:pPr>
            <a:r>
              <a:rPr lang="fr-FR" sz="2200" i="1" dirty="0"/>
              <a:t>				livre édité par un  éditeur  qui nous intéresse."</a:t>
            </a:r>
          </a:p>
          <a:p>
            <a:pPr marL="0" indent="0">
              <a:lnSpc>
                <a:spcPct val="12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200" dirty="0"/>
              <a:t> </a:t>
            </a:r>
            <a:r>
              <a:rPr lang="fr-FR" sz="2200" dirty="0">
                <a:solidFill>
                  <a:schemeClr val="bg2">
                    <a:lumMod val="50000"/>
                  </a:schemeClr>
                </a:solidFill>
              </a:rPr>
              <a:t>une liste d’attributs		{</a:t>
            </a:r>
            <a:r>
              <a:rPr lang="fr-FR" sz="2200" i="1" dirty="0">
                <a:solidFill>
                  <a:schemeClr val="bg2">
                    <a:lumMod val="50000"/>
                  </a:schemeClr>
                </a:solidFill>
              </a:rPr>
              <a:t>nom-</a:t>
            </a:r>
            <a:r>
              <a:rPr lang="fr-FR" sz="2200" i="1" dirty="0" err="1">
                <a:solidFill>
                  <a:schemeClr val="bg2">
                    <a:lumMod val="50000"/>
                  </a:schemeClr>
                </a:solidFill>
              </a:rPr>
              <a:t>aut</a:t>
            </a:r>
            <a:r>
              <a:rPr lang="fr-FR" sz="2200" i="1" dirty="0">
                <a:solidFill>
                  <a:schemeClr val="bg2">
                    <a:lumMod val="50000"/>
                  </a:schemeClr>
                </a:solidFill>
              </a:rPr>
              <a:t>, prénom-</a:t>
            </a:r>
            <a:r>
              <a:rPr lang="fr-FR" sz="2200" i="1" dirty="0" err="1">
                <a:solidFill>
                  <a:schemeClr val="bg2">
                    <a:lumMod val="50000"/>
                  </a:schemeClr>
                </a:solidFill>
              </a:rPr>
              <a:t>aut</a:t>
            </a:r>
            <a:r>
              <a:rPr lang="fr-FR" sz="2200" i="1" dirty="0">
                <a:solidFill>
                  <a:schemeClr val="bg2">
                    <a:lumMod val="50000"/>
                  </a:schemeClr>
                </a:solidFill>
              </a:rPr>
              <a:t>, ville-</a:t>
            </a:r>
            <a:r>
              <a:rPr lang="fr-FR" sz="2200" i="1" dirty="0" err="1">
                <a:solidFill>
                  <a:schemeClr val="bg2">
                    <a:lumMod val="50000"/>
                  </a:schemeClr>
                </a:solidFill>
              </a:rPr>
              <a:t>aut</a:t>
            </a:r>
            <a:endParaRPr lang="fr-FR" sz="2200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200" dirty="0">
                <a:solidFill>
                  <a:schemeClr val="bg2">
                    <a:lumMod val="50000"/>
                  </a:schemeClr>
                </a:solidFill>
              </a:rPr>
              <a:t> au moins un identifiant	{</a:t>
            </a:r>
            <a:r>
              <a:rPr lang="fr-FR" sz="2200" i="1" dirty="0">
                <a:solidFill>
                  <a:schemeClr val="bg2">
                    <a:lumMod val="50000"/>
                  </a:schemeClr>
                </a:solidFill>
              </a:rPr>
              <a:t>nom-</a:t>
            </a:r>
            <a:r>
              <a:rPr lang="fr-FR" sz="2200" i="1" dirty="0" err="1">
                <a:solidFill>
                  <a:schemeClr val="bg2">
                    <a:lumMod val="50000"/>
                  </a:schemeClr>
                </a:solidFill>
              </a:rPr>
              <a:t>aut</a:t>
            </a:r>
            <a:r>
              <a:rPr lang="fr-FR" sz="2200" i="1" dirty="0">
                <a:solidFill>
                  <a:schemeClr val="bg2">
                    <a:lumMod val="50000"/>
                  </a:schemeClr>
                </a:solidFill>
              </a:rPr>
              <a:t>, prénom-</a:t>
            </a:r>
            <a:r>
              <a:rPr lang="fr-FR" sz="2200" i="1" dirty="0" err="1">
                <a:solidFill>
                  <a:schemeClr val="bg2">
                    <a:lumMod val="50000"/>
                  </a:schemeClr>
                </a:solidFill>
              </a:rPr>
              <a:t>aut</a:t>
            </a:r>
            <a:r>
              <a:rPr lang="fr-FR" sz="2200" i="1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312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D5A3A3-BA37-4DC1-8BDE-07DCE007B8CD}" type="slidenum">
              <a:rPr lang="fr-FR"/>
              <a:pPr>
                <a:defRPr/>
              </a:pPr>
              <a:t>8</a:t>
            </a:fld>
            <a:endParaRPr lang="fr-FR"/>
          </a:p>
        </p:txBody>
      </p:sp>
      <p:sp>
        <p:nvSpPr>
          <p:cNvPr id="30723" name="Rectangle 2050"/>
          <p:cNvSpPr>
            <a:spLocks noGrp="1" noChangeArrowheads="1"/>
          </p:cNvSpPr>
          <p:nvPr>
            <p:ph type="body" idx="1"/>
          </p:nvPr>
        </p:nvSpPr>
        <p:spPr>
          <a:xfrm>
            <a:off x="622564" y="1447800"/>
            <a:ext cx="10731235" cy="2124075"/>
          </a:xfrm>
        </p:spPr>
        <p:txBody>
          <a:bodyPr>
            <a:noAutofit/>
          </a:bodyPr>
          <a:lstStyle/>
          <a:p>
            <a:pPr marL="292100" indent="-292100">
              <a:buClr>
                <a:srgbClr val="FF9933"/>
              </a:buClr>
              <a:buNone/>
            </a:pPr>
            <a:r>
              <a:rPr lang="fr-FR" dirty="0">
                <a:cs typeface="Times New Roman" pitchFamily="18" charset="0"/>
              </a:rPr>
              <a:t>La valeur d'un attribut facultatif peut être absente pour un </a:t>
            </a:r>
            <a:r>
              <a:rPr lang="fr-FR" dirty="0" err="1">
                <a:cs typeface="Times New Roman" pitchFamily="18" charset="0"/>
              </a:rPr>
              <a:t>tuple</a:t>
            </a:r>
            <a:endParaRPr lang="fr-FR" dirty="0">
              <a:cs typeface="Times New Roman" pitchFamily="18" charset="0"/>
            </a:endParaRPr>
          </a:p>
          <a:p>
            <a:pPr marL="425450" lvl="1" indent="0">
              <a:buClr>
                <a:srgbClr val="FF9933"/>
              </a:buClr>
              <a:buNone/>
            </a:pPr>
            <a:r>
              <a:rPr lang="fr-FR" dirty="0">
                <a:cs typeface="Times New Roman" pitchFamily="18" charset="0"/>
              </a:rPr>
              <a:t>Cette absence de valeur est notée </a:t>
            </a:r>
            <a:r>
              <a:rPr lang="fr-FR" b="1" dirty="0">
                <a:cs typeface="Times New Roman" pitchFamily="18" charset="0"/>
              </a:rPr>
              <a:t>NULL</a:t>
            </a:r>
          </a:p>
          <a:p>
            <a:pPr marL="933450" lvl="2" indent="0">
              <a:buClr>
                <a:srgbClr val="FF9933"/>
              </a:buClr>
              <a:buNone/>
            </a:pPr>
            <a:r>
              <a:rPr lang="fr-FR" dirty="0">
                <a:cs typeface="Times New Roman" pitchFamily="18" charset="0"/>
              </a:rPr>
              <a:t>Ex : l'attribut </a:t>
            </a:r>
            <a:r>
              <a:rPr lang="fr-FR" i="1" dirty="0" err="1">
                <a:cs typeface="Times New Roman" pitchFamily="18" charset="0"/>
              </a:rPr>
              <a:t>identifiant_FB</a:t>
            </a:r>
            <a:r>
              <a:rPr lang="fr-FR" i="1" dirty="0">
                <a:cs typeface="Times New Roman" pitchFamily="18" charset="0"/>
              </a:rPr>
              <a:t>  </a:t>
            </a:r>
            <a:r>
              <a:rPr lang="fr-FR" dirty="0">
                <a:cs typeface="Times New Roman" pitchFamily="18" charset="0"/>
              </a:rPr>
              <a:t>est NULL  pour toute personne n'ayant pas de compte Facebook</a:t>
            </a:r>
          </a:p>
          <a:p>
            <a:pPr marL="933450" lvl="2" indent="0">
              <a:buClr>
                <a:srgbClr val="FF9933"/>
              </a:buClr>
              <a:buNone/>
            </a:pPr>
            <a:r>
              <a:rPr lang="fr-FR" dirty="0">
                <a:cs typeface="Times New Roman" pitchFamily="18" charset="0"/>
              </a:rPr>
              <a:t>Ex : l'attribut </a:t>
            </a:r>
            <a:r>
              <a:rPr lang="fr-FR" i="1" dirty="0">
                <a:cs typeface="Times New Roman" pitchFamily="18" charset="0"/>
              </a:rPr>
              <a:t>prix</a:t>
            </a:r>
            <a:r>
              <a:rPr lang="fr-FR" dirty="0">
                <a:cs typeface="Times New Roman" pitchFamily="18" charset="0"/>
              </a:rPr>
              <a:t> est NULL pour toute pièce dont le prix n'est pas encore fixé </a:t>
            </a:r>
          </a:p>
        </p:txBody>
      </p:sp>
      <p:sp>
        <p:nvSpPr>
          <p:cNvPr id="30724" name="Rectangle 2051"/>
          <p:cNvSpPr>
            <a:spLocks noGrp="1" noChangeArrowheads="1"/>
          </p:cNvSpPr>
          <p:nvPr>
            <p:ph type="title"/>
          </p:nvPr>
        </p:nvSpPr>
        <p:spPr>
          <a:xfrm>
            <a:off x="531813" y="355601"/>
            <a:ext cx="7772400" cy="800100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>
              <a:buClr>
                <a:srgbClr val="FF9933"/>
              </a:buClr>
            </a:pPr>
            <a:r>
              <a:rPr lang="fr-FR" sz="3600" b="1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</a:rPr>
              <a:t>Modèle relationnel de données</a:t>
            </a:r>
            <a:br>
              <a:rPr lang="fr-FR" sz="3600" b="1" dirty="0">
                <a:latin typeface="Garamond" pitchFamily="18" charset="0"/>
              </a:rPr>
            </a:br>
            <a:r>
              <a:rPr lang="fr-FR" sz="3600" b="1" dirty="0">
                <a:latin typeface="Garamond" pitchFamily="18" charset="0"/>
              </a:rPr>
              <a:t>Notion de valeur NULL </a:t>
            </a:r>
          </a:p>
        </p:txBody>
      </p:sp>
      <p:graphicFrame>
        <p:nvGraphicFramePr>
          <p:cNvPr id="390148" name="Group 20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584718"/>
              </p:ext>
            </p:extLst>
          </p:nvPr>
        </p:nvGraphicFramePr>
        <p:xfrm>
          <a:off x="4418013" y="3805335"/>
          <a:ext cx="3581400" cy="235090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33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nop</a:t>
                      </a:r>
                      <a:endParaRPr kumimoji="0" lang="fr-F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nomp</a:t>
                      </a:r>
                      <a:endParaRPr kumimoji="0" lang="fr-F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prix</a:t>
                      </a:r>
                      <a:endParaRPr kumimoji="0" lang="fr-F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aramond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Vis10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1.5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écrou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6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3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boulon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2.5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74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4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vis15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NULL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752" name="Text Box 2079"/>
          <p:cNvSpPr txBox="1">
            <a:spLocks noChangeArrowheads="1"/>
          </p:cNvSpPr>
          <p:nvPr/>
        </p:nvSpPr>
        <p:spPr bwMode="auto">
          <a:xfrm>
            <a:off x="3048000" y="4195861"/>
            <a:ext cx="927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fr-FR" sz="2400">
                <a:latin typeface="Comic Sans MS" pitchFamily="66" charset="0"/>
              </a:rPr>
              <a:t>Pièce</a:t>
            </a:r>
          </a:p>
        </p:txBody>
      </p:sp>
    </p:spTree>
    <p:extLst>
      <p:ext uri="{BB962C8B-B14F-4D97-AF65-F5344CB8AC3E}">
        <p14:creationId xmlns:p14="http://schemas.microsoft.com/office/powerpoint/2010/main" val="3028836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10343" y="2028512"/>
            <a:ext cx="10672354" cy="4293476"/>
          </a:xfrm>
        </p:spPr>
        <p:txBody>
          <a:bodyPr/>
          <a:lstStyle/>
          <a:p>
            <a:pPr marL="0" indent="0" defTabSz="381000">
              <a:buNone/>
              <a:tabLst>
                <a:tab pos="292100" algn="l"/>
              </a:tabLst>
            </a:pPr>
            <a:r>
              <a:rPr lang="fr-FR" sz="2400" dirty="0"/>
              <a:t>Pour chaque </a:t>
            </a:r>
            <a:r>
              <a:rPr lang="fr-FR" sz="2400" b="1" dirty="0"/>
              <a:t>association :</a:t>
            </a:r>
            <a:r>
              <a:rPr lang="fr-FR" sz="2400" dirty="0">
                <a:solidFill>
                  <a:srgbClr val="FF9933"/>
                </a:solidFill>
              </a:rPr>
              <a:t>	</a:t>
            </a:r>
            <a:endParaRPr lang="fr-FR" sz="2400" i="1" dirty="0"/>
          </a:p>
          <a:p>
            <a:pPr marL="0" indent="0" defTabSz="381000">
              <a:lnSpc>
                <a:spcPct val="120000"/>
              </a:lnSpc>
              <a:buClr>
                <a:srgbClr val="FF9933"/>
              </a:buClr>
              <a:buFont typeface="Wingdings" pitchFamily="2" charset="2"/>
              <a:buChar char="ü"/>
              <a:tabLst>
                <a:tab pos="292100" algn="l"/>
              </a:tabLst>
            </a:pPr>
            <a:r>
              <a:rPr lang="fr-FR" sz="2200" dirty="0">
                <a:solidFill>
                  <a:srgbClr val="FF9933"/>
                </a:solidFill>
              </a:rPr>
              <a:t> </a:t>
            </a:r>
            <a:r>
              <a:rPr lang="fr-FR" sz="2200" dirty="0"/>
              <a:t>un </a:t>
            </a:r>
            <a:r>
              <a:rPr lang="fr-FR" sz="2200" b="1" dirty="0"/>
              <a:t>nom</a:t>
            </a:r>
            <a:r>
              <a:rPr lang="fr-FR" sz="2200" dirty="0"/>
              <a:t>					</a:t>
            </a:r>
            <a:r>
              <a:rPr lang="fr-FR" sz="2200" i="1" dirty="0"/>
              <a:t>auteur-livre</a:t>
            </a:r>
          </a:p>
          <a:p>
            <a:pPr marL="0" indent="0" defTabSz="381000">
              <a:lnSpc>
                <a:spcPct val="120000"/>
              </a:lnSpc>
              <a:buClr>
                <a:srgbClr val="FF9933"/>
              </a:buClr>
              <a:buFont typeface="Wingdings" pitchFamily="2" charset="2"/>
              <a:buChar char="ü"/>
              <a:tabLst>
                <a:tab pos="292100" algn="l"/>
              </a:tabLst>
            </a:pPr>
            <a:r>
              <a:rPr lang="fr-FR" sz="2200" dirty="0"/>
              <a:t> une </a:t>
            </a:r>
            <a:r>
              <a:rPr lang="fr-FR" sz="2200" b="1" dirty="0"/>
              <a:t>définition </a:t>
            </a:r>
            <a:r>
              <a:rPr lang="fr-FR" sz="2200" dirty="0"/>
              <a:t>			</a:t>
            </a:r>
            <a:r>
              <a:rPr lang="fr-FR" sz="2200" i="1" dirty="0"/>
              <a:t>"auteur-livre associe l'auteur aux livres qu'il a écrits"</a:t>
            </a:r>
          </a:p>
          <a:p>
            <a:pPr marL="0" indent="0" defTabSz="381000">
              <a:lnSpc>
                <a:spcPct val="120000"/>
              </a:lnSpc>
              <a:buClr>
                <a:srgbClr val="FF9933"/>
              </a:buClr>
              <a:buFont typeface="Wingdings" pitchFamily="2" charset="2"/>
              <a:buChar char="ü"/>
              <a:tabLst>
                <a:tab pos="292100" algn="l"/>
              </a:tabLst>
            </a:pPr>
            <a:r>
              <a:rPr lang="fr-FR" sz="2200" dirty="0"/>
              <a:t> </a:t>
            </a:r>
            <a:r>
              <a:rPr lang="fr-FR" sz="2200" dirty="0">
                <a:solidFill>
                  <a:schemeClr val="bg2">
                    <a:lumMod val="50000"/>
                  </a:schemeClr>
                </a:solidFill>
              </a:rPr>
              <a:t>la liste des entités		</a:t>
            </a:r>
            <a:r>
              <a:rPr lang="fr-FR" sz="2200" i="1" dirty="0">
                <a:solidFill>
                  <a:schemeClr val="bg2">
                    <a:lumMod val="50000"/>
                  </a:schemeClr>
                </a:solidFill>
              </a:rPr>
              <a:t>Auteur, Livre</a:t>
            </a:r>
          </a:p>
          <a:p>
            <a:pPr marL="0" indent="0" defTabSz="381000">
              <a:lnSpc>
                <a:spcPct val="120000"/>
              </a:lnSpc>
              <a:buClr>
                <a:srgbClr val="FF9933"/>
              </a:buClr>
              <a:buNone/>
              <a:tabLst>
                <a:tab pos="292100" algn="l"/>
              </a:tabLst>
            </a:pPr>
            <a:r>
              <a:rPr lang="fr-FR" sz="2200" i="1" dirty="0"/>
              <a:t>	</a:t>
            </a:r>
            <a:r>
              <a:rPr lang="fr-FR" sz="2200" dirty="0"/>
              <a:t>les rôles 					</a:t>
            </a:r>
            <a:r>
              <a:rPr lang="fr-FR" sz="2200" i="1" dirty="0"/>
              <a:t>Auteur écrit (1, N) Livre</a:t>
            </a:r>
          </a:p>
          <a:p>
            <a:pPr marL="0" indent="0" defTabSz="381000">
              <a:lnSpc>
                <a:spcPct val="120000"/>
              </a:lnSpc>
              <a:buClr>
                <a:srgbClr val="FF9933"/>
              </a:buClr>
              <a:buNone/>
              <a:tabLst>
                <a:tab pos="292100" algn="l"/>
              </a:tabLst>
            </a:pPr>
            <a:r>
              <a:rPr lang="fr-FR" sz="2200" dirty="0"/>
              <a:t>	</a:t>
            </a:r>
            <a:r>
              <a:rPr lang="fr-FR" sz="2200" dirty="0">
                <a:solidFill>
                  <a:schemeClr val="bg2">
                    <a:lumMod val="50000"/>
                  </a:schemeClr>
                </a:solidFill>
              </a:rPr>
              <a:t>et leur cardinalité			</a:t>
            </a:r>
            <a:r>
              <a:rPr lang="fr-FR" sz="2200" i="1" dirty="0">
                <a:solidFill>
                  <a:schemeClr val="bg2">
                    <a:lumMod val="50000"/>
                  </a:schemeClr>
                </a:solidFill>
              </a:rPr>
              <a:t>Livre est écrit par (1,1) Auteur</a:t>
            </a:r>
          </a:p>
          <a:p>
            <a:pPr marL="0" indent="0" defTabSz="381000">
              <a:lnSpc>
                <a:spcPct val="120000"/>
              </a:lnSpc>
              <a:buClr>
                <a:srgbClr val="FF9933"/>
              </a:buClr>
              <a:buFont typeface="Wingdings" pitchFamily="2" charset="2"/>
              <a:buChar char="ü"/>
              <a:tabLst>
                <a:tab pos="292100" algn="l"/>
              </a:tabLst>
            </a:pPr>
            <a:r>
              <a:rPr lang="fr-FR" sz="2200" dirty="0">
                <a:solidFill>
                  <a:schemeClr val="bg2">
                    <a:lumMod val="50000"/>
                  </a:schemeClr>
                </a:solidFill>
              </a:rPr>
              <a:t> la liste des attributs			</a:t>
            </a:r>
            <a:r>
              <a:rPr lang="fr-FR" sz="2200" i="1" dirty="0">
                <a:solidFill>
                  <a:schemeClr val="bg2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AD95F21C-783C-4371-9BE9-10F38D28F0D8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3C286179-7CE3-6C41-96DA-D7FA76A41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719" y="806700"/>
            <a:ext cx="7735371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Documentation d’une association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89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1966" y="1865593"/>
            <a:ext cx="10424159" cy="4235669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Times New Roman" pitchFamily="18" charset="0"/>
              </a:rPr>
              <a:t>Pour </a:t>
            </a:r>
            <a:r>
              <a:rPr lang="fr-FR" sz="3200" dirty="0"/>
              <a:t>chaque </a:t>
            </a:r>
            <a:r>
              <a:rPr lang="fr-FR" b="1" dirty="0">
                <a:latin typeface="Times New Roman" pitchFamily="18" charset="0"/>
              </a:rPr>
              <a:t>contrainte d’intégrité :</a:t>
            </a:r>
            <a:r>
              <a:rPr lang="fr-FR" dirty="0">
                <a:solidFill>
                  <a:srgbClr val="FF9933"/>
                </a:solidFill>
                <a:latin typeface="Times New Roman" pitchFamily="18" charset="0"/>
              </a:rPr>
              <a:t>	</a:t>
            </a:r>
            <a:endParaRPr lang="fr-FR" i="1" dirty="0">
              <a:latin typeface="Times New Roman" pitchFamily="18" charset="0"/>
            </a:endParaRPr>
          </a:p>
          <a:p>
            <a:pPr marL="0" indent="0">
              <a:buNone/>
            </a:pPr>
            <a:endParaRPr lang="fr-FR" sz="2400" i="1" dirty="0">
              <a:latin typeface="Times New Roman" pitchFamily="18" charset="0"/>
            </a:endParaRPr>
          </a:p>
          <a:p>
            <a:pPr marL="0" indent="0"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400" dirty="0">
                <a:solidFill>
                  <a:srgbClr val="FF9933"/>
                </a:solidFill>
                <a:latin typeface="Times New Roman" pitchFamily="18" charset="0"/>
              </a:rPr>
              <a:t> </a:t>
            </a:r>
            <a:r>
              <a:rPr lang="fr-FR" sz="2200" dirty="0">
                <a:latin typeface="Times New Roman" pitchFamily="18" charset="0"/>
              </a:rPr>
              <a:t>un </a:t>
            </a:r>
            <a:r>
              <a:rPr lang="fr-FR" sz="2200" b="1" dirty="0">
                <a:latin typeface="Times New Roman" pitchFamily="18" charset="0"/>
              </a:rPr>
              <a:t>nom</a:t>
            </a:r>
            <a:r>
              <a:rPr lang="fr-FR" sz="2200" dirty="0">
                <a:latin typeface="Times New Roman" pitchFamily="18" charset="0"/>
              </a:rPr>
              <a:t>			</a:t>
            </a:r>
            <a:r>
              <a:rPr lang="fr-FR" sz="2200" i="1" dirty="0">
                <a:latin typeface="Times New Roman" pitchFamily="18" charset="0"/>
              </a:rPr>
              <a:t>CI d'existence d'une occurrence de l’association </a:t>
            </a:r>
            <a:r>
              <a:rPr lang="fr-FR" sz="2200" b="1" i="1" dirty="0">
                <a:latin typeface="Times New Roman" pitchFamily="18" charset="0"/>
              </a:rPr>
              <a:t>Mariage</a:t>
            </a:r>
            <a:r>
              <a:rPr lang="fr-FR" sz="2200" dirty="0">
                <a:latin typeface="Times New Roman" pitchFamily="18" charset="0"/>
              </a:rPr>
              <a:t>		</a:t>
            </a:r>
          </a:p>
          <a:p>
            <a:pPr marL="0" indent="0"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200" dirty="0">
                <a:latin typeface="Times New Roman" pitchFamily="18" charset="0"/>
              </a:rPr>
              <a:t> les </a:t>
            </a:r>
            <a:r>
              <a:rPr lang="fr-FR" sz="2200" b="1" dirty="0">
                <a:latin typeface="Times New Roman" pitchFamily="18" charset="0"/>
              </a:rPr>
              <a:t>éléments de la </a:t>
            </a:r>
            <a:r>
              <a:rPr lang="fr-FR" sz="2200" dirty="0">
                <a:latin typeface="Times New Roman" pitchFamily="18" charset="0"/>
              </a:rPr>
              <a:t>CI		</a:t>
            </a:r>
            <a:r>
              <a:rPr lang="fr-FR" sz="2200" i="1" dirty="0">
                <a:latin typeface="Times New Roman" pitchFamily="18" charset="0"/>
              </a:rPr>
              <a:t>association </a:t>
            </a:r>
            <a:r>
              <a:rPr lang="fr-FR" sz="2200" b="1" i="1" dirty="0">
                <a:latin typeface="Times New Roman" pitchFamily="18" charset="0"/>
              </a:rPr>
              <a:t>Mariage, </a:t>
            </a:r>
            <a:r>
              <a:rPr lang="fr-FR" sz="2200" i="1" dirty="0">
                <a:latin typeface="Times New Roman" pitchFamily="18" charset="0"/>
              </a:rPr>
              <a:t>attribut </a:t>
            </a:r>
            <a:r>
              <a:rPr lang="fr-FR" sz="2200" b="1" i="1" dirty="0">
                <a:latin typeface="Times New Roman" pitchFamily="18" charset="0"/>
              </a:rPr>
              <a:t>âge</a:t>
            </a:r>
            <a:r>
              <a:rPr lang="fr-FR" sz="2200" i="1" dirty="0">
                <a:latin typeface="Times New Roman" pitchFamily="18" charset="0"/>
              </a:rPr>
              <a:t> de l'entité </a:t>
            </a:r>
            <a:r>
              <a:rPr lang="fr-FR" sz="2200" b="1" i="1" dirty="0">
                <a:latin typeface="Times New Roman" pitchFamily="18" charset="0"/>
              </a:rPr>
              <a:t>Personne</a:t>
            </a:r>
            <a:r>
              <a:rPr lang="fr-FR" sz="2200" i="1" dirty="0">
                <a:latin typeface="Times New Roman" pitchFamily="18" charset="0"/>
              </a:rPr>
              <a:t>.	</a:t>
            </a:r>
            <a:r>
              <a:rPr lang="fr-FR" sz="2200" dirty="0">
                <a:latin typeface="Times New Roman" pitchFamily="18" charset="0"/>
              </a:rPr>
              <a:t>	</a:t>
            </a:r>
          </a:p>
          <a:p>
            <a:pPr marL="0" indent="0">
              <a:buClr>
                <a:srgbClr val="FF9933"/>
              </a:buClr>
              <a:buFont typeface="Wingdings" pitchFamily="2" charset="2"/>
              <a:buChar char="ü"/>
            </a:pPr>
            <a:r>
              <a:rPr lang="fr-FR" sz="2200" dirty="0">
                <a:latin typeface="Times New Roman" pitchFamily="18" charset="0"/>
              </a:rPr>
              <a:t> </a:t>
            </a:r>
            <a:r>
              <a:rPr lang="fr-FR" sz="2200" b="1" dirty="0">
                <a:latin typeface="Times New Roman" pitchFamily="18" charset="0"/>
              </a:rPr>
              <a:t>expression de la CI		</a:t>
            </a:r>
            <a:r>
              <a:rPr lang="fr-FR" sz="2200" dirty="0">
                <a:latin typeface="Times New Roman" pitchFamily="18" charset="0"/>
              </a:rPr>
              <a:t>"</a:t>
            </a:r>
            <a:r>
              <a:rPr lang="fr-FR" sz="2200" i="1" dirty="0">
                <a:latin typeface="Times New Roman" pitchFamily="18" charset="0"/>
              </a:rPr>
              <a:t>Une occurrence de l'association Mariage entre deux 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2200" i="1" dirty="0">
                <a:latin typeface="Times New Roman" pitchFamily="18" charset="0"/>
              </a:rPr>
              <a:t>				personnes P1 et  P2 n'est valide que si âge(P1)&gt;18 et 					âge(P2)&gt;18"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9740900" y="6248400"/>
            <a:ext cx="533400" cy="609600"/>
          </a:xfrm>
        </p:spPr>
        <p:txBody>
          <a:bodyPr/>
          <a:lstStyle/>
          <a:p>
            <a:fld id="{AD95F21C-783C-4371-9BE9-10F38D28F0D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2AC44C01-D20B-B448-8AC3-0681BC1F2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719" y="627798"/>
            <a:ext cx="9278533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Documentation d’une contrainte d’intégrité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46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DF1B3-68F9-4F87-9611-3DEF10614575}" type="slidenum">
              <a:rPr lang="fr-FR"/>
              <a:pPr>
                <a:defRPr/>
              </a:pPr>
              <a:t>82</a:t>
            </a:fld>
            <a:endParaRPr lang="fr-FR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740" y="1417637"/>
            <a:ext cx="10032460" cy="530383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Modèle relationnel de données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Dépendances fonctionnelles et normalisation 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Modèle Entité-Association (E/A)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b="1" dirty="0"/>
              <a:t>Transformation d’un modèle E/A en modèle relationnel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LDD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r>
              <a:rPr lang="fr-FR" sz="3200" dirty="0"/>
              <a:t>Algèbre relationnelle</a:t>
            </a:r>
          </a:p>
          <a:p>
            <a:pPr marL="0" indent="0">
              <a:buClr>
                <a:srgbClr val="FF9933"/>
              </a:buClr>
              <a:buNone/>
            </a:pPr>
            <a:r>
              <a:rPr lang="fr-FR" sz="3200" dirty="0"/>
              <a:t>SQL LMD (système </a:t>
            </a:r>
            <a:r>
              <a:rPr lang="fr-FR" sz="3200" dirty="0" err="1"/>
              <a:t>mySQL</a:t>
            </a:r>
            <a:r>
              <a:rPr lang="fr-FR" sz="3200" dirty="0"/>
              <a:t>)</a:t>
            </a:r>
          </a:p>
          <a:p>
            <a:pPr marL="0" indent="0" eaLnBrk="1" hangingPunct="1">
              <a:lnSpc>
                <a:spcPct val="90000"/>
              </a:lnSpc>
              <a:buClr>
                <a:srgbClr val="FF9933"/>
              </a:buClr>
              <a:buNone/>
            </a:pPr>
            <a:endParaRPr lang="fr-FR" sz="3200" dirty="0"/>
          </a:p>
        </p:txBody>
      </p:sp>
      <p:sp>
        <p:nvSpPr>
          <p:cNvPr id="23556" name="Text Box 4"/>
          <p:cNvSpPr>
            <a:spLocks noGrp="1" noChangeArrowheads="1"/>
          </p:cNvSpPr>
          <p:nvPr>
            <p:ph type="title"/>
          </p:nvPr>
        </p:nvSpPr>
        <p:spPr>
          <a:xfrm>
            <a:off x="373288" y="93663"/>
            <a:ext cx="9761312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eaLnBrk="1" hangingPunct="1"/>
            <a:r>
              <a:rPr lang="fr-FR" sz="3600" b="1" dirty="0">
                <a:latin typeface="+mn-lt"/>
              </a:rPr>
              <a:t>Principaux chapitres</a:t>
            </a:r>
            <a:endParaRPr lang="fr-FR" sz="36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1263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38843" y="1982857"/>
            <a:ext cx="11213886" cy="331635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Pour transformer un modèle conceptuel en modèle relationnel, des </a:t>
            </a:r>
            <a:r>
              <a:rPr lang="fr-FR" b="1" dirty="0"/>
              <a:t>règles de transformation </a:t>
            </a:r>
            <a:r>
              <a:rPr lang="fr-FR" dirty="0"/>
              <a:t>ou</a:t>
            </a:r>
            <a:r>
              <a:rPr lang="fr-FR" b="1" dirty="0"/>
              <a:t> </a:t>
            </a:r>
            <a:r>
              <a:rPr lang="fr-FR" dirty="0"/>
              <a:t>de</a:t>
            </a:r>
            <a:r>
              <a:rPr lang="fr-FR" b="1" dirty="0"/>
              <a:t> dérivation </a:t>
            </a:r>
            <a:r>
              <a:rPr lang="fr-FR" dirty="0"/>
              <a:t>sont définies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/>
              <a:t> Les appliquer de façon itérative sur les différents éléments du MCD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/>
              <a:t> Respecter l'ordre dans lequel les règles sont données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294967295"/>
          </p:nvPr>
        </p:nvSpPr>
        <p:spPr>
          <a:xfrm>
            <a:off x="7637929" y="6278859"/>
            <a:ext cx="4114800" cy="365125"/>
          </a:xfrm>
        </p:spPr>
        <p:txBody>
          <a:bodyPr/>
          <a:lstStyle/>
          <a:p>
            <a:pPr>
              <a:defRPr/>
            </a:pPr>
            <a:fld id="{55AA14F8-556E-4149-8D1C-93E799D86742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41243" y="340430"/>
            <a:ext cx="10515600" cy="13255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fr-FR" sz="4000" dirty="0"/>
              <a:t>Principes de la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3354819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7786284" y="6356350"/>
            <a:ext cx="4114800" cy="365125"/>
          </a:xfrm>
        </p:spPr>
        <p:txBody>
          <a:bodyPr/>
          <a:lstStyle/>
          <a:p>
            <a:fld id="{A52A1985-2DEA-4BF3-86F1-1AA7D8135E65}" type="slidenum">
              <a:rPr lang="en-US" smtClean="0">
                <a:latin typeface="Times New Roman" charset="0"/>
              </a:rPr>
              <a:pPr/>
              <a:t>84</a:t>
            </a:fld>
            <a:endParaRPr lang="en-US">
              <a:latin typeface="Times New Roman" charset="0"/>
            </a:endParaRPr>
          </a:p>
        </p:txBody>
      </p:sp>
      <p:sp>
        <p:nvSpPr>
          <p:cNvPr id="63491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514930" y="343541"/>
            <a:ext cx="9805126" cy="11430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3600" dirty="0" err="1"/>
              <a:t>Règle</a:t>
            </a:r>
            <a:r>
              <a:rPr lang="en-US" sz="3600" dirty="0"/>
              <a:t> 0 : Cas des </a:t>
            </a:r>
            <a:r>
              <a:rPr lang="en-US" sz="3600" dirty="0" err="1"/>
              <a:t>attributs</a:t>
            </a:r>
            <a:r>
              <a:rPr lang="en-US" sz="3600" dirty="0"/>
              <a:t> </a:t>
            </a:r>
            <a:r>
              <a:rPr lang="en-US" sz="3600" dirty="0" err="1"/>
              <a:t>calculés</a:t>
            </a:r>
            <a:r>
              <a:rPr lang="en-US" sz="3600" dirty="0"/>
              <a:t> </a:t>
            </a:r>
            <a:r>
              <a:rPr lang="en-US" sz="3600" dirty="0" err="1"/>
              <a:t>ou</a:t>
            </a:r>
            <a:r>
              <a:rPr lang="en-US" sz="3600" dirty="0"/>
              <a:t> </a:t>
            </a:r>
            <a:r>
              <a:rPr lang="en-US" sz="3600" dirty="0" err="1"/>
              <a:t>composés</a:t>
            </a:r>
            <a:endParaRPr lang="fr-FR" sz="3600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667107" y="1975273"/>
            <a:ext cx="10050512" cy="438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5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2400" kern="0" dirty="0"/>
              <a:t>  Chaque attribut calculé du dictionnaire donne lieu à une </a:t>
            </a:r>
            <a:r>
              <a:rPr lang="fr-FR" sz="2400" b="1" kern="0" dirty="0"/>
              <a:t>vue</a:t>
            </a:r>
            <a:r>
              <a:rPr lang="fr-FR" sz="2400" kern="0" dirty="0"/>
              <a:t> dont la définition correspond la règle de calcul  (requête SQL)</a:t>
            </a:r>
          </a:p>
          <a:p>
            <a:pPr marL="800100" lvl="1" indent="-342900" eaLnBrk="1" hangingPunct="1">
              <a:spcBef>
                <a:spcPct val="50000"/>
              </a:spcBef>
              <a:buSzPct val="100000"/>
              <a:buFont typeface="Wingdings" panose="05000000000000000000" pitchFamily="2" charset="2"/>
              <a:buChar char="ü"/>
            </a:pPr>
            <a:r>
              <a:rPr lang="fr-FR" sz="2400" kern="0" dirty="0"/>
              <a:t> Calculer âge à partir de la date du jour et de la DDN</a:t>
            </a:r>
          </a:p>
          <a:p>
            <a:pPr lvl="2">
              <a:spcBef>
                <a:spcPct val="50000"/>
              </a:spcBef>
              <a:buSzPct val="100000"/>
            </a:pPr>
            <a:r>
              <a:rPr lang="fr-FR" sz="2000" kern="0" dirty="0">
                <a:latin typeface="Arial" panose="020B0604020202020204" pitchFamily="34" charset="0"/>
                <a:cs typeface="Arial" panose="020B0604020202020204" pitchFamily="34" charset="0"/>
              </a:rPr>
              <a:t>	CREATE VIEW Age-Personne (id, âge) AS</a:t>
            </a:r>
          </a:p>
          <a:p>
            <a:pPr lvl="2">
              <a:spcBef>
                <a:spcPct val="50000"/>
              </a:spcBef>
              <a:buSzPct val="100000"/>
            </a:pPr>
            <a:r>
              <a:rPr lang="fr-FR" sz="2000" kern="0" dirty="0">
                <a:latin typeface="Arial" panose="020B0604020202020204" pitchFamily="34" charset="0"/>
                <a:cs typeface="Arial" panose="020B0604020202020204" pitchFamily="34" charset="0"/>
              </a:rPr>
              <a:t>	(SELECT id, </a:t>
            </a:r>
            <a:r>
              <a:rPr lang="fr-FR" sz="2000" kern="0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fr-FR" sz="20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000" kern="0" dirty="0" err="1">
                <a:latin typeface="Arial" panose="020B0604020202020204" pitchFamily="34" charset="0"/>
                <a:cs typeface="Arial" panose="020B0604020202020204" pitchFamily="34" charset="0"/>
              </a:rPr>
              <a:t>date_naissance</a:t>
            </a:r>
            <a:r>
              <a:rPr lang="fr-FR" sz="2000" kern="0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fr-FR" sz="2000" kern="0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fr-FR" sz="2000" kern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000" kern="0" dirty="0" err="1">
                <a:latin typeface="Arial" panose="020B0604020202020204" pitchFamily="34" charset="0"/>
                <a:cs typeface="Arial" panose="020B0604020202020204" pitchFamily="34" charset="0"/>
              </a:rPr>
              <a:t>sysdate</a:t>
            </a:r>
            <a:r>
              <a:rPr lang="fr-FR" sz="2000" kern="0" dirty="0">
                <a:latin typeface="Arial" panose="020B0604020202020204" pitchFamily="34" charset="0"/>
                <a:cs typeface="Arial" panose="020B0604020202020204" pitchFamily="34" charset="0"/>
              </a:rPr>
              <a:t>) FROM Personne)</a:t>
            </a:r>
            <a:endParaRPr lang="fr-FR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eaLnBrk="1" hangingPunct="1">
              <a:spcBef>
                <a:spcPct val="50000"/>
              </a:spcBef>
              <a:buSzPct val="100000"/>
              <a:buFont typeface="Wingdings" panose="05000000000000000000" pitchFamily="2" charset="2"/>
              <a:buChar char="ü"/>
            </a:pPr>
            <a:r>
              <a:rPr lang="fr-FR" sz="2400" kern="0" dirty="0"/>
              <a:t> Calculer le montant total d’une commande à partir des items commandés (prix, quantité)</a:t>
            </a:r>
          </a:p>
          <a:p>
            <a:pPr marL="342900" indent="-342900" eaLnBrk="1" hangingPunct="1">
              <a:spcBef>
                <a:spcPct val="50000"/>
              </a:spcBef>
              <a:buSzPct val="100000"/>
              <a:buFont typeface="Wingdings" panose="05000000000000000000" pitchFamily="2" charset="2"/>
              <a:buChar char="§"/>
            </a:pPr>
            <a:r>
              <a:rPr lang="fr-FR" sz="2400" kern="0" dirty="0"/>
              <a:t>  Ne garder </a:t>
            </a:r>
            <a:r>
              <a:rPr lang="fr-FR" sz="2400" b="1" kern="0" dirty="0"/>
              <a:t>que les attributs atomiques formant chaque attribut composé </a:t>
            </a:r>
            <a:r>
              <a:rPr lang="fr-FR" sz="2400" kern="0" dirty="0"/>
              <a:t>à moins de vouloir le traiter comme un attribut atomique (ex. adresse)</a:t>
            </a:r>
          </a:p>
        </p:txBody>
      </p:sp>
    </p:spTree>
    <p:extLst>
      <p:ext uri="{BB962C8B-B14F-4D97-AF65-F5344CB8AC3E}">
        <p14:creationId xmlns:p14="http://schemas.microsoft.com/office/powerpoint/2010/main" val="3233322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7522462" y="6404894"/>
            <a:ext cx="4114800" cy="365125"/>
          </a:xfrm>
        </p:spPr>
        <p:txBody>
          <a:bodyPr/>
          <a:lstStyle/>
          <a:p>
            <a:fld id="{ABAE9214-D51B-4F52-BA1F-48417EE24F46}" type="slidenum">
              <a:rPr lang="en-US" smtClean="0">
                <a:latin typeface="Times New Roman" charset="0"/>
              </a:rPr>
              <a:pPr/>
              <a:t>85</a:t>
            </a:fld>
            <a:endParaRPr lang="en-US">
              <a:latin typeface="Times New Roman" charset="0"/>
            </a:endParaRPr>
          </a:p>
        </p:txBody>
      </p:sp>
      <p:sp>
        <p:nvSpPr>
          <p:cNvPr id="62467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618496" y="298276"/>
            <a:ext cx="10101873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err="1"/>
              <a:t>Règle</a:t>
            </a:r>
            <a:r>
              <a:rPr lang="en-US" sz="2800" dirty="0"/>
              <a:t> 1 : Transformation </a:t>
            </a:r>
            <a:r>
              <a:rPr lang="en-US" sz="2800" dirty="0" err="1"/>
              <a:t>d’une</a:t>
            </a:r>
            <a:r>
              <a:rPr lang="en-US" sz="2800" dirty="0"/>
              <a:t> </a:t>
            </a:r>
            <a:r>
              <a:rPr lang="en-US" sz="2800" dirty="0" err="1"/>
              <a:t>entité</a:t>
            </a:r>
            <a:endParaRPr lang="fr-FR" sz="2800" dirty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2085" y="1648488"/>
            <a:ext cx="9134697" cy="157377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2400" dirty="0"/>
              <a:t>T</a:t>
            </a:r>
            <a:r>
              <a:rPr lang="fr-FR" sz="2400" dirty="0" err="1"/>
              <a:t>ransformer</a:t>
            </a:r>
            <a:r>
              <a:rPr lang="fr-FR" sz="2400" dirty="0"/>
              <a:t> chaque entité  E en une relation RE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 L</a:t>
            </a:r>
            <a:r>
              <a:rPr lang="fr-FR" sz="2000" dirty="0"/>
              <a:t>es attributs de RE sont les attributs de E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 L</a:t>
            </a:r>
            <a:r>
              <a:rPr lang="fr-FR" sz="2000" dirty="0"/>
              <a:t>a </a:t>
            </a:r>
            <a:r>
              <a:rPr lang="fr-FR" sz="2000" i="1" dirty="0"/>
              <a:t>clé primaire</a:t>
            </a:r>
            <a:r>
              <a:rPr lang="fr-FR" sz="2000" dirty="0"/>
              <a:t> de RE est l’identifiant de E</a:t>
            </a:r>
          </a:p>
        </p:txBody>
      </p:sp>
      <p:sp>
        <p:nvSpPr>
          <p:cNvPr id="62477" name="Text Box 14"/>
          <p:cNvSpPr txBox="1">
            <a:spLocks noChangeArrowheads="1"/>
          </p:cNvSpPr>
          <p:nvPr/>
        </p:nvSpPr>
        <p:spPr bwMode="auto">
          <a:xfrm>
            <a:off x="1951140" y="5209512"/>
            <a:ext cx="17241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2400" dirty="0">
                <a:latin typeface="Arial" charset="0"/>
              </a:rPr>
              <a:t>RA (</a:t>
            </a:r>
            <a:r>
              <a:rPr lang="fr-FR" sz="2400" u="sng" dirty="0">
                <a:latin typeface="Arial" charset="0"/>
              </a:rPr>
              <a:t>ka</a:t>
            </a:r>
            <a:r>
              <a:rPr lang="fr-FR" sz="2400" dirty="0">
                <a:latin typeface="Arial" charset="0"/>
              </a:rPr>
              <a:t>, </a:t>
            </a:r>
            <a:r>
              <a:rPr lang="fr-FR" sz="2400" dirty="0" err="1">
                <a:latin typeface="Arial" charset="0"/>
              </a:rPr>
              <a:t>aa</a:t>
            </a:r>
            <a:r>
              <a:rPr lang="fr-FR" sz="2400" dirty="0">
                <a:latin typeface="Arial" charset="0"/>
              </a:rPr>
              <a:t>)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648417" y="3534031"/>
            <a:ext cx="220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bg1">
                    <a:lumMod val="50000"/>
                  </a:schemeClr>
                </a:solidFill>
              </a:rPr>
              <a:t>Modèle E-A (MCD)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194939" y="6122954"/>
            <a:ext cx="328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bg1">
                    <a:lumMod val="50000"/>
                  </a:schemeClr>
                </a:solidFill>
              </a:rPr>
              <a:t>Modèle relationnel  (Schéma)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014E65E-9916-644A-861A-23E55A1FBD40}"/>
              </a:ext>
            </a:extLst>
          </p:cNvPr>
          <p:cNvGrpSpPr/>
          <p:nvPr/>
        </p:nvGrpSpPr>
        <p:grpSpPr>
          <a:xfrm>
            <a:off x="1648691" y="3086666"/>
            <a:ext cx="971429" cy="1098154"/>
            <a:chOff x="1306550" y="4153169"/>
            <a:chExt cx="971429" cy="1098154"/>
          </a:xfrm>
        </p:grpSpPr>
        <p:sp>
          <p:nvSpPr>
            <p:cNvPr id="62469" name="Rectangle 4"/>
            <p:cNvSpPr>
              <a:spLocks noChangeArrowheads="1"/>
            </p:cNvSpPr>
            <p:nvPr/>
          </p:nvSpPr>
          <p:spPr bwMode="auto">
            <a:xfrm>
              <a:off x="1306550" y="4171687"/>
              <a:ext cx="971429" cy="10796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0" name="Text Box 5"/>
            <p:cNvSpPr txBox="1">
              <a:spLocks noChangeArrowheads="1"/>
            </p:cNvSpPr>
            <p:nvPr/>
          </p:nvSpPr>
          <p:spPr bwMode="auto">
            <a:xfrm>
              <a:off x="1573718" y="4153169"/>
              <a:ext cx="317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A</a:t>
              </a:r>
              <a:endParaRPr lang="fr-FR" sz="2400" dirty="0"/>
            </a:p>
          </p:txBody>
        </p:sp>
        <p:sp>
          <p:nvSpPr>
            <p:cNvPr id="62471" name="Text Box 6"/>
            <p:cNvSpPr txBox="1">
              <a:spLocks noChangeArrowheads="1"/>
            </p:cNvSpPr>
            <p:nvPr/>
          </p:nvSpPr>
          <p:spPr bwMode="auto">
            <a:xfrm>
              <a:off x="1549943" y="4599433"/>
              <a:ext cx="38023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u="sng" dirty="0"/>
                <a:t>ka</a:t>
              </a:r>
            </a:p>
            <a:p>
              <a:r>
                <a:rPr lang="fr-FR" sz="1600" dirty="0" err="1"/>
                <a:t>aa</a:t>
              </a:r>
              <a:endParaRPr lang="fr-FR" sz="1600" dirty="0"/>
            </a:p>
          </p:txBody>
        </p:sp>
        <p:cxnSp>
          <p:nvCxnSpPr>
            <p:cNvPr id="4" name="Connecteur droit 3"/>
            <p:cNvCxnSpPr>
              <a:cxnSpLocks/>
            </p:cNvCxnSpPr>
            <p:nvPr/>
          </p:nvCxnSpPr>
          <p:spPr>
            <a:xfrm>
              <a:off x="1306550" y="4522501"/>
              <a:ext cx="9714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31BB7425-DBFE-A447-829B-0DD00AECEAE9}"/>
              </a:ext>
            </a:extLst>
          </p:cNvPr>
          <p:cNvGraphicFramePr>
            <a:graphicFrameLocks noGrp="1"/>
          </p:cNvGraphicFramePr>
          <p:nvPr/>
        </p:nvGraphicFramePr>
        <p:xfrm>
          <a:off x="6028408" y="4931141"/>
          <a:ext cx="1292392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066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691729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sp>
        <p:nvSpPr>
          <p:cNvPr id="15" name="Text Box 30">
            <a:extLst>
              <a:ext uri="{FF2B5EF4-FFF2-40B4-BE49-F238E27FC236}">
                <a16:creationId xmlns:a16="http://schemas.microsoft.com/office/drawing/2014/main" id="{45A328EC-520B-2A41-97D0-3FC8BF86F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088" y="4884388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RA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AE9A1C0-B265-7746-A281-BD7ABE1DD5FD}"/>
              </a:ext>
            </a:extLst>
          </p:cNvPr>
          <p:cNvSpPr txBox="1"/>
          <p:nvPr/>
        </p:nvSpPr>
        <p:spPr>
          <a:xfrm>
            <a:off x="5407848" y="6157969"/>
            <a:ext cx="365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bg1">
                    <a:lumMod val="50000"/>
                  </a:schemeClr>
                </a:solidFill>
              </a:rPr>
              <a:t>Exemple de contenu</a:t>
            </a:r>
          </a:p>
        </p:txBody>
      </p:sp>
      <p:sp>
        <p:nvSpPr>
          <p:cNvPr id="25" name="Flèche courbée vers la droite 24">
            <a:extLst>
              <a:ext uri="{FF2B5EF4-FFF2-40B4-BE49-F238E27FC236}">
                <a16:creationId xmlns:a16="http://schemas.microsoft.com/office/drawing/2014/main" id="{2501DBE1-710E-914C-9F3F-BBE335FDCFBE}"/>
              </a:ext>
            </a:extLst>
          </p:cNvPr>
          <p:cNvSpPr/>
          <p:nvPr/>
        </p:nvSpPr>
        <p:spPr>
          <a:xfrm>
            <a:off x="732425" y="3309883"/>
            <a:ext cx="719755" cy="224321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469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7553325" y="6331205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0915B5-F026-49E6-8414-D79CD8AF5911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17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7553325" y="6331205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0915B5-F026-49E6-8414-D79CD8AF5911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>
            <a:off x="521462" y="2111300"/>
            <a:ext cx="113657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0000"/>
              <a:buFont typeface="Wingdings" pitchFamily="2" charset="2"/>
              <a:buChar char="§"/>
            </a:pPr>
            <a:r>
              <a:rPr lang="fr-FR" sz="2000" dirty="0"/>
              <a:t> </a:t>
            </a:r>
            <a:r>
              <a:rPr lang="fr-FR" sz="2800" dirty="0"/>
              <a:t>Chaque </a:t>
            </a:r>
            <a:r>
              <a:rPr lang="fr-FR" sz="2800" b="1" dirty="0"/>
              <a:t>entité faible F </a:t>
            </a:r>
            <a:r>
              <a:rPr lang="fr-FR" sz="2800" dirty="0"/>
              <a:t>d'une entité </a:t>
            </a:r>
            <a:r>
              <a:rPr lang="fr-FR" sz="2800" b="1" dirty="0"/>
              <a:t>B</a:t>
            </a:r>
            <a:r>
              <a:rPr lang="fr-FR" sz="2800" dirty="0"/>
              <a:t>, donne une relation </a:t>
            </a:r>
            <a:r>
              <a:rPr lang="fr-FR" sz="2800" b="1" dirty="0"/>
              <a:t>RF</a:t>
            </a:r>
            <a:r>
              <a:rPr lang="fr-FR" sz="2800" dirty="0"/>
              <a:t> qui comprend </a:t>
            </a:r>
          </a:p>
          <a:p>
            <a:pPr lvl="1">
              <a:buSzPct val="120000"/>
              <a:buFont typeface="Times New Roman" pitchFamily="18" charset="0"/>
              <a:buChar char="-"/>
            </a:pPr>
            <a:r>
              <a:rPr lang="fr-FR" sz="2800" dirty="0"/>
              <a:t> les attributs de F </a:t>
            </a:r>
          </a:p>
          <a:p>
            <a:pPr lvl="1">
              <a:buSzPct val="120000"/>
              <a:buFont typeface="Times New Roman" pitchFamily="18" charset="0"/>
              <a:buChar char="-"/>
            </a:pPr>
            <a:r>
              <a:rPr lang="fr-FR" sz="2800" dirty="0"/>
              <a:t> l’identifiant (</a:t>
            </a:r>
            <a:r>
              <a:rPr lang="fr-FR" sz="2800" dirty="0" err="1"/>
              <a:t>idf</a:t>
            </a:r>
            <a:r>
              <a:rPr lang="fr-FR" sz="2800" dirty="0"/>
              <a:t>) de l'entité B</a:t>
            </a:r>
          </a:p>
          <a:p>
            <a:pPr lvl="1">
              <a:buSzPct val="120000"/>
              <a:buFont typeface="Times New Roman" pitchFamily="18" charset="0"/>
              <a:buChar char="-"/>
            </a:pPr>
            <a:r>
              <a:rPr lang="fr-FR" sz="2800" dirty="0"/>
              <a:t> les attributs de l’association  identifiante s’il y en a</a:t>
            </a:r>
          </a:p>
          <a:p>
            <a:pPr>
              <a:buSzPct val="120000"/>
              <a:buFont typeface="Wingdings" pitchFamily="2" charset="2"/>
              <a:buChar char="§"/>
            </a:pPr>
            <a:endParaRPr lang="fr-FR" sz="2800" dirty="0"/>
          </a:p>
          <a:p>
            <a:pPr>
              <a:buSzPct val="100000"/>
              <a:buFont typeface="Wingdings" pitchFamily="2" charset="2"/>
              <a:buChar char="§"/>
            </a:pPr>
            <a:r>
              <a:rPr lang="fr-FR" sz="2800" dirty="0"/>
              <a:t> La clé de RF est la concaténation de l’identifiant relatif de F et de l’identifiant  de B</a:t>
            </a:r>
          </a:p>
          <a:p>
            <a:endParaRPr lang="fr-FR" sz="2800" dirty="0"/>
          </a:p>
        </p:txBody>
      </p:sp>
      <p:sp>
        <p:nvSpPr>
          <p:cNvPr id="47" name="Rectangle 2" descr="Large confetti"/>
          <p:cNvSpPr txBox="1">
            <a:spLocks noChangeArrowheads="1"/>
          </p:cNvSpPr>
          <p:nvPr/>
        </p:nvSpPr>
        <p:spPr>
          <a:xfrm>
            <a:off x="521463" y="569051"/>
            <a:ext cx="9848459" cy="9152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err="1">
                <a:latin typeface="+mj-lt"/>
                <a:ea typeface="+mj-ea"/>
                <a:cs typeface="+mj-cs"/>
              </a:rPr>
              <a:t>Règle</a:t>
            </a:r>
            <a:r>
              <a:rPr lang="en-US" sz="3200" kern="0" dirty="0">
                <a:latin typeface="+mj-lt"/>
                <a:ea typeface="+mj-ea"/>
                <a:cs typeface="+mj-cs"/>
              </a:rPr>
              <a:t> 2 : Cas </a:t>
            </a:r>
            <a:r>
              <a:rPr lang="en-US" sz="3200" kern="0" dirty="0" err="1">
                <a:latin typeface="+mj-lt"/>
                <a:ea typeface="+mj-ea"/>
                <a:cs typeface="+mj-cs"/>
              </a:rPr>
              <a:t>d’une</a:t>
            </a:r>
            <a:r>
              <a:rPr lang="en-US" sz="3200" kern="0" dirty="0">
                <a:latin typeface="+mj-lt"/>
                <a:ea typeface="+mj-ea"/>
                <a:cs typeface="+mj-cs"/>
              </a:rPr>
              <a:t> </a:t>
            </a:r>
            <a:r>
              <a:rPr lang="en-US" sz="3200" kern="0" dirty="0" err="1">
                <a:latin typeface="+mj-lt"/>
                <a:ea typeface="+mj-ea"/>
                <a:cs typeface="+mj-cs"/>
              </a:rPr>
              <a:t>entité</a:t>
            </a:r>
            <a:r>
              <a:rPr lang="en-US" sz="3200" kern="0" dirty="0">
                <a:latin typeface="+mj-lt"/>
                <a:ea typeface="+mj-ea"/>
                <a:cs typeface="+mj-cs"/>
              </a:rPr>
              <a:t> </a:t>
            </a:r>
            <a:r>
              <a:rPr lang="en-US" sz="3200" kern="0" dirty="0" err="1">
                <a:latin typeface="+mj-lt"/>
                <a:ea typeface="+mj-ea"/>
                <a:cs typeface="+mj-cs"/>
              </a:rPr>
              <a:t>faible</a:t>
            </a:r>
            <a:endParaRPr lang="fr-FR" sz="1600" kern="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88386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7553325" y="6331205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0915B5-F026-49E6-8414-D79CD8AF5911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17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7553325" y="6331205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0915B5-F026-49E6-8414-D79CD8AF5911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47" name="Rectangle 2" descr="Large confetti"/>
          <p:cNvSpPr txBox="1">
            <a:spLocks noChangeArrowheads="1"/>
          </p:cNvSpPr>
          <p:nvPr/>
        </p:nvSpPr>
        <p:spPr>
          <a:xfrm>
            <a:off x="1058176" y="483631"/>
            <a:ext cx="9848459" cy="91524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 err="1">
                <a:latin typeface="+mj-lt"/>
                <a:ea typeface="+mj-ea"/>
                <a:cs typeface="+mj-cs"/>
              </a:rPr>
              <a:t>Règle</a:t>
            </a:r>
            <a:r>
              <a:rPr lang="en-US" sz="3600" kern="0" dirty="0">
                <a:latin typeface="+mj-lt"/>
                <a:ea typeface="+mj-ea"/>
                <a:cs typeface="+mj-cs"/>
              </a:rPr>
              <a:t> 2 : Cas </a:t>
            </a:r>
            <a:r>
              <a:rPr lang="en-US" sz="3600" kern="0" dirty="0" err="1">
                <a:latin typeface="+mj-lt"/>
                <a:ea typeface="+mj-ea"/>
                <a:cs typeface="+mj-cs"/>
              </a:rPr>
              <a:t>d’une</a:t>
            </a:r>
            <a:r>
              <a:rPr lang="en-US" sz="3600" kern="0" dirty="0">
                <a:latin typeface="+mj-lt"/>
                <a:ea typeface="+mj-ea"/>
                <a:cs typeface="+mj-cs"/>
              </a:rPr>
              <a:t> </a:t>
            </a:r>
            <a:r>
              <a:rPr lang="en-US" sz="3600" kern="0" dirty="0" err="1">
                <a:latin typeface="+mj-lt"/>
                <a:ea typeface="+mj-ea"/>
                <a:cs typeface="+mj-cs"/>
              </a:rPr>
              <a:t>entité</a:t>
            </a:r>
            <a:r>
              <a:rPr lang="en-US" sz="3600" kern="0" dirty="0">
                <a:latin typeface="+mj-lt"/>
                <a:ea typeface="+mj-ea"/>
                <a:cs typeface="+mj-cs"/>
              </a:rPr>
              <a:t> </a:t>
            </a:r>
            <a:r>
              <a:rPr lang="en-US" sz="3600" kern="0" dirty="0" err="1">
                <a:latin typeface="+mj-lt"/>
                <a:ea typeface="+mj-ea"/>
                <a:cs typeface="+mj-cs"/>
              </a:rPr>
              <a:t>faible</a:t>
            </a:r>
            <a:r>
              <a:rPr lang="en-US" sz="3600" kern="0" dirty="0">
                <a:latin typeface="+mj-lt"/>
                <a:ea typeface="+mj-ea"/>
                <a:cs typeface="+mj-cs"/>
              </a:rPr>
              <a:t> (2/2)</a:t>
            </a:r>
            <a:endParaRPr lang="fr-FR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94F8E725-A81D-E047-AB03-8A85B5E56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745" y="4701727"/>
            <a:ext cx="25698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Modèle relationnel</a:t>
            </a:r>
          </a:p>
          <a:p>
            <a:r>
              <a:rPr lang="fr-FR" sz="2000" dirty="0">
                <a:latin typeface="Arial" charset="0"/>
              </a:rPr>
              <a:t>   RF (</a:t>
            </a:r>
            <a:r>
              <a:rPr lang="fr-FR" sz="2000" u="sng" dirty="0" err="1">
                <a:latin typeface="Arial" charset="0"/>
              </a:rPr>
              <a:t>kf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i="1" u="sng" dirty="0">
                <a:latin typeface="Arial" charset="0"/>
              </a:rPr>
              <a:t>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ff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rr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RB (</a:t>
            </a:r>
            <a:r>
              <a:rPr lang="fr-FR" sz="2000" u="sng" dirty="0">
                <a:latin typeface="Arial" charset="0"/>
              </a:rPr>
              <a:t>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bb</a:t>
            </a:r>
            <a:r>
              <a:rPr lang="fr-FR" sz="2000" dirty="0">
                <a:latin typeface="Arial" charset="0"/>
              </a:rPr>
              <a:t>)	</a:t>
            </a:r>
          </a:p>
        </p:txBody>
      </p:sp>
      <p:sp>
        <p:nvSpPr>
          <p:cNvPr id="33" name="Text Box 2105">
            <a:extLst>
              <a:ext uri="{FF2B5EF4-FFF2-40B4-BE49-F238E27FC236}">
                <a16:creationId xmlns:a16="http://schemas.microsoft.com/office/drawing/2014/main" id="{0B04E6B1-38D2-CE46-88A4-361421BB4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2171" y="2601930"/>
            <a:ext cx="1685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8" name="AutoShape 2111">
            <a:extLst>
              <a:ext uri="{FF2B5EF4-FFF2-40B4-BE49-F238E27FC236}">
                <a16:creationId xmlns:a16="http://schemas.microsoft.com/office/drawing/2014/main" id="{7C63C41F-EA06-5B41-A6B9-CB247B339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392" y="2425718"/>
            <a:ext cx="1351140" cy="84137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2112">
            <a:extLst>
              <a:ext uri="{FF2B5EF4-FFF2-40B4-BE49-F238E27FC236}">
                <a16:creationId xmlns:a16="http://schemas.microsoft.com/office/drawing/2014/main" id="{FD0AD89F-11AD-EA49-BD78-3982807C5D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2161" y="2846405"/>
            <a:ext cx="608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0" name="Line 2113">
            <a:extLst>
              <a:ext uri="{FF2B5EF4-FFF2-40B4-BE49-F238E27FC236}">
                <a16:creationId xmlns:a16="http://schemas.microsoft.com/office/drawing/2014/main" id="{D5EF3530-895F-6D41-A949-B8BB1DB5A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1532" y="2846405"/>
            <a:ext cx="608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1" name="Text Box 2114">
            <a:extLst>
              <a:ext uri="{FF2B5EF4-FFF2-40B4-BE49-F238E27FC236}">
                <a16:creationId xmlns:a16="http://schemas.microsoft.com/office/drawing/2014/main" id="{FBBCDCFD-B97C-0147-9245-C9D062A9E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107" y="2631430"/>
            <a:ext cx="309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52" name="Text Box 2116">
            <a:extLst>
              <a:ext uri="{FF2B5EF4-FFF2-40B4-BE49-F238E27FC236}">
                <a16:creationId xmlns:a16="http://schemas.microsoft.com/office/drawing/2014/main" id="{DE749FD0-C0F5-AB4A-A05E-E8021DA34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9693" y="2516292"/>
            <a:ext cx="511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0,</a:t>
            </a:r>
            <a:r>
              <a:rPr lang="fr-FR" b="1" dirty="0"/>
              <a:t>N</a:t>
            </a:r>
          </a:p>
        </p:txBody>
      </p:sp>
      <p:sp>
        <p:nvSpPr>
          <p:cNvPr id="53" name="Text Box 2117">
            <a:extLst>
              <a:ext uri="{FF2B5EF4-FFF2-40B4-BE49-F238E27FC236}">
                <a16:creationId xmlns:a16="http://schemas.microsoft.com/office/drawing/2014/main" id="{3D71B278-CA70-5441-AAF9-A3222814A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060" y="2535255"/>
            <a:ext cx="7505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1,</a:t>
            </a:r>
            <a:r>
              <a:rPr lang="fr-FR" b="1" dirty="0"/>
              <a:t>1(R)</a:t>
            </a:r>
          </a:p>
        </p:txBody>
      </p:sp>
      <p:sp>
        <p:nvSpPr>
          <p:cNvPr id="54" name="Rectangle 1026">
            <a:extLst>
              <a:ext uri="{FF2B5EF4-FFF2-40B4-BE49-F238E27FC236}">
                <a16:creationId xmlns:a16="http://schemas.microsoft.com/office/drawing/2014/main" id="{AEE2B56C-C510-4044-B69C-B03E5D46A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78" y="2331427"/>
            <a:ext cx="886008" cy="1197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5" name="Text Box 1029">
            <a:extLst>
              <a:ext uri="{FF2B5EF4-FFF2-40B4-BE49-F238E27FC236}">
                <a16:creationId xmlns:a16="http://schemas.microsoft.com/office/drawing/2014/main" id="{6334C2A4-5557-8E47-95AA-DA10B684B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378" y="2388577"/>
            <a:ext cx="3032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/>
              <a:t>F</a:t>
            </a:r>
          </a:p>
        </p:txBody>
      </p:sp>
      <p:sp>
        <p:nvSpPr>
          <p:cNvPr id="56" name="Text Box 1040">
            <a:extLst>
              <a:ext uri="{FF2B5EF4-FFF2-40B4-BE49-F238E27FC236}">
                <a16:creationId xmlns:a16="http://schemas.microsoft.com/office/drawing/2014/main" id="{3EF988B2-237A-CD4C-BC89-AAE6C4E5A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396" y="2841277"/>
            <a:ext cx="3593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u="sng" dirty="0" err="1"/>
              <a:t>kf</a:t>
            </a:r>
            <a:endParaRPr lang="fr-FR" u="sng" dirty="0"/>
          </a:p>
          <a:p>
            <a:pPr algn="l"/>
            <a:r>
              <a:rPr lang="fr-FR" dirty="0" err="1"/>
              <a:t>ff</a:t>
            </a:r>
            <a:endParaRPr lang="fr-FR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4EF63E1B-B0BA-7247-910E-BBD64A915537}"/>
              </a:ext>
            </a:extLst>
          </p:cNvPr>
          <p:cNvCxnSpPr/>
          <p:nvPr/>
        </p:nvCxnSpPr>
        <p:spPr>
          <a:xfrm flipV="1">
            <a:off x="885478" y="2850242"/>
            <a:ext cx="909565" cy="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FB2F45E9-B5CE-CB4C-AA01-3A738FD14DCD}"/>
              </a:ext>
            </a:extLst>
          </p:cNvPr>
          <p:cNvGrpSpPr/>
          <p:nvPr/>
        </p:nvGrpSpPr>
        <p:grpSpPr>
          <a:xfrm>
            <a:off x="4339756" y="2331542"/>
            <a:ext cx="969651" cy="1197584"/>
            <a:chOff x="8352073" y="1425092"/>
            <a:chExt cx="1050496" cy="1197584"/>
          </a:xfrm>
        </p:grpSpPr>
        <p:sp>
          <p:nvSpPr>
            <p:cNvPr id="59" name="Rectangle 1026">
              <a:extLst>
                <a:ext uri="{FF2B5EF4-FFF2-40B4-BE49-F238E27FC236}">
                  <a16:creationId xmlns:a16="http://schemas.microsoft.com/office/drawing/2014/main" id="{36AF383C-F412-F94F-9A03-B38E9755A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2074" y="1425092"/>
              <a:ext cx="1050495" cy="1197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0" name="Text Box 1029">
              <a:extLst>
                <a:ext uri="{FF2B5EF4-FFF2-40B4-BE49-F238E27FC236}">
                  <a16:creationId xmlns:a16="http://schemas.microsoft.com/office/drawing/2014/main" id="{0BDEBFE7-7CE5-834A-BC55-20DDAACAC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4909" y="1482242"/>
              <a:ext cx="35115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2000" dirty="0"/>
                <a:t>B</a:t>
              </a:r>
            </a:p>
          </p:txBody>
        </p:sp>
        <p:sp>
          <p:nvSpPr>
            <p:cNvPr id="61" name="Text Box 1040">
              <a:extLst>
                <a:ext uri="{FF2B5EF4-FFF2-40B4-BE49-F238E27FC236}">
                  <a16:creationId xmlns:a16="http://schemas.microsoft.com/office/drawing/2014/main" id="{42116BFF-7D37-AD41-A747-C62033709E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92469" y="1934942"/>
              <a:ext cx="46229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u="sng" dirty="0"/>
                <a:t>kb</a:t>
              </a:r>
            </a:p>
            <a:p>
              <a:pPr algn="l"/>
              <a:r>
                <a:rPr lang="fr-FR" dirty="0" err="1"/>
                <a:t>bb</a:t>
              </a:r>
              <a:endParaRPr lang="fr-FR" dirty="0"/>
            </a:p>
          </p:txBody>
        </p: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239C656A-C924-2144-B09E-9D22C56618D3}"/>
                </a:ext>
              </a:extLst>
            </p:cNvPr>
            <p:cNvCxnSpPr/>
            <p:nvPr/>
          </p:nvCxnSpPr>
          <p:spPr>
            <a:xfrm flipV="1">
              <a:off x="8352073" y="1934827"/>
              <a:ext cx="1050496" cy="90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 Box 2073">
            <a:extLst>
              <a:ext uri="{FF2B5EF4-FFF2-40B4-BE49-F238E27FC236}">
                <a16:creationId xmlns:a16="http://schemas.microsoft.com/office/drawing/2014/main" id="{BFF4CC86-A3C2-A246-96C0-AB270F32A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447" y="3462654"/>
            <a:ext cx="3449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 err="1"/>
              <a:t>rr</a:t>
            </a:r>
            <a:endParaRPr lang="fr-FR" dirty="0"/>
          </a:p>
        </p:txBody>
      </p:sp>
      <p:sp>
        <p:nvSpPr>
          <p:cNvPr id="65" name="Line 2074">
            <a:extLst>
              <a:ext uri="{FF2B5EF4-FFF2-40B4-BE49-F238E27FC236}">
                <a16:creationId xmlns:a16="http://schemas.microsoft.com/office/drawing/2014/main" id="{FAB6EE92-5C56-B640-871F-F3BE7EE1E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8658" y="3280775"/>
            <a:ext cx="9939" cy="2566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73" name="Flèche courbée vers la droite 72">
            <a:extLst>
              <a:ext uri="{FF2B5EF4-FFF2-40B4-BE49-F238E27FC236}">
                <a16:creationId xmlns:a16="http://schemas.microsoft.com/office/drawing/2014/main" id="{DEFDE5F3-AAF3-BA4C-B94B-7D629F93D0D8}"/>
              </a:ext>
            </a:extLst>
          </p:cNvPr>
          <p:cNvSpPr/>
          <p:nvPr/>
        </p:nvSpPr>
        <p:spPr>
          <a:xfrm>
            <a:off x="90969" y="3118811"/>
            <a:ext cx="719755" cy="224321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75" name="Tableau 74">
            <a:extLst>
              <a:ext uri="{FF2B5EF4-FFF2-40B4-BE49-F238E27FC236}">
                <a16:creationId xmlns:a16="http://schemas.microsoft.com/office/drawing/2014/main" id="{F78A45DA-ED21-634C-AD36-05E59B1FE6D6}"/>
              </a:ext>
            </a:extLst>
          </p:cNvPr>
          <p:cNvGraphicFramePr>
            <a:graphicFrameLocks noGrp="1"/>
          </p:cNvGraphicFramePr>
          <p:nvPr/>
        </p:nvGraphicFramePr>
        <p:xfrm>
          <a:off x="4469344" y="4755077"/>
          <a:ext cx="2358292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45255058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157785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 err="1"/>
                        <a:t>kf</a:t>
                      </a:r>
                      <a:endParaRPr lang="fr-FR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u="sng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ff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graphicFrame>
        <p:nvGraphicFramePr>
          <p:cNvPr id="76" name="Tableau 75">
            <a:extLst>
              <a:ext uri="{FF2B5EF4-FFF2-40B4-BE49-F238E27FC236}">
                <a16:creationId xmlns:a16="http://schemas.microsoft.com/office/drawing/2014/main" id="{EC47E672-EDF1-FE49-953B-D1781150EF6F}"/>
              </a:ext>
            </a:extLst>
          </p:cNvPr>
          <p:cNvGraphicFramePr>
            <a:graphicFrameLocks noGrp="1"/>
          </p:cNvGraphicFramePr>
          <p:nvPr/>
        </p:nvGraphicFramePr>
        <p:xfrm>
          <a:off x="7994623" y="4785971"/>
          <a:ext cx="1179146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bb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sp>
        <p:nvSpPr>
          <p:cNvPr id="77" name="Text Box 30">
            <a:extLst>
              <a:ext uri="{FF2B5EF4-FFF2-40B4-BE49-F238E27FC236}">
                <a16:creationId xmlns:a16="http://schemas.microsoft.com/office/drawing/2014/main" id="{4F73CF60-127A-974C-A4EE-2AAE9EA48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120" y="4521922"/>
            <a:ext cx="6306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>
                <a:latin typeface="Arial" charset="0"/>
              </a:rPr>
              <a:t>RF</a:t>
            </a:r>
          </a:p>
        </p:txBody>
      </p:sp>
      <p:sp>
        <p:nvSpPr>
          <p:cNvPr id="78" name="Text Box 30">
            <a:extLst>
              <a:ext uri="{FF2B5EF4-FFF2-40B4-BE49-F238E27FC236}">
                <a16:creationId xmlns:a16="http://schemas.microsoft.com/office/drawing/2014/main" id="{7233E823-4F91-B84A-9AC8-C5440618C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874" y="4573038"/>
            <a:ext cx="6306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>
                <a:latin typeface="Arial" charset="0"/>
              </a:rPr>
              <a:t>RB</a:t>
            </a:r>
          </a:p>
        </p:txBody>
      </p:sp>
    </p:spTree>
    <p:extLst>
      <p:ext uri="{BB962C8B-B14F-4D97-AF65-F5344CB8AC3E}">
        <p14:creationId xmlns:p14="http://schemas.microsoft.com/office/powerpoint/2010/main" val="13051520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7558940" y="6386999"/>
            <a:ext cx="4114800" cy="365125"/>
          </a:xfrm>
        </p:spPr>
        <p:txBody>
          <a:bodyPr/>
          <a:lstStyle/>
          <a:p>
            <a:fld id="{BCE1A9C2-7CD5-4C8A-A74A-D31B7573D98B}" type="slidenum">
              <a:rPr lang="en-US" smtClean="0">
                <a:latin typeface="Times New Roman" charset="0"/>
              </a:rPr>
              <a:pPr/>
              <a:t>88</a:t>
            </a:fld>
            <a:endParaRPr lang="en-US">
              <a:latin typeface="Times New Roman" charset="0"/>
            </a:endParaRPr>
          </a:p>
        </p:txBody>
      </p:sp>
      <p:sp>
        <p:nvSpPr>
          <p:cNvPr id="68611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438991" y="279321"/>
            <a:ext cx="9599992" cy="9521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en-US" sz="3600" dirty="0" err="1"/>
              <a:t>Règle</a:t>
            </a:r>
            <a:r>
              <a:rPr lang="en-US" sz="3600" dirty="0"/>
              <a:t> 3 : </a:t>
            </a:r>
            <a:r>
              <a:rPr lang="en-US" sz="3600" dirty="0" err="1"/>
              <a:t>Cas</a:t>
            </a:r>
            <a:r>
              <a:rPr lang="en-US" sz="3600" dirty="0"/>
              <a:t> </a:t>
            </a:r>
            <a:r>
              <a:rPr lang="en-US" sz="3600" dirty="0" err="1"/>
              <a:t>d’une</a:t>
            </a:r>
            <a:r>
              <a:rPr lang="en-US" sz="3600" dirty="0"/>
              <a:t> </a:t>
            </a:r>
            <a:r>
              <a:rPr lang="en-US" sz="3600" dirty="0" err="1"/>
              <a:t>spécialisation</a:t>
            </a:r>
            <a:r>
              <a:rPr lang="en-US" sz="3600" dirty="0"/>
              <a:t> (</a:t>
            </a:r>
            <a:r>
              <a:rPr lang="en-US" sz="3600" dirty="0" err="1"/>
              <a:t>Règle</a:t>
            </a:r>
            <a:r>
              <a:rPr lang="en-US" sz="3600" dirty="0"/>
              <a:t> </a:t>
            </a:r>
            <a:r>
              <a:rPr lang="en-US" sz="3600" dirty="0" err="1"/>
              <a:t>générale</a:t>
            </a:r>
            <a:r>
              <a:rPr lang="en-US" sz="3600" dirty="0"/>
              <a:t>)</a:t>
            </a:r>
            <a:endParaRPr lang="fr-FR" sz="3600" dirty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374" y="1568119"/>
            <a:ext cx="10408812" cy="24325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400" dirty="0"/>
              <a:t>Créer une relation pour chaque entité spécialisée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fr-FR" sz="2400" dirty="0"/>
              <a:t>Les attributs de la relation sont les attributs de l'entité correspondante + l’identifiant de l’entité générique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fr-FR" sz="2400" dirty="0"/>
              <a:t>La clé de chaque relation est l’identifiant de l’entité générique</a:t>
            </a:r>
          </a:p>
        </p:txBody>
      </p:sp>
      <p:sp>
        <p:nvSpPr>
          <p:cNvPr id="68614" name="AutoShape 52"/>
          <p:cNvSpPr>
            <a:spLocks noChangeArrowheads="1"/>
          </p:cNvSpPr>
          <p:nvPr/>
        </p:nvSpPr>
        <p:spPr bwMode="auto">
          <a:xfrm>
            <a:off x="4458404" y="4674479"/>
            <a:ext cx="342900" cy="180975"/>
          </a:xfrm>
          <a:prstGeom prst="rightArrow">
            <a:avLst>
              <a:gd name="adj1" fmla="val 50000"/>
              <a:gd name="adj2" fmla="val 47368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Rectangle 53"/>
          <p:cNvSpPr>
            <a:spLocks noChangeArrowheads="1"/>
          </p:cNvSpPr>
          <p:nvPr/>
        </p:nvSpPr>
        <p:spPr bwMode="auto">
          <a:xfrm>
            <a:off x="5545014" y="4199901"/>
            <a:ext cx="6299656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>
                <a:latin typeface="Arial" charset="0"/>
              </a:rPr>
              <a:t>Modèle  relationnel</a:t>
            </a:r>
          </a:p>
          <a:p>
            <a:pPr lvl="1"/>
            <a:r>
              <a:rPr lang="fr-FR" dirty="0">
                <a:latin typeface="Arial" charset="0"/>
              </a:rPr>
              <a:t>Personne (</a:t>
            </a:r>
            <a:r>
              <a:rPr lang="fr-FR" u="sng" dirty="0">
                <a:latin typeface="Arial" charset="0"/>
              </a:rPr>
              <a:t>id</a:t>
            </a:r>
            <a:r>
              <a:rPr lang="fr-FR" dirty="0">
                <a:latin typeface="Arial" charset="0"/>
              </a:rPr>
              <a:t>, nom, prénom, adresse)</a:t>
            </a:r>
            <a:endParaRPr lang="fr-FR" dirty="0"/>
          </a:p>
          <a:p>
            <a:pPr lvl="1"/>
            <a:r>
              <a:rPr lang="fr-FR" dirty="0">
                <a:latin typeface="Arial" charset="0"/>
              </a:rPr>
              <a:t>Etudiant (</a:t>
            </a:r>
            <a:r>
              <a:rPr lang="fr-FR" i="1" u="sng" dirty="0">
                <a:latin typeface="Arial" charset="0"/>
              </a:rPr>
              <a:t>id</a:t>
            </a:r>
            <a:r>
              <a:rPr lang="fr-FR" dirty="0">
                <a:latin typeface="Arial" charset="0"/>
              </a:rPr>
              <a:t>, niveau)</a:t>
            </a:r>
          </a:p>
          <a:p>
            <a:pPr lvl="1"/>
            <a:r>
              <a:rPr lang="fr-FR" dirty="0">
                <a:latin typeface="Arial" charset="0"/>
              </a:rPr>
              <a:t>Enseignant (</a:t>
            </a:r>
            <a:r>
              <a:rPr lang="fr-FR" i="1" u="sng" dirty="0">
                <a:latin typeface="Arial" charset="0"/>
              </a:rPr>
              <a:t>id</a:t>
            </a:r>
            <a:r>
              <a:rPr lang="fr-FR" dirty="0">
                <a:latin typeface="Arial" charset="0"/>
              </a:rPr>
              <a:t>, grade)</a:t>
            </a:r>
          </a:p>
          <a:p>
            <a:endParaRPr lang="fr-FR" dirty="0">
              <a:latin typeface="Arial" charset="0"/>
            </a:endParaRPr>
          </a:p>
          <a:p>
            <a:r>
              <a:rPr lang="fr-FR" sz="2000" i="1" dirty="0">
                <a:latin typeface="Arial" charset="0"/>
              </a:rPr>
              <a:t>Héritage des attributs de Personne dans Etudiant et Enseignant effectué par jointure</a:t>
            </a:r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1454465" y="5635531"/>
            <a:ext cx="966931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Etudiant</a:t>
            </a: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2668383" y="5617740"/>
            <a:ext cx="121058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Enseignant</a:t>
            </a:r>
          </a:p>
        </p:txBody>
      </p:sp>
      <p:sp>
        <p:nvSpPr>
          <p:cNvPr id="58" name="Text Box 13"/>
          <p:cNvSpPr txBox="1">
            <a:spLocks noChangeArrowheads="1"/>
          </p:cNvSpPr>
          <p:nvPr/>
        </p:nvSpPr>
        <p:spPr bwMode="auto">
          <a:xfrm>
            <a:off x="2077448" y="4377230"/>
            <a:ext cx="1186349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/>
              <a:t>Personne</a:t>
            </a:r>
          </a:p>
        </p:txBody>
      </p:sp>
      <p:sp>
        <p:nvSpPr>
          <p:cNvPr id="59" name="Line 14"/>
          <p:cNvSpPr>
            <a:spLocks noChangeShapeType="1"/>
          </p:cNvSpPr>
          <p:nvPr/>
        </p:nvSpPr>
        <p:spPr bwMode="auto">
          <a:xfrm flipH="1" flipV="1">
            <a:off x="1933185" y="4192786"/>
            <a:ext cx="1714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 flipV="1">
            <a:off x="2428485" y="4154687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1" name="Line 16"/>
          <p:cNvSpPr>
            <a:spLocks noChangeShapeType="1"/>
          </p:cNvSpPr>
          <p:nvPr/>
        </p:nvSpPr>
        <p:spPr bwMode="auto">
          <a:xfrm flipV="1">
            <a:off x="2828535" y="4164212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2" name="Text Box 17"/>
          <p:cNvSpPr txBox="1">
            <a:spLocks noChangeArrowheads="1"/>
          </p:cNvSpPr>
          <p:nvPr/>
        </p:nvSpPr>
        <p:spPr bwMode="auto">
          <a:xfrm>
            <a:off x="1711459" y="3886692"/>
            <a:ext cx="3449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u="sng" dirty="0"/>
              <a:t>id</a:t>
            </a:r>
          </a:p>
        </p:txBody>
      </p:sp>
      <p:sp>
        <p:nvSpPr>
          <p:cNvPr id="63" name="Text Box 18"/>
          <p:cNvSpPr txBox="1">
            <a:spLocks noChangeArrowheads="1"/>
          </p:cNvSpPr>
          <p:nvPr/>
        </p:nvSpPr>
        <p:spPr bwMode="auto">
          <a:xfrm>
            <a:off x="2092459" y="3886692"/>
            <a:ext cx="56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/>
              <a:t>nom</a:t>
            </a:r>
          </a:p>
        </p:txBody>
      </p: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2587759" y="3886692"/>
            <a:ext cx="8440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dirty="0"/>
              <a:t>prénom</a:t>
            </a:r>
          </a:p>
        </p:txBody>
      </p:sp>
      <p:sp>
        <p:nvSpPr>
          <p:cNvPr id="65" name="Line 21"/>
          <p:cNvSpPr>
            <a:spLocks noChangeShapeType="1"/>
          </p:cNvSpPr>
          <p:nvPr/>
        </p:nvSpPr>
        <p:spPr bwMode="auto">
          <a:xfrm flipV="1">
            <a:off x="3219061" y="4173737"/>
            <a:ext cx="1238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6" name="Text Box 22"/>
          <p:cNvSpPr txBox="1">
            <a:spLocks noChangeArrowheads="1"/>
          </p:cNvSpPr>
          <p:nvPr/>
        </p:nvSpPr>
        <p:spPr bwMode="auto">
          <a:xfrm>
            <a:off x="3397384" y="3886692"/>
            <a:ext cx="8247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/>
              <a:t>adresse</a:t>
            </a:r>
          </a:p>
        </p:txBody>
      </p:sp>
      <p:sp>
        <p:nvSpPr>
          <p:cNvPr id="67" name="Text Box 24"/>
          <p:cNvSpPr txBox="1">
            <a:spLocks noChangeArrowheads="1"/>
          </p:cNvSpPr>
          <p:nvPr/>
        </p:nvSpPr>
        <p:spPr bwMode="auto">
          <a:xfrm>
            <a:off x="1538526" y="6107081"/>
            <a:ext cx="7328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dirty="0"/>
              <a:t>niveau</a:t>
            </a:r>
          </a:p>
        </p:txBody>
      </p:sp>
      <p:sp>
        <p:nvSpPr>
          <p:cNvPr id="68" name="Line 26"/>
          <p:cNvSpPr>
            <a:spLocks noChangeShapeType="1"/>
          </p:cNvSpPr>
          <p:nvPr/>
        </p:nvSpPr>
        <p:spPr bwMode="auto">
          <a:xfrm flipV="1">
            <a:off x="3246242" y="5988018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69" name="Text Box 27"/>
          <p:cNvSpPr txBox="1">
            <a:spLocks noChangeArrowheads="1"/>
          </p:cNvSpPr>
          <p:nvPr/>
        </p:nvSpPr>
        <p:spPr bwMode="auto">
          <a:xfrm>
            <a:off x="2925558" y="6133678"/>
            <a:ext cx="6565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600" dirty="0"/>
              <a:t>grade</a:t>
            </a:r>
          </a:p>
        </p:txBody>
      </p:sp>
      <p:sp>
        <p:nvSpPr>
          <p:cNvPr id="70" name="Line 12"/>
          <p:cNvSpPr>
            <a:spLocks noChangeShapeType="1"/>
          </p:cNvSpPr>
          <p:nvPr/>
        </p:nvSpPr>
        <p:spPr bwMode="auto">
          <a:xfrm flipV="1">
            <a:off x="1686825" y="5310027"/>
            <a:ext cx="642905" cy="3165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71" name="Line 13"/>
          <p:cNvSpPr>
            <a:spLocks noChangeShapeType="1"/>
          </p:cNvSpPr>
          <p:nvPr/>
        </p:nvSpPr>
        <p:spPr bwMode="auto">
          <a:xfrm flipH="1" flipV="1">
            <a:off x="2866827" y="5298884"/>
            <a:ext cx="444611" cy="2832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72" name="Triangle isocèle 71"/>
          <p:cNvSpPr/>
          <p:nvPr/>
        </p:nvSpPr>
        <p:spPr bwMode="auto">
          <a:xfrm>
            <a:off x="2325293" y="4961532"/>
            <a:ext cx="550415" cy="337352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>
              <a:latin typeface="Times New Roman" pitchFamily="18" charset="0"/>
            </a:endParaRPr>
          </a:p>
        </p:txBody>
      </p:sp>
      <p:cxnSp>
        <p:nvCxnSpPr>
          <p:cNvPr id="73" name="Connecteur droit avec flèche 72"/>
          <p:cNvCxnSpPr>
            <a:cxnSpLocks/>
            <a:stCxn id="72" idx="0"/>
          </p:cNvCxnSpPr>
          <p:nvPr/>
        </p:nvCxnSpPr>
        <p:spPr bwMode="auto">
          <a:xfrm rot="5400000" flipH="1" flipV="1">
            <a:off x="2481535" y="4836564"/>
            <a:ext cx="243935" cy="60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4" name="Line 26"/>
          <p:cNvSpPr>
            <a:spLocks noChangeShapeType="1"/>
          </p:cNvSpPr>
          <p:nvPr/>
        </p:nvSpPr>
        <p:spPr bwMode="auto">
          <a:xfrm flipV="1">
            <a:off x="1916062" y="6016130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693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7558940" y="6386999"/>
            <a:ext cx="4114800" cy="365125"/>
          </a:xfrm>
        </p:spPr>
        <p:txBody>
          <a:bodyPr/>
          <a:lstStyle/>
          <a:p>
            <a:fld id="{BCE1A9C2-7CD5-4C8A-A74A-D31B7573D98B}" type="slidenum">
              <a:rPr lang="en-US" smtClean="0">
                <a:latin typeface="Times New Roman" charset="0"/>
              </a:rPr>
              <a:pPr/>
              <a:t>89</a:t>
            </a:fld>
            <a:endParaRPr lang="en-US">
              <a:latin typeface="Times New Roman" charset="0"/>
            </a:endParaRPr>
          </a:p>
        </p:txBody>
      </p:sp>
      <p:sp>
        <p:nvSpPr>
          <p:cNvPr id="68611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75793" y="306144"/>
            <a:ext cx="11526495" cy="95215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en-US" sz="4000" dirty="0" err="1"/>
              <a:t>Règle</a:t>
            </a:r>
            <a:r>
              <a:rPr lang="en-US" sz="4000" dirty="0"/>
              <a:t> 3 : Cas </a:t>
            </a:r>
            <a:r>
              <a:rPr lang="en-US" sz="4000" dirty="0" err="1"/>
              <a:t>d’une</a:t>
            </a:r>
            <a:r>
              <a:rPr lang="en-US" sz="4000" dirty="0"/>
              <a:t> </a:t>
            </a:r>
            <a:r>
              <a:rPr lang="en-US" sz="4000" dirty="0" err="1"/>
              <a:t>spécialisation</a:t>
            </a:r>
            <a:r>
              <a:rPr lang="en-US" sz="4000" dirty="0"/>
              <a:t> (</a:t>
            </a:r>
            <a:r>
              <a:rPr lang="en-US" sz="4000" dirty="0" err="1"/>
              <a:t>Règle</a:t>
            </a:r>
            <a:r>
              <a:rPr lang="en-US" sz="4000" dirty="0"/>
              <a:t> </a:t>
            </a:r>
            <a:r>
              <a:rPr lang="en-US" sz="4000" dirty="0" err="1"/>
              <a:t>générale</a:t>
            </a:r>
            <a:r>
              <a:rPr lang="en-US" sz="4000" dirty="0"/>
              <a:t>) (2/2)</a:t>
            </a:r>
            <a:endParaRPr lang="fr-FR" sz="4000" dirty="0"/>
          </a:p>
        </p:txBody>
      </p:sp>
      <p:sp>
        <p:nvSpPr>
          <p:cNvPr id="28" name="Text Box 30">
            <a:extLst>
              <a:ext uri="{FF2B5EF4-FFF2-40B4-BE49-F238E27FC236}">
                <a16:creationId xmlns:a16="http://schemas.microsoft.com/office/drawing/2014/main" id="{867A384B-1EEE-AF40-813E-59F2DD9FD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922" y="4777200"/>
            <a:ext cx="256986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Modèle relationnel</a:t>
            </a:r>
          </a:p>
          <a:p>
            <a:r>
              <a:rPr lang="fr-FR" sz="2000" dirty="0">
                <a:latin typeface="Arial" charset="0"/>
              </a:rPr>
              <a:t>   RG (</a:t>
            </a:r>
            <a:r>
              <a:rPr lang="fr-FR" sz="2000" u="sng" dirty="0">
                <a:latin typeface="Arial" charset="0"/>
              </a:rPr>
              <a:t>kg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gg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RSA (</a:t>
            </a:r>
            <a:r>
              <a:rPr lang="fr-FR" sz="2000" i="1" u="sng" dirty="0">
                <a:latin typeface="Arial" charset="0"/>
              </a:rPr>
              <a:t>kg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saa</a:t>
            </a:r>
            <a:r>
              <a:rPr lang="fr-FR" sz="2000" dirty="0">
                <a:latin typeface="Arial" charset="0"/>
              </a:rPr>
              <a:t>)	</a:t>
            </a:r>
          </a:p>
          <a:p>
            <a:r>
              <a:rPr lang="fr-FR" sz="2000" dirty="0">
                <a:latin typeface="Arial" charset="0"/>
              </a:rPr>
              <a:t>   RSB (</a:t>
            </a:r>
            <a:r>
              <a:rPr lang="fr-FR" sz="2000" i="1" u="sng" dirty="0">
                <a:latin typeface="Arial" charset="0"/>
              </a:rPr>
              <a:t>kg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sbb</a:t>
            </a:r>
            <a:r>
              <a:rPr lang="fr-FR" sz="2000" dirty="0">
                <a:latin typeface="Arial" charset="0"/>
              </a:rPr>
              <a:t>)	</a:t>
            </a:r>
          </a:p>
        </p:txBody>
      </p:sp>
      <p:sp>
        <p:nvSpPr>
          <p:cNvPr id="29" name="Flèche courbée vers la droite 28">
            <a:extLst>
              <a:ext uri="{FF2B5EF4-FFF2-40B4-BE49-F238E27FC236}">
                <a16:creationId xmlns:a16="http://schemas.microsoft.com/office/drawing/2014/main" id="{832AE68F-29AD-4944-86D4-18AA2A43A9F2}"/>
              </a:ext>
            </a:extLst>
          </p:cNvPr>
          <p:cNvSpPr/>
          <p:nvPr/>
        </p:nvSpPr>
        <p:spPr>
          <a:xfrm>
            <a:off x="175793" y="2984307"/>
            <a:ext cx="844335" cy="224321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Text Box 30">
            <a:extLst>
              <a:ext uri="{FF2B5EF4-FFF2-40B4-BE49-F238E27FC236}">
                <a16:creationId xmlns:a16="http://schemas.microsoft.com/office/drawing/2014/main" id="{4592A902-628D-0B4C-A69E-F2AB1D3B3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4642" y="4847401"/>
            <a:ext cx="6306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>
                <a:latin typeface="Arial" charset="0"/>
              </a:rPr>
              <a:t>RG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52B33C59-FBB2-F147-8F9C-867672E26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723" y="4847401"/>
            <a:ext cx="9819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>
                <a:latin typeface="Arial" charset="0"/>
              </a:rPr>
              <a:t>RSA</a:t>
            </a:r>
          </a:p>
        </p:txBody>
      </p:sp>
      <p:sp>
        <p:nvSpPr>
          <p:cNvPr id="33" name="Rectangle 1026">
            <a:extLst>
              <a:ext uri="{FF2B5EF4-FFF2-40B4-BE49-F238E27FC236}">
                <a16:creationId xmlns:a16="http://schemas.microsoft.com/office/drawing/2014/main" id="{7D6882B0-589A-9A47-A5E6-9828D12B9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8858" y="1801098"/>
            <a:ext cx="810845" cy="9338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4" name="Text Box 1029">
            <a:extLst>
              <a:ext uri="{FF2B5EF4-FFF2-40B4-BE49-F238E27FC236}">
                <a16:creationId xmlns:a16="http://schemas.microsoft.com/office/drawing/2014/main" id="{9231BAF3-35AB-CA47-BB02-58E76456E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654" y="1733318"/>
            <a:ext cx="3465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fr-FR" sz="2000" dirty="0"/>
              <a:t>G</a:t>
            </a:r>
          </a:p>
        </p:txBody>
      </p:sp>
      <p:sp>
        <p:nvSpPr>
          <p:cNvPr id="35" name="Text Box 1040">
            <a:extLst>
              <a:ext uri="{FF2B5EF4-FFF2-40B4-BE49-F238E27FC236}">
                <a16:creationId xmlns:a16="http://schemas.microsoft.com/office/drawing/2014/main" id="{1DDA6A78-7D2D-A640-8AA5-AB5EBE35C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9156" y="2019777"/>
            <a:ext cx="40479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fr-FR" u="sng" dirty="0"/>
              <a:t>kg</a:t>
            </a:r>
            <a:endParaRPr lang="fr-FR" dirty="0"/>
          </a:p>
          <a:p>
            <a:pPr algn="l"/>
            <a:r>
              <a:rPr lang="fr-FR" dirty="0" err="1"/>
              <a:t>gg</a:t>
            </a:r>
            <a:endParaRPr lang="fr-FR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B6A9E1A6-18E5-4A4A-B9A8-EB72CF6568A7}"/>
              </a:ext>
            </a:extLst>
          </p:cNvPr>
          <p:cNvCxnSpPr>
            <a:cxnSpLocks/>
          </p:cNvCxnSpPr>
          <p:nvPr/>
        </p:nvCxnSpPr>
        <p:spPr>
          <a:xfrm>
            <a:off x="2740402" y="2068977"/>
            <a:ext cx="819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026">
            <a:extLst>
              <a:ext uri="{FF2B5EF4-FFF2-40B4-BE49-F238E27FC236}">
                <a16:creationId xmlns:a16="http://schemas.microsoft.com/office/drawing/2014/main" id="{560A8089-C813-EA4C-AA16-78C293CDF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708" y="3480887"/>
            <a:ext cx="844335" cy="929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8" name="Text Box 1029">
            <a:extLst>
              <a:ext uri="{FF2B5EF4-FFF2-40B4-BE49-F238E27FC236}">
                <a16:creationId xmlns:a16="http://schemas.microsoft.com/office/drawing/2014/main" id="{A3301D91-7463-7C45-A3AB-3C8584979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417" y="3492378"/>
            <a:ext cx="4505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fr-FR" sz="2000" dirty="0"/>
              <a:t>SA</a:t>
            </a:r>
          </a:p>
        </p:txBody>
      </p:sp>
      <p:sp>
        <p:nvSpPr>
          <p:cNvPr id="39" name="Text Box 1040">
            <a:extLst>
              <a:ext uri="{FF2B5EF4-FFF2-40B4-BE49-F238E27FC236}">
                <a16:creationId xmlns:a16="http://schemas.microsoft.com/office/drawing/2014/main" id="{00881439-CEDF-3C4F-A91F-F1B3E23F9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798" y="3911249"/>
            <a:ext cx="4956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dirty="0" err="1"/>
              <a:t>saa</a:t>
            </a:r>
            <a:endParaRPr lang="fr-FR" dirty="0"/>
          </a:p>
          <a:p>
            <a:pPr algn="l"/>
            <a:r>
              <a:rPr lang="fr-FR" dirty="0"/>
              <a:t> 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68F3888D-F754-474E-89DF-8033DFB40B61}"/>
              </a:ext>
            </a:extLst>
          </p:cNvPr>
          <p:cNvCxnSpPr>
            <a:cxnSpLocks/>
          </p:cNvCxnSpPr>
          <p:nvPr/>
        </p:nvCxnSpPr>
        <p:spPr>
          <a:xfrm>
            <a:off x="1797707" y="3859026"/>
            <a:ext cx="844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1026">
            <a:extLst>
              <a:ext uri="{FF2B5EF4-FFF2-40B4-BE49-F238E27FC236}">
                <a16:creationId xmlns:a16="http://schemas.microsoft.com/office/drawing/2014/main" id="{4E7EF067-11DF-E849-A091-B8ECE830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769" y="3442437"/>
            <a:ext cx="844335" cy="929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42" name="Text Box 1029">
            <a:extLst>
              <a:ext uri="{FF2B5EF4-FFF2-40B4-BE49-F238E27FC236}">
                <a16:creationId xmlns:a16="http://schemas.microsoft.com/office/drawing/2014/main" id="{B761522C-3FE7-6942-B784-56F67FF00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7342" y="3486701"/>
            <a:ext cx="442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fr-FR" sz="2000" dirty="0"/>
              <a:t>SB</a:t>
            </a:r>
          </a:p>
        </p:txBody>
      </p:sp>
      <p:sp>
        <p:nvSpPr>
          <p:cNvPr id="43" name="Text Box 1040">
            <a:extLst>
              <a:ext uri="{FF2B5EF4-FFF2-40B4-BE49-F238E27FC236}">
                <a16:creationId xmlns:a16="http://schemas.microsoft.com/office/drawing/2014/main" id="{9CAAD76F-6E8B-D645-B8F4-45DB45C5A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533" y="3941742"/>
            <a:ext cx="5180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fr-FR" dirty="0" err="1"/>
              <a:t>sbb</a:t>
            </a:r>
            <a:endParaRPr lang="fr-FR" dirty="0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D2ECF5C-5E4F-924D-A650-8CE0E156C8BA}"/>
              </a:ext>
            </a:extLst>
          </p:cNvPr>
          <p:cNvCxnSpPr>
            <a:cxnSpLocks/>
          </p:cNvCxnSpPr>
          <p:nvPr/>
        </p:nvCxnSpPr>
        <p:spPr>
          <a:xfrm>
            <a:off x="3781770" y="3834294"/>
            <a:ext cx="844335" cy="153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ine 12">
            <a:extLst>
              <a:ext uri="{FF2B5EF4-FFF2-40B4-BE49-F238E27FC236}">
                <a16:creationId xmlns:a16="http://schemas.microsoft.com/office/drawing/2014/main" id="{BADAAC90-21ED-D14B-9949-80C23B398E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99680" y="3156807"/>
            <a:ext cx="812033" cy="3240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6" name="Line 13">
            <a:extLst>
              <a:ext uri="{FF2B5EF4-FFF2-40B4-BE49-F238E27FC236}">
                <a16:creationId xmlns:a16="http://schemas.microsoft.com/office/drawing/2014/main" id="{56680FF7-2206-5D45-B482-7A21488C3FB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59914" y="3156807"/>
            <a:ext cx="863037" cy="28563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4F611D07-A72B-7E4B-A6B3-BB54E5FB4E03}"/>
              </a:ext>
            </a:extLst>
          </p:cNvPr>
          <p:cNvCxnSpPr>
            <a:stCxn id="48" idx="0"/>
          </p:cNvCxnSpPr>
          <p:nvPr/>
        </p:nvCxnSpPr>
        <p:spPr bwMode="auto">
          <a:xfrm flipV="1">
            <a:off x="3177689" y="2706844"/>
            <a:ext cx="297" cy="1886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riangle isocèle 109">
            <a:extLst>
              <a:ext uri="{FF2B5EF4-FFF2-40B4-BE49-F238E27FC236}">
                <a16:creationId xmlns:a16="http://schemas.microsoft.com/office/drawing/2014/main" id="{72ECA9E1-0D84-2549-B169-7D0D20A40F1C}"/>
              </a:ext>
            </a:extLst>
          </p:cNvPr>
          <p:cNvSpPr/>
          <p:nvPr/>
        </p:nvSpPr>
        <p:spPr bwMode="auto">
          <a:xfrm>
            <a:off x="2902481" y="2895520"/>
            <a:ext cx="550415" cy="261287"/>
          </a:xfrm>
          <a:prstGeom prst="triangl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>
              <a:latin typeface="Times New Roman" pitchFamily="18" charset="0"/>
            </a:endParaRPr>
          </a:p>
        </p:txBody>
      </p:sp>
      <p:sp>
        <p:nvSpPr>
          <p:cNvPr id="49" name="Text Box 30">
            <a:extLst>
              <a:ext uri="{FF2B5EF4-FFF2-40B4-BE49-F238E27FC236}">
                <a16:creationId xmlns:a16="http://schemas.microsoft.com/office/drawing/2014/main" id="{E129FEBC-7296-7A46-B4BE-850A53396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4856" y="4847401"/>
            <a:ext cx="9819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dirty="0">
                <a:latin typeface="Arial" charset="0"/>
              </a:rPr>
              <a:t>RSB</a:t>
            </a:r>
          </a:p>
        </p:txBody>
      </p:sp>
      <p:graphicFrame>
        <p:nvGraphicFramePr>
          <p:cNvPr id="50" name="Tableau 49">
            <a:extLst>
              <a:ext uri="{FF2B5EF4-FFF2-40B4-BE49-F238E27FC236}">
                <a16:creationId xmlns:a16="http://schemas.microsoft.com/office/drawing/2014/main" id="{39B9BD30-1179-B946-8855-0C24DB51EA99}"/>
              </a:ext>
            </a:extLst>
          </p:cNvPr>
          <p:cNvGraphicFramePr>
            <a:graphicFrameLocks noGrp="1"/>
          </p:cNvGraphicFramePr>
          <p:nvPr/>
        </p:nvGraphicFramePr>
        <p:xfrm>
          <a:off x="4046648" y="5225587"/>
          <a:ext cx="1179146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u="none" dirty="0" err="1"/>
                        <a:t>gg</a:t>
                      </a:r>
                      <a:endParaRPr lang="fr-FR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graphicFrame>
        <p:nvGraphicFramePr>
          <p:cNvPr id="51" name="Tableau 50">
            <a:extLst>
              <a:ext uri="{FF2B5EF4-FFF2-40B4-BE49-F238E27FC236}">
                <a16:creationId xmlns:a16="http://schemas.microsoft.com/office/drawing/2014/main" id="{E102C1EF-90D7-3948-B0BE-F5611BB9B597}"/>
              </a:ext>
            </a:extLst>
          </p:cNvPr>
          <p:cNvGraphicFramePr>
            <a:graphicFrameLocks noGrp="1"/>
          </p:cNvGraphicFramePr>
          <p:nvPr/>
        </p:nvGraphicFramePr>
        <p:xfrm>
          <a:off x="5913286" y="5225587"/>
          <a:ext cx="1179146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saa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graphicFrame>
        <p:nvGraphicFramePr>
          <p:cNvPr id="52" name="Tableau 51">
            <a:extLst>
              <a:ext uri="{FF2B5EF4-FFF2-40B4-BE49-F238E27FC236}">
                <a16:creationId xmlns:a16="http://schemas.microsoft.com/office/drawing/2014/main" id="{9CF48B20-6285-A74B-A6D1-A0953AE859E3}"/>
              </a:ext>
            </a:extLst>
          </p:cNvPr>
          <p:cNvGraphicFramePr>
            <a:graphicFrameLocks noGrp="1"/>
          </p:cNvGraphicFramePr>
          <p:nvPr/>
        </p:nvGraphicFramePr>
        <p:xfrm>
          <a:off x="8316810" y="5225587"/>
          <a:ext cx="1179146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sbb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14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BBDBEA-0731-4327-A4DF-0B3FEA64DB46}" type="slidenum">
              <a:rPr lang="fr-FR"/>
              <a:pPr>
                <a:defRPr/>
              </a:pPr>
              <a:t>9</a:t>
            </a:fld>
            <a:endParaRPr lang="fr-FR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80710" y="142875"/>
            <a:ext cx="7772400" cy="1104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eaLnBrk="0" hangingPunct="0">
              <a:defRPr/>
            </a:pPr>
            <a:r>
              <a:rPr lang="fr-FR" sz="3200" b="1" kern="0" dirty="0">
                <a:solidFill>
                  <a:schemeClr val="bg1">
                    <a:lumMod val="50000"/>
                  </a:schemeClr>
                </a:solidFill>
                <a:latin typeface="Garamond" pitchFamily="18" charset="0"/>
                <a:ea typeface="+mj-ea"/>
                <a:cs typeface="+mj-cs"/>
              </a:rPr>
              <a:t>Modèle relationnel de données</a:t>
            </a:r>
          </a:p>
          <a:p>
            <a:pPr eaLnBrk="0" hangingPunct="0">
              <a:defRPr/>
            </a:pPr>
            <a:r>
              <a:rPr lang="fr-FR" sz="3200" b="1" kern="0" dirty="0">
                <a:latin typeface="Garamond" pitchFamily="18" charset="0"/>
                <a:ea typeface="+mj-ea"/>
                <a:cs typeface="+mj-cs"/>
              </a:rPr>
              <a:t>Clé primaire, clé secondaire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09273" y="1447801"/>
            <a:ext cx="10777536" cy="48609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2000">
              <a:buClr>
                <a:srgbClr val="FF9933"/>
              </a:buClr>
              <a:buNone/>
              <a:defRPr/>
            </a:pPr>
            <a:r>
              <a:rPr lang="fr-FR" sz="2400" b="1" dirty="0">
                <a:latin typeface="Times New Roman" pitchFamily="18" charset="0"/>
              </a:rPr>
              <a:t>Clé d'une relation</a:t>
            </a:r>
            <a:r>
              <a:rPr lang="fr-FR" sz="2400" dirty="0">
                <a:latin typeface="Times New Roman" pitchFamily="18" charset="0"/>
              </a:rPr>
              <a:t> (ou identifiant) : Ensemble </a:t>
            </a:r>
            <a:r>
              <a:rPr lang="fr-FR" sz="2400" b="1" dirty="0">
                <a:latin typeface="Times New Roman" pitchFamily="18" charset="0"/>
              </a:rPr>
              <a:t>minimal</a:t>
            </a:r>
            <a:r>
              <a:rPr lang="fr-FR" sz="2400" dirty="0">
                <a:latin typeface="Times New Roman" pitchFamily="18" charset="0"/>
              </a:rPr>
              <a:t> d’attributs </a:t>
            </a:r>
            <a:r>
              <a:rPr lang="fr-FR" sz="2400" b="1" dirty="0">
                <a:latin typeface="Times New Roman" pitchFamily="18" charset="0"/>
              </a:rPr>
              <a:t>obligatoires</a:t>
            </a:r>
            <a:r>
              <a:rPr lang="fr-FR" sz="2400" dirty="0">
                <a:latin typeface="Times New Roman" pitchFamily="18" charset="0"/>
              </a:rPr>
              <a:t>  qui ont une valeur </a:t>
            </a:r>
            <a:r>
              <a:rPr lang="fr-FR" sz="2400" b="1" dirty="0">
                <a:latin typeface="Times New Roman" pitchFamily="18" charset="0"/>
              </a:rPr>
              <a:t>unique</a:t>
            </a:r>
            <a:r>
              <a:rPr lang="fr-FR" sz="2400" dirty="0">
                <a:latin typeface="Times New Roman" pitchFamily="18" charset="0"/>
              </a:rPr>
              <a:t> pour </a:t>
            </a:r>
            <a:r>
              <a:rPr lang="fr-FR" sz="2400" b="1" dirty="0">
                <a:latin typeface="Times New Roman" pitchFamily="18" charset="0"/>
              </a:rPr>
              <a:t>tout </a:t>
            </a:r>
            <a:r>
              <a:rPr lang="fr-FR" sz="2400" b="1" dirty="0" err="1">
                <a:latin typeface="Times New Roman" pitchFamily="18" charset="0"/>
              </a:rPr>
              <a:t>tuple</a:t>
            </a:r>
            <a:r>
              <a:rPr lang="fr-FR" sz="2400" b="1" dirty="0">
                <a:latin typeface="Times New Roman" pitchFamily="18" charset="0"/>
              </a:rPr>
              <a:t> </a:t>
            </a:r>
            <a:r>
              <a:rPr lang="fr-FR" sz="2400" dirty="0">
                <a:latin typeface="Times New Roman" pitchFamily="18" charset="0"/>
              </a:rPr>
              <a:t>dans </a:t>
            </a:r>
            <a:r>
              <a:rPr lang="fr-FR" sz="2400" b="1" dirty="0">
                <a:latin typeface="Times New Roman" pitchFamily="18" charset="0"/>
              </a:rPr>
              <a:t>toute extension</a:t>
            </a:r>
            <a:r>
              <a:rPr lang="fr-FR" sz="2400" dirty="0">
                <a:latin typeface="Times New Roman" pitchFamily="18" charset="0"/>
              </a:rPr>
              <a:t> de la relation (à tout instant)</a:t>
            </a:r>
          </a:p>
          <a:p>
            <a:pPr marL="190500" lvl="1" indent="0" defTabSz="762000">
              <a:buClr>
                <a:srgbClr val="FF9933"/>
              </a:buClr>
              <a:buNone/>
              <a:defRPr/>
            </a:pPr>
            <a:endParaRPr lang="fr-FR" sz="2000" dirty="0">
              <a:latin typeface="Times New Roman" pitchFamily="18" charset="0"/>
            </a:endParaRPr>
          </a:p>
          <a:p>
            <a:pPr marL="190500" lvl="1" indent="0" defTabSz="762000">
              <a:buClr>
                <a:srgbClr val="FF9933"/>
              </a:buClr>
              <a:buNone/>
              <a:defRPr/>
            </a:pPr>
            <a:r>
              <a:rPr lang="fr-FR" sz="2000" dirty="0">
                <a:latin typeface="Times New Roman" pitchFamily="18" charset="0"/>
              </a:rPr>
              <a:t>ex : 	   {</a:t>
            </a:r>
            <a:r>
              <a:rPr lang="fr-FR" sz="2000" dirty="0" err="1">
                <a:latin typeface="Times New Roman" pitchFamily="18" charset="0"/>
              </a:rPr>
              <a:t>nov</a:t>
            </a:r>
            <a:r>
              <a:rPr lang="fr-FR" sz="2000" dirty="0">
                <a:latin typeface="Times New Roman" pitchFamily="18" charset="0"/>
              </a:rPr>
              <a:t>}  est une clé mono-attribut dans la relation Vin </a:t>
            </a:r>
          </a:p>
          <a:p>
            <a:pPr marL="190500" lvl="1" indent="0" defTabSz="762000">
              <a:buClr>
                <a:srgbClr val="FF9933"/>
              </a:buClr>
              <a:buNone/>
              <a:defRPr/>
            </a:pPr>
            <a:r>
              <a:rPr lang="fr-FR" sz="2000" dirty="0">
                <a:latin typeface="Times New Roman" pitchFamily="18" charset="0"/>
              </a:rPr>
              <a:t>            {nom, prénom, adresse} est </a:t>
            </a:r>
            <a:r>
              <a:rPr lang="fr-FR" sz="2000" b="1" i="1" dirty="0">
                <a:latin typeface="Times New Roman" pitchFamily="18" charset="0"/>
              </a:rPr>
              <a:t>une</a:t>
            </a:r>
            <a:r>
              <a:rPr lang="fr-FR" sz="2000" dirty="0">
                <a:latin typeface="Times New Roman" pitchFamily="18" charset="0"/>
              </a:rPr>
              <a:t> clé multi-attributs dans la relation Personne.</a:t>
            </a:r>
          </a:p>
          <a:p>
            <a:pPr marL="190500" lvl="1" indent="0" defTabSz="762000">
              <a:buClr>
                <a:srgbClr val="FF9933"/>
              </a:buClr>
              <a:buNone/>
              <a:defRPr/>
            </a:pPr>
            <a:endParaRPr lang="fr-FR" sz="2000" dirty="0">
              <a:latin typeface="Times New Roman" pitchFamily="18" charset="0"/>
            </a:endParaRPr>
          </a:p>
          <a:p>
            <a:pPr marL="0" indent="0" defTabSz="762000">
              <a:buClr>
                <a:srgbClr val="FF9933"/>
              </a:buClr>
              <a:buNone/>
              <a:defRPr/>
            </a:pPr>
            <a:r>
              <a:rPr lang="fr-FR" sz="2400" dirty="0">
                <a:latin typeface="Times New Roman" pitchFamily="18" charset="0"/>
              </a:rPr>
              <a:t>Toute relation doit </a:t>
            </a: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avoir</a:t>
            </a:r>
            <a:r>
              <a:rPr lang="fr-FR" sz="2400" dirty="0">
                <a:latin typeface="Times New Roman" pitchFamily="18" charset="0"/>
              </a:rPr>
              <a:t> au moins une clé, la </a:t>
            </a:r>
            <a:r>
              <a:rPr lang="fr-FR" sz="2400" b="1" dirty="0">
                <a:latin typeface="Times New Roman" pitchFamily="18" charset="0"/>
              </a:rPr>
              <a:t>clé primaire</a:t>
            </a:r>
            <a:r>
              <a:rPr lang="fr-FR" sz="2400" dirty="0">
                <a:latin typeface="Times New Roman" pitchFamily="18" charset="0"/>
              </a:rPr>
              <a:t>. Les autres clés sont des clés </a:t>
            </a:r>
            <a:r>
              <a:rPr lang="fr-FR" sz="2400" b="1" dirty="0">
                <a:latin typeface="Times New Roman" pitchFamily="18" charset="0"/>
              </a:rPr>
              <a:t>candidates</a:t>
            </a:r>
            <a:r>
              <a:rPr lang="fr-FR" sz="2400" dirty="0">
                <a:latin typeface="Times New Roman" pitchFamily="18" charset="0"/>
              </a:rPr>
              <a:t> ou </a:t>
            </a:r>
            <a:r>
              <a:rPr lang="fr-FR" sz="2400" b="1" dirty="0">
                <a:latin typeface="Times New Roman" pitchFamily="18" charset="0"/>
              </a:rPr>
              <a:t>secondaires</a:t>
            </a:r>
          </a:p>
          <a:p>
            <a:pPr marL="0" indent="0" defTabSz="762000">
              <a:buClr>
                <a:srgbClr val="FF9933"/>
              </a:buClr>
              <a:buNone/>
              <a:defRPr/>
            </a:pPr>
            <a:r>
              <a:rPr lang="fr-FR" sz="2000" dirty="0">
                <a:latin typeface="Times New Roman" pitchFamily="18" charset="0"/>
              </a:rPr>
              <a:t>	ex. {</a:t>
            </a:r>
            <a:r>
              <a:rPr lang="fr-FR" sz="2000" dirty="0" err="1">
                <a:latin typeface="Times New Roman" pitchFamily="18" charset="0"/>
              </a:rPr>
              <a:t>numProd</a:t>
            </a:r>
            <a:r>
              <a:rPr lang="fr-FR" sz="2000" dirty="0">
                <a:latin typeface="Times New Roman" pitchFamily="18" charset="0"/>
              </a:rPr>
              <a:t> }: clé primaire de Produit</a:t>
            </a:r>
          </a:p>
          <a:p>
            <a:pPr marL="0" indent="0" defTabSz="762000">
              <a:buClr>
                <a:srgbClr val="FF9933"/>
              </a:buClr>
              <a:buNone/>
              <a:defRPr/>
            </a:pPr>
            <a:endParaRPr lang="fr-FR" sz="2000" dirty="0">
              <a:latin typeface="Times New Roman" pitchFamily="18" charset="0"/>
            </a:endParaRPr>
          </a:p>
          <a:p>
            <a:pPr marL="0" indent="0" defTabSz="762000">
              <a:buClr>
                <a:srgbClr val="FF9933"/>
              </a:buClr>
              <a:buNone/>
              <a:defRPr/>
            </a:pPr>
            <a:r>
              <a:rPr lang="fr-FR" sz="2600" dirty="0">
                <a:latin typeface="Times New Roman" pitchFamily="18" charset="0"/>
              </a:rPr>
              <a:t>Des attributs facultatifs d’une relation peuvent avoir une valeur unique lorsqu’ils sont connus (ex : </a:t>
            </a:r>
            <a:r>
              <a:rPr lang="fr-FR" sz="2600" dirty="0" err="1">
                <a:latin typeface="Times New Roman" pitchFamily="18" charset="0"/>
              </a:rPr>
              <a:t>numPasseport</a:t>
            </a:r>
            <a:r>
              <a:rPr lang="fr-FR" sz="2600" dirty="0">
                <a:latin typeface="Times New Roman" pitchFamily="18" charset="0"/>
              </a:rPr>
              <a:t>) </a:t>
            </a:r>
            <a:r>
              <a:rPr lang="fr-FR" sz="26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-&gt;</a:t>
            </a:r>
            <a:r>
              <a:rPr lang="fr-FR" sz="2600" dirty="0">
                <a:latin typeface="Times New Roman" pitchFamily="18" charset="0"/>
              </a:rPr>
              <a:t>  ce n’est pas une clé secondaire</a:t>
            </a:r>
          </a:p>
          <a:p>
            <a:pPr marL="0" indent="0" defTabSz="762000">
              <a:buClr>
                <a:srgbClr val="FF9933"/>
              </a:buClr>
              <a:buNone/>
              <a:defRPr/>
            </a:pPr>
            <a:endParaRPr lang="fr-FR" sz="2000" dirty="0">
              <a:latin typeface="Times New Roman" pitchFamily="18" charset="0"/>
            </a:endParaRPr>
          </a:p>
          <a:p>
            <a:pPr marL="0" indent="0" defTabSz="762000">
              <a:buClr>
                <a:srgbClr val="FF9933"/>
              </a:buClr>
              <a:defRPr/>
            </a:pPr>
            <a:r>
              <a:rPr lang="fr-FR" sz="2400" b="1" dirty="0">
                <a:latin typeface="Times New Roman" pitchFamily="18" charset="0"/>
              </a:rPr>
              <a:t> </a:t>
            </a:r>
            <a:r>
              <a:rPr lang="fr-FR" sz="2400" dirty="0">
                <a:latin typeface="Times New Roman" pitchFamily="18" charset="0"/>
              </a:rPr>
              <a:t>La clé primaire est </a:t>
            </a:r>
            <a:r>
              <a:rPr lang="fr-FR" sz="2400" b="1" dirty="0">
                <a:latin typeface="Times New Roman" pitchFamily="18" charset="0"/>
              </a:rPr>
              <a:t>soulignée </a:t>
            </a:r>
            <a:r>
              <a:rPr lang="fr-FR" sz="2400" dirty="0">
                <a:latin typeface="Times New Roman" pitchFamily="18" charset="0"/>
              </a:rPr>
              <a:t>dans le schéma.</a:t>
            </a:r>
          </a:p>
          <a:p>
            <a:pPr marL="0" indent="0" defTabSz="762000">
              <a:buClr>
                <a:srgbClr val="FF9933"/>
              </a:buClr>
              <a:buNone/>
              <a:defRPr/>
            </a:pPr>
            <a:r>
              <a:rPr lang="fr-FR" sz="2000" dirty="0">
                <a:latin typeface="Times New Roman" pitchFamily="18" charset="0"/>
              </a:rPr>
              <a:t>	ex. 	</a:t>
            </a:r>
            <a:r>
              <a:rPr lang="fr-FR" sz="2000" b="1" dirty="0">
                <a:latin typeface="Times New Roman" pitchFamily="18" charset="0"/>
              </a:rPr>
              <a:t>Produit</a:t>
            </a:r>
            <a:r>
              <a:rPr lang="fr-FR" sz="2000" dirty="0">
                <a:latin typeface="Times New Roman" pitchFamily="18" charset="0"/>
              </a:rPr>
              <a:t> (</a:t>
            </a:r>
            <a:r>
              <a:rPr lang="fr-FR" sz="2000" u="sng" dirty="0" err="1">
                <a:latin typeface="Times New Roman" pitchFamily="18" charset="0"/>
              </a:rPr>
              <a:t>numProduit</a:t>
            </a:r>
            <a:r>
              <a:rPr lang="fr-FR" sz="2000" dirty="0">
                <a:latin typeface="Times New Roman" pitchFamily="18" charset="0"/>
              </a:rPr>
              <a:t>, libellé, prix)</a:t>
            </a:r>
          </a:p>
          <a:p>
            <a:pPr eaLnBrk="1" hangingPunct="1">
              <a:lnSpc>
                <a:spcPct val="70000"/>
              </a:lnSpc>
              <a:buClr>
                <a:srgbClr val="FF9933"/>
              </a:buClr>
              <a:buFont typeface="Monotype Sorts"/>
              <a:buNone/>
              <a:defRPr/>
            </a:pPr>
            <a:r>
              <a:rPr lang="fr-FR" sz="2000" b="1" dirty="0">
                <a:latin typeface="Courier New" pitchFamily="49" charset="0"/>
                <a:cs typeface="Times New Roman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43417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261355"/>
            <a:ext cx="4114800" cy="365125"/>
          </a:xfrm>
        </p:spPr>
        <p:txBody>
          <a:bodyPr/>
          <a:lstStyle/>
          <a:p>
            <a:fld id="{A52A1985-2DEA-4BF3-86F1-1AA7D8135E65}" type="slidenum">
              <a:rPr lang="en-US" smtClean="0">
                <a:latin typeface="Times New Roman" charset="0"/>
              </a:rPr>
              <a:pPr/>
              <a:t>90</a:t>
            </a:fld>
            <a:endParaRPr lang="en-US">
              <a:latin typeface="Times New Roman" charset="0"/>
            </a:endParaRPr>
          </a:p>
        </p:txBody>
      </p:sp>
      <p:sp>
        <p:nvSpPr>
          <p:cNvPr id="63491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516836" y="345452"/>
            <a:ext cx="9626624" cy="11430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3600" dirty="0" err="1"/>
              <a:t>Règle</a:t>
            </a:r>
            <a:r>
              <a:rPr lang="en-US" sz="3600" dirty="0"/>
              <a:t> 4 : </a:t>
            </a:r>
            <a:r>
              <a:rPr lang="en-US" sz="3600" dirty="0" err="1"/>
              <a:t>Cas</a:t>
            </a:r>
            <a:r>
              <a:rPr lang="en-US" sz="3600" dirty="0"/>
              <a:t> </a:t>
            </a:r>
            <a:r>
              <a:rPr lang="en-US" sz="3600" dirty="0" err="1"/>
              <a:t>d’une</a:t>
            </a:r>
            <a:r>
              <a:rPr lang="en-US" sz="3600" dirty="0"/>
              <a:t> association </a:t>
            </a:r>
            <a:r>
              <a:rPr lang="en-US" sz="3600" dirty="0" err="1"/>
              <a:t>binaire</a:t>
            </a:r>
            <a:r>
              <a:rPr lang="en-US" sz="3600" dirty="0"/>
              <a:t> 1-1 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675862" y="1738155"/>
            <a:ext cx="10047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Chaque association de cardinalité </a:t>
            </a:r>
            <a:r>
              <a:rPr lang="fr-FR" sz="2400" b="1" dirty="0"/>
              <a:t>1-1 </a:t>
            </a:r>
            <a:r>
              <a:rPr lang="fr-FR" sz="2400" dirty="0"/>
              <a:t>est prise en compte en incluant la clé primaire d'une des relations comme clé étrangère dans l'autre relation  </a:t>
            </a:r>
          </a:p>
          <a:p>
            <a:r>
              <a:rPr lang="fr-FR" sz="2400" dirty="0"/>
              <a:t>	- idem pour les attributs éventuels de l'association</a:t>
            </a:r>
          </a:p>
          <a:p>
            <a:endParaRPr lang="fr-FR" sz="2400" dirty="0"/>
          </a:p>
          <a:p>
            <a:r>
              <a:rPr lang="fr-FR" sz="2400" b="1" dirty="0">
                <a:solidFill>
                  <a:srgbClr val="000000"/>
                </a:solidFill>
              </a:rPr>
              <a:t>Fusion</a:t>
            </a:r>
            <a:r>
              <a:rPr lang="fr-FR" sz="2400" dirty="0">
                <a:solidFill>
                  <a:srgbClr val="000000"/>
                </a:solidFill>
              </a:rPr>
              <a:t> possible des deux relations en une relation si cardinalités minimales non nulles</a:t>
            </a:r>
          </a:p>
        </p:txBody>
      </p:sp>
    </p:spTree>
    <p:extLst>
      <p:ext uri="{BB962C8B-B14F-4D97-AF65-F5344CB8AC3E}">
        <p14:creationId xmlns:p14="http://schemas.microsoft.com/office/powerpoint/2010/main" val="11400203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8077200" y="6261355"/>
            <a:ext cx="4114800" cy="365125"/>
          </a:xfrm>
        </p:spPr>
        <p:txBody>
          <a:bodyPr/>
          <a:lstStyle/>
          <a:p>
            <a:fld id="{A52A1985-2DEA-4BF3-86F1-1AA7D8135E65}" type="slidenum">
              <a:rPr lang="en-US" smtClean="0">
                <a:latin typeface="Times New Roman" charset="0"/>
              </a:rPr>
              <a:pPr/>
              <a:t>91</a:t>
            </a:fld>
            <a:endParaRPr lang="en-US">
              <a:latin typeface="Times New Roman" charset="0"/>
            </a:endParaRPr>
          </a:p>
        </p:txBody>
      </p:sp>
      <p:sp>
        <p:nvSpPr>
          <p:cNvPr id="63491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495002" y="365722"/>
            <a:ext cx="9059197" cy="11430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3600" dirty="0" err="1"/>
              <a:t>Règle</a:t>
            </a:r>
            <a:r>
              <a:rPr lang="en-US" sz="3600" dirty="0"/>
              <a:t> 4 : Cas </a:t>
            </a:r>
            <a:r>
              <a:rPr lang="en-US" sz="3600" dirty="0" err="1"/>
              <a:t>d’une</a:t>
            </a:r>
            <a:r>
              <a:rPr lang="en-US" sz="3600" dirty="0"/>
              <a:t> association </a:t>
            </a:r>
            <a:r>
              <a:rPr lang="en-US" sz="3600" dirty="0" err="1"/>
              <a:t>binaire</a:t>
            </a:r>
            <a:r>
              <a:rPr lang="en-US" sz="3600" dirty="0"/>
              <a:t> 1-1 (2/2) </a:t>
            </a:r>
            <a:endParaRPr lang="fr-FR" dirty="0"/>
          </a:p>
        </p:txBody>
      </p:sp>
      <p:sp>
        <p:nvSpPr>
          <p:cNvPr id="17" name="Text Box 30">
            <a:extLst>
              <a:ext uri="{FF2B5EF4-FFF2-40B4-BE49-F238E27FC236}">
                <a16:creationId xmlns:a16="http://schemas.microsoft.com/office/drawing/2014/main" id="{C1A822F3-0991-0A40-BB9A-37444E9D4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911" y="4103191"/>
            <a:ext cx="25698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Modèle relationnel 1:</a:t>
            </a:r>
          </a:p>
          <a:p>
            <a:r>
              <a:rPr lang="fr-FR" sz="2000" dirty="0">
                <a:latin typeface="Arial" charset="0"/>
              </a:rPr>
              <a:t>   RA (</a:t>
            </a:r>
            <a:r>
              <a:rPr lang="fr-FR" sz="2000" u="sng" dirty="0">
                <a:latin typeface="Arial" charset="0"/>
              </a:rPr>
              <a:t>ka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aa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i="1" dirty="0">
                <a:latin typeface="Arial" charset="0"/>
              </a:rPr>
              <a:t>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rr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RB (</a:t>
            </a:r>
            <a:r>
              <a:rPr lang="fr-FR" sz="2000" u="sng" dirty="0">
                <a:latin typeface="Arial" charset="0"/>
              </a:rPr>
              <a:t>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bb</a:t>
            </a:r>
            <a:r>
              <a:rPr lang="fr-FR" sz="2000" dirty="0">
                <a:latin typeface="Arial" charset="0"/>
              </a:rPr>
              <a:t>)	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20B3589-CC7B-8148-BFBE-18B580996917}"/>
              </a:ext>
            </a:extLst>
          </p:cNvPr>
          <p:cNvGrpSpPr/>
          <p:nvPr/>
        </p:nvGrpSpPr>
        <p:grpSpPr>
          <a:xfrm>
            <a:off x="982348" y="2033147"/>
            <a:ext cx="4423930" cy="1197699"/>
            <a:chOff x="1255303" y="3149574"/>
            <a:chExt cx="4423930" cy="1197699"/>
          </a:xfrm>
        </p:grpSpPr>
        <p:sp>
          <p:nvSpPr>
            <p:cNvPr id="29" name="Text Box 2105">
              <a:extLst>
                <a:ext uri="{FF2B5EF4-FFF2-40B4-BE49-F238E27FC236}">
                  <a16:creationId xmlns:a16="http://schemas.microsoft.com/office/drawing/2014/main" id="{2968F316-5F37-E841-BAFB-3FB9A42459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996" y="3420077"/>
              <a:ext cx="16851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" name="AutoShape 2111">
              <a:extLst>
                <a:ext uri="{FF2B5EF4-FFF2-40B4-BE49-F238E27FC236}">
                  <a16:creationId xmlns:a16="http://schemas.microsoft.com/office/drawing/2014/main" id="{D3257A59-1997-E849-84E0-535C60643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217" y="3243865"/>
              <a:ext cx="1351140" cy="841375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112">
              <a:extLst>
                <a:ext uri="{FF2B5EF4-FFF2-40B4-BE49-F238E27FC236}">
                  <a16:creationId xmlns:a16="http://schemas.microsoft.com/office/drawing/2014/main" id="{C134A781-32BB-0040-90A1-BB64390C6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1986" y="3664552"/>
              <a:ext cx="6082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2" name="Line 2113">
              <a:extLst>
                <a:ext uri="{FF2B5EF4-FFF2-40B4-BE49-F238E27FC236}">
                  <a16:creationId xmlns:a16="http://schemas.microsoft.com/office/drawing/2014/main" id="{0DA19CA6-CE64-0A49-BA10-54998238E2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1357" y="3664552"/>
              <a:ext cx="6082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3" name="Text Box 2114">
              <a:extLst>
                <a:ext uri="{FF2B5EF4-FFF2-40B4-BE49-F238E27FC236}">
                  <a16:creationId xmlns:a16="http://schemas.microsoft.com/office/drawing/2014/main" id="{544F9040-1597-D545-A86D-FCC5006A3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932" y="3449577"/>
              <a:ext cx="3097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R</a:t>
              </a:r>
            </a:p>
          </p:txBody>
        </p:sp>
        <p:sp>
          <p:nvSpPr>
            <p:cNvPr id="34" name="Text Box 2116">
              <a:extLst>
                <a:ext uri="{FF2B5EF4-FFF2-40B4-BE49-F238E27FC236}">
                  <a16:creationId xmlns:a16="http://schemas.microsoft.com/office/drawing/2014/main" id="{08904A01-3CCE-6F4B-A64B-1A1B2C88E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9518" y="3334439"/>
              <a:ext cx="4471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y,</a:t>
              </a:r>
              <a:r>
                <a:rPr lang="fr-FR" b="1" dirty="0"/>
                <a:t>1</a:t>
              </a:r>
            </a:p>
          </p:txBody>
        </p:sp>
        <p:sp>
          <p:nvSpPr>
            <p:cNvPr id="35" name="Text Box 2117">
              <a:extLst>
                <a:ext uri="{FF2B5EF4-FFF2-40B4-BE49-F238E27FC236}">
                  <a16:creationId xmlns:a16="http://schemas.microsoft.com/office/drawing/2014/main" id="{CABCB44C-3B2C-2242-A322-60EB3C4E8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885" y="3353402"/>
              <a:ext cx="4587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x,</a:t>
              </a:r>
              <a:r>
                <a:rPr lang="fr-FR" b="1" dirty="0"/>
                <a:t>1</a:t>
              </a:r>
            </a:p>
          </p:txBody>
        </p:sp>
        <p:sp>
          <p:nvSpPr>
            <p:cNvPr id="36" name="Rectangle 1026">
              <a:extLst>
                <a:ext uri="{FF2B5EF4-FFF2-40B4-BE49-F238E27FC236}">
                  <a16:creationId xmlns:a16="http://schemas.microsoft.com/office/drawing/2014/main" id="{66FD87E5-9B14-E340-958F-18FC5C6B9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303" y="3149574"/>
              <a:ext cx="886008" cy="11976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" name="Text Box 1029">
              <a:extLst>
                <a:ext uri="{FF2B5EF4-FFF2-40B4-BE49-F238E27FC236}">
                  <a16:creationId xmlns:a16="http://schemas.microsoft.com/office/drawing/2014/main" id="{BA042A70-D712-4842-95F7-8CD612EED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1184" y="3206724"/>
              <a:ext cx="3337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/>
                <a:t>A</a:t>
              </a:r>
            </a:p>
          </p:txBody>
        </p:sp>
        <p:sp>
          <p:nvSpPr>
            <p:cNvPr id="38" name="Text Box 1040">
              <a:extLst>
                <a:ext uri="{FF2B5EF4-FFF2-40B4-BE49-F238E27FC236}">
                  <a16:creationId xmlns:a16="http://schemas.microsoft.com/office/drawing/2014/main" id="{43341D37-0276-944B-BBE1-AE2D613E53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1221" y="3659424"/>
              <a:ext cx="40588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u="sng" dirty="0"/>
                <a:t>ka</a:t>
              </a:r>
            </a:p>
            <a:p>
              <a:pPr algn="l"/>
              <a:r>
                <a:rPr lang="fr-FR" dirty="0" err="1"/>
                <a:t>aa</a:t>
              </a:r>
              <a:endParaRPr lang="fr-FR" dirty="0"/>
            </a:p>
          </p:txBody>
        </p: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11051828-680B-9642-850A-28FD8AF84B55}"/>
                </a:ext>
              </a:extLst>
            </p:cNvPr>
            <p:cNvCxnSpPr/>
            <p:nvPr/>
          </p:nvCxnSpPr>
          <p:spPr>
            <a:xfrm flipV="1">
              <a:off x="1255303" y="3668389"/>
              <a:ext cx="909565" cy="1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09C83AA6-4CCC-224B-9AD6-A8E4D48E64A2}"/>
                </a:ext>
              </a:extLst>
            </p:cNvPr>
            <p:cNvGrpSpPr/>
            <p:nvPr/>
          </p:nvGrpSpPr>
          <p:grpSpPr>
            <a:xfrm>
              <a:off x="4709582" y="3149689"/>
              <a:ext cx="969651" cy="1197584"/>
              <a:chOff x="8352073" y="1425092"/>
              <a:chExt cx="1050496" cy="1197584"/>
            </a:xfrm>
          </p:grpSpPr>
          <p:sp>
            <p:nvSpPr>
              <p:cNvPr id="42" name="Rectangle 1026">
                <a:extLst>
                  <a:ext uri="{FF2B5EF4-FFF2-40B4-BE49-F238E27FC236}">
                    <a16:creationId xmlns:a16="http://schemas.microsoft.com/office/drawing/2014/main" id="{126719B8-95D4-194C-A5FC-9300F5A87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52074" y="1425092"/>
                <a:ext cx="1050495" cy="119758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3" name="Text Box 1029">
                <a:extLst>
                  <a:ext uri="{FF2B5EF4-FFF2-40B4-BE49-F238E27FC236}">
                    <a16:creationId xmlns:a16="http://schemas.microsoft.com/office/drawing/2014/main" id="{C0989BE1-3C59-6F44-84DF-C9D21DDE12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14909" y="1482242"/>
                <a:ext cx="35115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2000" dirty="0"/>
                  <a:t>B</a:t>
                </a:r>
              </a:p>
            </p:txBody>
          </p:sp>
          <p:sp>
            <p:nvSpPr>
              <p:cNvPr id="44" name="Text Box 1040">
                <a:extLst>
                  <a:ext uri="{FF2B5EF4-FFF2-40B4-BE49-F238E27FC236}">
                    <a16:creationId xmlns:a16="http://schemas.microsoft.com/office/drawing/2014/main" id="{E02B9921-C8D6-6F4E-953A-2972E9632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92469" y="1934942"/>
                <a:ext cx="46229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u="sng" dirty="0"/>
                  <a:t>kb</a:t>
                </a:r>
              </a:p>
              <a:p>
                <a:pPr algn="l"/>
                <a:r>
                  <a:rPr lang="fr-FR" dirty="0" err="1"/>
                  <a:t>bb</a:t>
                </a:r>
                <a:endParaRPr lang="fr-FR" dirty="0"/>
              </a:p>
            </p:txBody>
          </p: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9744E723-6108-7449-B0AD-170C9CF3E687}"/>
                  </a:ext>
                </a:extLst>
              </p:cNvPr>
              <p:cNvCxnSpPr/>
              <p:nvPr/>
            </p:nvCxnSpPr>
            <p:spPr>
              <a:xfrm flipV="1">
                <a:off x="8352073" y="1934827"/>
                <a:ext cx="1050496" cy="90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 Box 2073">
            <a:extLst>
              <a:ext uri="{FF2B5EF4-FFF2-40B4-BE49-F238E27FC236}">
                <a16:creationId xmlns:a16="http://schemas.microsoft.com/office/drawing/2014/main" id="{4D392D29-E952-764D-9CE3-3EE66010F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317" y="3164374"/>
            <a:ext cx="3449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 err="1"/>
              <a:t>rr</a:t>
            </a:r>
            <a:endParaRPr lang="fr-FR" dirty="0"/>
          </a:p>
        </p:txBody>
      </p:sp>
      <p:sp>
        <p:nvSpPr>
          <p:cNvPr id="48" name="Line 2074">
            <a:extLst>
              <a:ext uri="{FF2B5EF4-FFF2-40B4-BE49-F238E27FC236}">
                <a16:creationId xmlns:a16="http://schemas.microsoft.com/office/drawing/2014/main" id="{D83E76B6-8158-4541-8706-F8AAEF01E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5528" y="2982495"/>
            <a:ext cx="9939" cy="2566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56" name="Flèche courbée vers la droite 55">
            <a:extLst>
              <a:ext uri="{FF2B5EF4-FFF2-40B4-BE49-F238E27FC236}">
                <a16:creationId xmlns:a16="http://schemas.microsoft.com/office/drawing/2014/main" id="{04EE612D-32AE-8E4D-9565-BFFAB797DCAF}"/>
              </a:ext>
            </a:extLst>
          </p:cNvPr>
          <p:cNvSpPr/>
          <p:nvPr/>
        </p:nvSpPr>
        <p:spPr>
          <a:xfrm>
            <a:off x="72835" y="2984307"/>
            <a:ext cx="844335" cy="224321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58" name="Tableau 57">
            <a:extLst>
              <a:ext uri="{FF2B5EF4-FFF2-40B4-BE49-F238E27FC236}">
                <a16:creationId xmlns:a16="http://schemas.microsoft.com/office/drawing/2014/main" id="{BBBDEFA7-F340-5847-82B8-8642E14F242C}"/>
              </a:ext>
            </a:extLst>
          </p:cNvPr>
          <p:cNvGraphicFramePr>
            <a:graphicFrameLocks noGrp="1"/>
          </p:cNvGraphicFramePr>
          <p:nvPr/>
        </p:nvGraphicFramePr>
        <p:xfrm>
          <a:off x="4593510" y="4156541"/>
          <a:ext cx="2358292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45255058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157785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graphicFrame>
        <p:nvGraphicFramePr>
          <p:cNvPr id="59" name="Tableau 58">
            <a:extLst>
              <a:ext uri="{FF2B5EF4-FFF2-40B4-BE49-F238E27FC236}">
                <a16:creationId xmlns:a16="http://schemas.microsoft.com/office/drawing/2014/main" id="{5F251715-FE35-FA4A-BF19-4E61D5AFF971}"/>
              </a:ext>
            </a:extLst>
          </p:cNvPr>
          <p:cNvGraphicFramePr>
            <a:graphicFrameLocks noGrp="1"/>
          </p:cNvGraphicFramePr>
          <p:nvPr/>
        </p:nvGraphicFramePr>
        <p:xfrm>
          <a:off x="7806300" y="4136319"/>
          <a:ext cx="1179146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bb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sp>
        <p:nvSpPr>
          <p:cNvPr id="60" name="Text Box 30">
            <a:extLst>
              <a:ext uri="{FF2B5EF4-FFF2-40B4-BE49-F238E27FC236}">
                <a16:creationId xmlns:a16="http://schemas.microsoft.com/office/drawing/2014/main" id="{1A00FB27-EBC0-1648-8548-227604E9B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286" y="3923386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RA</a:t>
            </a:r>
          </a:p>
        </p:txBody>
      </p:sp>
      <p:sp>
        <p:nvSpPr>
          <p:cNvPr id="61" name="Text Box 30">
            <a:extLst>
              <a:ext uri="{FF2B5EF4-FFF2-40B4-BE49-F238E27FC236}">
                <a16:creationId xmlns:a16="http://schemas.microsoft.com/office/drawing/2014/main" id="{41698C09-6C23-6E45-9D65-6A41B3ACA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551" y="3923386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RB</a:t>
            </a:r>
          </a:p>
        </p:txBody>
      </p:sp>
      <p:sp>
        <p:nvSpPr>
          <p:cNvPr id="62" name="Text Box 30">
            <a:extLst>
              <a:ext uri="{FF2B5EF4-FFF2-40B4-BE49-F238E27FC236}">
                <a16:creationId xmlns:a16="http://schemas.microsoft.com/office/drawing/2014/main" id="{290F64CB-F6FC-0042-9F6B-DD3559688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831" y="5552151"/>
            <a:ext cx="256986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Modèle relationnel 2:</a:t>
            </a:r>
          </a:p>
          <a:p>
            <a:r>
              <a:rPr lang="fr-FR" sz="2000" dirty="0">
                <a:latin typeface="Arial" charset="0"/>
              </a:rPr>
              <a:t>   RA (</a:t>
            </a:r>
            <a:r>
              <a:rPr lang="fr-FR" sz="2000" u="sng" dirty="0">
                <a:latin typeface="Arial" charset="0"/>
              </a:rPr>
              <a:t>ka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aa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RB (</a:t>
            </a:r>
            <a:r>
              <a:rPr lang="fr-FR" sz="2000" u="sng" dirty="0">
                <a:latin typeface="Arial" charset="0"/>
              </a:rPr>
              <a:t>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bb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i="1" dirty="0">
                <a:latin typeface="Arial" charset="0"/>
              </a:rPr>
              <a:t>ka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rr</a:t>
            </a:r>
            <a:r>
              <a:rPr lang="fr-FR" sz="2000" dirty="0">
                <a:latin typeface="Arial" charset="0"/>
              </a:rPr>
              <a:t>)	</a:t>
            </a:r>
          </a:p>
        </p:txBody>
      </p:sp>
      <p:graphicFrame>
        <p:nvGraphicFramePr>
          <p:cNvPr id="63" name="Tableau 62">
            <a:extLst>
              <a:ext uri="{FF2B5EF4-FFF2-40B4-BE49-F238E27FC236}">
                <a16:creationId xmlns:a16="http://schemas.microsoft.com/office/drawing/2014/main" id="{4021D0E1-4312-F044-B2A6-3F67D7F906B0}"/>
              </a:ext>
            </a:extLst>
          </p:cNvPr>
          <p:cNvGraphicFramePr>
            <a:graphicFrameLocks noGrp="1"/>
          </p:cNvGraphicFramePr>
          <p:nvPr/>
        </p:nvGraphicFramePr>
        <p:xfrm>
          <a:off x="7842207" y="5552151"/>
          <a:ext cx="2358292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45255058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157785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bb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graphicFrame>
        <p:nvGraphicFramePr>
          <p:cNvPr id="64" name="Tableau 63">
            <a:extLst>
              <a:ext uri="{FF2B5EF4-FFF2-40B4-BE49-F238E27FC236}">
                <a16:creationId xmlns:a16="http://schemas.microsoft.com/office/drawing/2014/main" id="{EB42B070-EF28-7E43-A0EF-0753D463744C}"/>
              </a:ext>
            </a:extLst>
          </p:cNvPr>
          <p:cNvGraphicFramePr>
            <a:graphicFrameLocks noGrp="1"/>
          </p:cNvGraphicFramePr>
          <p:nvPr/>
        </p:nvGraphicFramePr>
        <p:xfrm>
          <a:off x="4808663" y="5572401"/>
          <a:ext cx="1179146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sp>
        <p:nvSpPr>
          <p:cNvPr id="65" name="Text Box 30">
            <a:extLst>
              <a:ext uri="{FF2B5EF4-FFF2-40B4-BE49-F238E27FC236}">
                <a16:creationId xmlns:a16="http://schemas.microsoft.com/office/drawing/2014/main" id="{8A3D3D3A-8139-BF48-BD00-7F3B34853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206" y="5372346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RA</a:t>
            </a:r>
          </a:p>
        </p:txBody>
      </p:sp>
      <p:sp>
        <p:nvSpPr>
          <p:cNvPr id="66" name="Text Box 30">
            <a:extLst>
              <a:ext uri="{FF2B5EF4-FFF2-40B4-BE49-F238E27FC236}">
                <a16:creationId xmlns:a16="http://schemas.microsoft.com/office/drawing/2014/main" id="{0488262F-5C18-CF43-91F2-DA921438A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7471" y="5372346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RB</a:t>
            </a:r>
          </a:p>
        </p:txBody>
      </p:sp>
    </p:spTree>
    <p:extLst>
      <p:ext uri="{BB962C8B-B14F-4D97-AF65-F5344CB8AC3E}">
        <p14:creationId xmlns:p14="http://schemas.microsoft.com/office/powerpoint/2010/main" val="34762772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7923150" y="6417810"/>
            <a:ext cx="4114800" cy="365125"/>
          </a:xfrm>
        </p:spPr>
        <p:txBody>
          <a:bodyPr/>
          <a:lstStyle/>
          <a:p>
            <a:fld id="{A52A1985-2DEA-4BF3-86F1-1AA7D8135E65}" type="slidenum">
              <a:rPr lang="en-US" smtClean="0">
                <a:latin typeface="Times New Roman" charset="0"/>
              </a:rPr>
              <a:pPr/>
              <a:t>92</a:t>
            </a:fld>
            <a:endParaRPr lang="en-US" dirty="0">
              <a:latin typeface="Times New Roman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60465" y="1439843"/>
            <a:ext cx="8892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Chaque association de type </a:t>
            </a:r>
            <a:r>
              <a:rPr lang="fr-FR" sz="2400" b="1" dirty="0"/>
              <a:t>1-N </a:t>
            </a:r>
            <a:r>
              <a:rPr lang="fr-FR" sz="2400" dirty="0"/>
              <a:t>est prise en compte en incluant la clé primaire de la relation de cardinalité N comme clé étrangère dans l'autre relation. Idem pour les attributs éventuels de l'association</a:t>
            </a:r>
          </a:p>
        </p:txBody>
      </p:sp>
      <p:sp>
        <p:nvSpPr>
          <p:cNvPr id="63501" name="Text Box 30"/>
          <p:cNvSpPr txBox="1">
            <a:spLocks noChangeArrowheads="1"/>
          </p:cNvSpPr>
          <p:nvPr/>
        </p:nvSpPr>
        <p:spPr bwMode="auto">
          <a:xfrm>
            <a:off x="1355570" y="5519874"/>
            <a:ext cx="25698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Modèle relationnel</a:t>
            </a:r>
          </a:p>
          <a:p>
            <a:r>
              <a:rPr lang="fr-FR" sz="2000" dirty="0">
                <a:latin typeface="Arial" charset="0"/>
              </a:rPr>
              <a:t>   RA (</a:t>
            </a:r>
            <a:r>
              <a:rPr lang="fr-FR" sz="2000" u="sng" dirty="0">
                <a:latin typeface="Arial" charset="0"/>
              </a:rPr>
              <a:t>ka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aa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i="1" dirty="0">
                <a:latin typeface="Arial" charset="0"/>
              </a:rPr>
              <a:t>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rr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RB (</a:t>
            </a:r>
            <a:r>
              <a:rPr lang="fr-FR" sz="2000" u="sng" dirty="0">
                <a:latin typeface="Arial" charset="0"/>
              </a:rPr>
              <a:t>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bb</a:t>
            </a:r>
            <a:r>
              <a:rPr lang="fr-FR" sz="2000" dirty="0">
                <a:latin typeface="Arial" charset="0"/>
              </a:rPr>
              <a:t>)	</a:t>
            </a:r>
          </a:p>
        </p:txBody>
      </p:sp>
      <p:sp>
        <p:nvSpPr>
          <p:cNvPr id="29" name="Rectangle 2" descr="Large confetti"/>
          <p:cNvSpPr txBox="1">
            <a:spLocks noChangeArrowheads="1"/>
          </p:cNvSpPr>
          <p:nvPr/>
        </p:nvSpPr>
        <p:spPr bwMode="auto">
          <a:xfrm>
            <a:off x="539687" y="289388"/>
            <a:ext cx="9440863" cy="9010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err="1">
                <a:latin typeface="+mj-lt"/>
                <a:ea typeface="+mj-ea"/>
                <a:cs typeface="+mj-cs"/>
              </a:rPr>
              <a:t>Règle</a:t>
            </a:r>
            <a:r>
              <a:rPr lang="en-US" sz="3200" kern="0" dirty="0">
                <a:latin typeface="+mj-lt"/>
                <a:ea typeface="+mj-ea"/>
                <a:cs typeface="+mj-cs"/>
              </a:rPr>
              <a:t> 5 : Cas </a:t>
            </a:r>
            <a:r>
              <a:rPr lang="en-US" sz="3200" kern="0" dirty="0" err="1">
                <a:latin typeface="+mj-lt"/>
                <a:ea typeface="+mj-ea"/>
                <a:cs typeface="+mj-cs"/>
              </a:rPr>
              <a:t>d’une</a:t>
            </a:r>
            <a:r>
              <a:rPr lang="en-US" sz="3200" kern="0" dirty="0">
                <a:latin typeface="+mj-lt"/>
                <a:ea typeface="+mj-ea"/>
                <a:cs typeface="+mj-cs"/>
              </a:rPr>
              <a:t> association </a:t>
            </a:r>
            <a:r>
              <a:rPr lang="en-US" sz="3200" kern="0" dirty="0" err="1">
                <a:latin typeface="+mj-lt"/>
                <a:ea typeface="+mj-ea"/>
                <a:cs typeface="+mj-cs"/>
              </a:rPr>
              <a:t>binaire</a:t>
            </a:r>
            <a:r>
              <a:rPr lang="en-US" sz="3200" kern="0" dirty="0">
                <a:latin typeface="+mj-lt"/>
                <a:ea typeface="+mj-ea"/>
                <a:cs typeface="+mj-cs"/>
              </a:rPr>
              <a:t> 1-N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1EA2657-994A-264F-917F-2594F14558D7}"/>
              </a:ext>
            </a:extLst>
          </p:cNvPr>
          <p:cNvGrpSpPr/>
          <p:nvPr/>
        </p:nvGrpSpPr>
        <p:grpSpPr>
          <a:xfrm>
            <a:off x="1255303" y="3149574"/>
            <a:ext cx="4423929" cy="1197699"/>
            <a:chOff x="1255303" y="3149574"/>
            <a:chExt cx="4423929" cy="1197699"/>
          </a:xfrm>
        </p:grpSpPr>
        <p:sp>
          <p:nvSpPr>
            <p:cNvPr id="47" name="Text Box 2105"/>
            <p:cNvSpPr txBox="1">
              <a:spLocks noChangeArrowheads="1"/>
            </p:cNvSpPr>
            <p:nvPr/>
          </p:nvSpPr>
          <p:spPr bwMode="auto">
            <a:xfrm>
              <a:off x="4781996" y="3420077"/>
              <a:ext cx="16851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8" name="AutoShape 2111"/>
            <p:cNvSpPr>
              <a:spLocks noChangeArrowheads="1"/>
            </p:cNvSpPr>
            <p:nvPr/>
          </p:nvSpPr>
          <p:spPr bwMode="auto">
            <a:xfrm>
              <a:off x="2750217" y="3243865"/>
              <a:ext cx="1351140" cy="841375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2112"/>
            <p:cNvSpPr>
              <a:spLocks noChangeShapeType="1"/>
            </p:cNvSpPr>
            <p:nvPr/>
          </p:nvSpPr>
          <p:spPr bwMode="auto">
            <a:xfrm>
              <a:off x="2141986" y="3664552"/>
              <a:ext cx="6082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" name="Line 2113"/>
            <p:cNvSpPr>
              <a:spLocks noChangeShapeType="1"/>
            </p:cNvSpPr>
            <p:nvPr/>
          </p:nvSpPr>
          <p:spPr bwMode="auto">
            <a:xfrm>
              <a:off x="4101357" y="3664552"/>
              <a:ext cx="6082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" name="Text Box 2114"/>
            <p:cNvSpPr txBox="1">
              <a:spLocks noChangeArrowheads="1"/>
            </p:cNvSpPr>
            <p:nvPr/>
          </p:nvSpPr>
          <p:spPr bwMode="auto">
            <a:xfrm>
              <a:off x="3292932" y="3449577"/>
              <a:ext cx="3097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R</a:t>
              </a:r>
            </a:p>
          </p:txBody>
        </p:sp>
        <p:sp>
          <p:nvSpPr>
            <p:cNvPr id="52" name="Text Box 2116"/>
            <p:cNvSpPr txBox="1">
              <a:spLocks noChangeArrowheads="1"/>
            </p:cNvSpPr>
            <p:nvPr/>
          </p:nvSpPr>
          <p:spPr bwMode="auto">
            <a:xfrm>
              <a:off x="4269518" y="3334439"/>
              <a:ext cx="4791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 err="1"/>
                <a:t>y,</a:t>
              </a:r>
              <a:r>
                <a:rPr lang="fr-FR" b="1" dirty="0" err="1"/>
                <a:t>N</a:t>
              </a:r>
              <a:endParaRPr lang="fr-FR" b="1" dirty="0"/>
            </a:p>
          </p:txBody>
        </p:sp>
        <p:sp>
          <p:nvSpPr>
            <p:cNvPr id="53" name="Text Box 2117"/>
            <p:cNvSpPr txBox="1">
              <a:spLocks noChangeArrowheads="1"/>
            </p:cNvSpPr>
            <p:nvPr/>
          </p:nvSpPr>
          <p:spPr bwMode="auto">
            <a:xfrm>
              <a:off x="2102885" y="3353402"/>
              <a:ext cx="4587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/>
                <a:t>x,</a:t>
              </a:r>
              <a:r>
                <a:rPr lang="fr-FR" b="1" dirty="0"/>
                <a:t>1</a:t>
              </a:r>
            </a:p>
          </p:txBody>
        </p:sp>
        <p:sp>
          <p:nvSpPr>
            <p:cNvPr id="54" name="Rectangle 1026"/>
            <p:cNvSpPr>
              <a:spLocks noChangeArrowheads="1"/>
            </p:cNvSpPr>
            <p:nvPr/>
          </p:nvSpPr>
          <p:spPr bwMode="auto">
            <a:xfrm>
              <a:off x="1255303" y="3149574"/>
              <a:ext cx="886008" cy="11976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5" name="Text Box 1029"/>
            <p:cNvSpPr txBox="1">
              <a:spLocks noChangeArrowheads="1"/>
            </p:cNvSpPr>
            <p:nvPr/>
          </p:nvSpPr>
          <p:spPr bwMode="auto">
            <a:xfrm>
              <a:off x="1571184" y="3206724"/>
              <a:ext cx="33374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sz="2000" dirty="0"/>
                <a:t>A</a:t>
              </a:r>
            </a:p>
          </p:txBody>
        </p:sp>
        <p:sp>
          <p:nvSpPr>
            <p:cNvPr id="56" name="Text Box 1040"/>
            <p:cNvSpPr txBox="1">
              <a:spLocks noChangeArrowheads="1"/>
            </p:cNvSpPr>
            <p:nvPr/>
          </p:nvSpPr>
          <p:spPr bwMode="auto">
            <a:xfrm>
              <a:off x="1451221" y="3659424"/>
              <a:ext cx="40588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u="sng" dirty="0"/>
                <a:t>ka</a:t>
              </a:r>
            </a:p>
            <a:p>
              <a:pPr algn="l"/>
              <a:r>
                <a:rPr lang="fr-FR" dirty="0" err="1"/>
                <a:t>aa</a:t>
              </a:r>
              <a:endParaRPr lang="fr-FR" dirty="0"/>
            </a:p>
          </p:txBody>
        </p:sp>
        <p:cxnSp>
          <p:nvCxnSpPr>
            <p:cNvPr id="57" name="Connecteur droit 56"/>
            <p:cNvCxnSpPr/>
            <p:nvPr/>
          </p:nvCxnSpPr>
          <p:spPr>
            <a:xfrm flipV="1">
              <a:off x="1255303" y="3668389"/>
              <a:ext cx="909565" cy="1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e 57"/>
            <p:cNvGrpSpPr/>
            <p:nvPr/>
          </p:nvGrpSpPr>
          <p:grpSpPr>
            <a:xfrm>
              <a:off x="4709581" y="3149689"/>
              <a:ext cx="969651" cy="1197584"/>
              <a:chOff x="8352073" y="1425092"/>
              <a:chExt cx="1050496" cy="1197584"/>
            </a:xfrm>
          </p:grpSpPr>
          <p:sp>
            <p:nvSpPr>
              <p:cNvPr id="59" name="Rectangle 1026"/>
              <p:cNvSpPr>
                <a:spLocks noChangeArrowheads="1"/>
              </p:cNvSpPr>
              <p:nvPr/>
            </p:nvSpPr>
            <p:spPr bwMode="auto">
              <a:xfrm>
                <a:off x="8352074" y="1425092"/>
                <a:ext cx="1050495" cy="119758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60" name="Text Box 1029"/>
              <p:cNvSpPr txBox="1">
                <a:spLocks noChangeArrowheads="1"/>
              </p:cNvSpPr>
              <p:nvPr/>
            </p:nvSpPr>
            <p:spPr bwMode="auto">
              <a:xfrm>
                <a:off x="8714909" y="1482242"/>
                <a:ext cx="35115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2000" dirty="0"/>
                  <a:t>B</a:t>
                </a:r>
              </a:p>
            </p:txBody>
          </p:sp>
          <p:sp>
            <p:nvSpPr>
              <p:cNvPr id="61" name="Text Box 1040"/>
              <p:cNvSpPr txBox="1">
                <a:spLocks noChangeArrowheads="1"/>
              </p:cNvSpPr>
              <p:nvPr/>
            </p:nvSpPr>
            <p:spPr bwMode="auto">
              <a:xfrm>
                <a:off x="8492469" y="1934942"/>
                <a:ext cx="46229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u="sng" dirty="0"/>
                  <a:t>kb</a:t>
                </a:r>
              </a:p>
              <a:p>
                <a:pPr algn="l"/>
                <a:r>
                  <a:rPr lang="fr-FR" dirty="0" err="1"/>
                  <a:t>bb</a:t>
                </a:r>
                <a:endParaRPr lang="fr-FR" dirty="0"/>
              </a:p>
            </p:txBody>
          </p:sp>
          <p:cxnSp>
            <p:nvCxnSpPr>
              <p:cNvPr id="62" name="Connecteur droit 61"/>
              <p:cNvCxnSpPr/>
              <p:nvPr/>
            </p:nvCxnSpPr>
            <p:spPr>
              <a:xfrm flipV="1">
                <a:off x="8352073" y="1934827"/>
                <a:ext cx="1050496" cy="90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 Box 2073"/>
          <p:cNvSpPr txBox="1">
            <a:spLocks noChangeArrowheads="1"/>
          </p:cNvSpPr>
          <p:nvPr/>
        </p:nvSpPr>
        <p:spPr bwMode="auto">
          <a:xfrm>
            <a:off x="3246272" y="4280801"/>
            <a:ext cx="3449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 err="1"/>
              <a:t>rr</a:t>
            </a:r>
            <a:endParaRPr lang="fr-FR" dirty="0"/>
          </a:p>
        </p:txBody>
      </p:sp>
      <p:sp>
        <p:nvSpPr>
          <p:cNvPr id="68" name="Line 2074"/>
          <p:cNvSpPr>
            <a:spLocks noChangeShapeType="1"/>
          </p:cNvSpPr>
          <p:nvPr/>
        </p:nvSpPr>
        <p:spPr bwMode="auto">
          <a:xfrm>
            <a:off x="3428483" y="4098922"/>
            <a:ext cx="9939" cy="2566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Flèche courbée vers la droite 12"/>
          <p:cNvSpPr/>
          <p:nvPr/>
        </p:nvSpPr>
        <p:spPr>
          <a:xfrm>
            <a:off x="318494" y="3950606"/>
            <a:ext cx="844335" cy="224321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768598F-D7E2-864B-83D4-276EA7D52C82}"/>
              </a:ext>
            </a:extLst>
          </p:cNvPr>
          <p:cNvGraphicFramePr>
            <a:graphicFrameLocks noGrp="1"/>
          </p:cNvGraphicFramePr>
          <p:nvPr/>
        </p:nvGraphicFramePr>
        <p:xfrm>
          <a:off x="4839169" y="5573224"/>
          <a:ext cx="2358292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45255058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157785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graphicFrame>
        <p:nvGraphicFramePr>
          <p:cNvPr id="63" name="Tableau 62">
            <a:extLst>
              <a:ext uri="{FF2B5EF4-FFF2-40B4-BE49-F238E27FC236}">
                <a16:creationId xmlns:a16="http://schemas.microsoft.com/office/drawing/2014/main" id="{CAB4B3DC-79E3-E247-8C7C-6E55CB67EF54}"/>
              </a:ext>
            </a:extLst>
          </p:cNvPr>
          <p:cNvGraphicFramePr>
            <a:graphicFrameLocks noGrp="1"/>
          </p:cNvGraphicFramePr>
          <p:nvPr/>
        </p:nvGraphicFramePr>
        <p:xfrm>
          <a:off x="8051959" y="5553002"/>
          <a:ext cx="1179146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bb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sp>
        <p:nvSpPr>
          <p:cNvPr id="64" name="Text Box 30">
            <a:extLst>
              <a:ext uri="{FF2B5EF4-FFF2-40B4-BE49-F238E27FC236}">
                <a16:creationId xmlns:a16="http://schemas.microsoft.com/office/drawing/2014/main" id="{9390301E-0336-2B4A-9A61-75677B822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1945" y="5340069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RA</a:t>
            </a:r>
          </a:p>
        </p:txBody>
      </p:sp>
      <p:sp>
        <p:nvSpPr>
          <p:cNvPr id="65" name="Text Box 30">
            <a:extLst>
              <a:ext uri="{FF2B5EF4-FFF2-40B4-BE49-F238E27FC236}">
                <a16:creationId xmlns:a16="http://schemas.microsoft.com/office/drawing/2014/main" id="{8F2494CA-CE79-F249-9D39-FB4717A9A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7210" y="5340069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RB</a:t>
            </a:r>
          </a:p>
        </p:txBody>
      </p:sp>
    </p:spTree>
    <p:extLst>
      <p:ext uri="{BB962C8B-B14F-4D97-AF65-F5344CB8AC3E}">
        <p14:creationId xmlns:p14="http://schemas.microsoft.com/office/powerpoint/2010/main" val="30875217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3524250" y="6356350"/>
            <a:ext cx="4114800" cy="365125"/>
          </a:xfrm>
        </p:spPr>
        <p:txBody>
          <a:bodyPr/>
          <a:lstStyle/>
          <a:p>
            <a:fld id="{A52A1985-2DEA-4BF3-86F1-1AA7D8135E65}" type="slidenum">
              <a:rPr lang="en-US" smtClean="0">
                <a:latin typeface="Times New Roman" charset="0"/>
              </a:rPr>
              <a:pPr/>
              <a:t>93</a:t>
            </a:fld>
            <a:endParaRPr lang="en-US" dirty="0">
              <a:latin typeface="Times New Roman" charset="0"/>
            </a:endParaRPr>
          </a:p>
        </p:txBody>
      </p:sp>
      <p:sp>
        <p:nvSpPr>
          <p:cNvPr id="63491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018181" y="520646"/>
            <a:ext cx="8827567" cy="92266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sz="3200" dirty="0" err="1"/>
              <a:t>Règle</a:t>
            </a:r>
            <a:r>
              <a:rPr lang="en-US" sz="3200" dirty="0"/>
              <a:t> 6 : </a:t>
            </a:r>
            <a:r>
              <a:rPr lang="en-US" sz="3200" dirty="0" err="1"/>
              <a:t>Cas</a:t>
            </a:r>
            <a:r>
              <a:rPr lang="en-US" sz="3200" dirty="0"/>
              <a:t> </a:t>
            </a:r>
            <a:r>
              <a:rPr lang="en-US" sz="3200" dirty="0" err="1"/>
              <a:t>d’une</a:t>
            </a:r>
            <a:r>
              <a:rPr lang="en-US" sz="3200" dirty="0"/>
              <a:t> association </a:t>
            </a:r>
            <a:r>
              <a:rPr lang="en-US" sz="3200" dirty="0" err="1"/>
              <a:t>binaire</a:t>
            </a:r>
            <a:r>
              <a:rPr lang="en-US" sz="3200" dirty="0"/>
              <a:t> N-M</a:t>
            </a:r>
            <a:endParaRPr lang="fr-FR" sz="3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849086" y="1746524"/>
            <a:ext cx="98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fr-FR" sz="2400" dirty="0"/>
              <a:t> Chaque association de cardinalité </a:t>
            </a:r>
            <a:r>
              <a:rPr lang="fr-FR" sz="2400" b="1" dirty="0"/>
              <a:t>N-M</a:t>
            </a:r>
            <a:r>
              <a:rPr lang="fr-FR" sz="2400" dirty="0"/>
              <a:t> donne lieu à une nouvelle relation incluant :</a:t>
            </a:r>
          </a:p>
          <a:p>
            <a:r>
              <a:rPr lang="fr-FR" sz="2400" dirty="0"/>
              <a:t>	- les clés primaires des relations issues des entités participantes</a:t>
            </a:r>
          </a:p>
          <a:p>
            <a:r>
              <a:rPr lang="fr-FR" sz="2400" dirty="0"/>
              <a:t>	- les attributs de l'association 	</a:t>
            </a:r>
          </a:p>
          <a:p>
            <a:endParaRPr lang="fr-FR" sz="2400" dirty="0"/>
          </a:p>
          <a:p>
            <a:pPr>
              <a:buFont typeface="Wingdings" pitchFamily="2" charset="2"/>
              <a:buChar char="§"/>
            </a:pPr>
            <a:r>
              <a:rPr lang="fr-FR" sz="2400" dirty="0"/>
              <a:t> C</a:t>
            </a:r>
            <a:r>
              <a:rPr lang="fr-FR" sz="2400" b="1" dirty="0"/>
              <a:t>hoix</a:t>
            </a:r>
            <a:r>
              <a:rPr lang="fr-FR" sz="2400" dirty="0"/>
              <a:t> d'une clé minimale parmi ces attributs	(cf. DF)</a:t>
            </a:r>
          </a:p>
        </p:txBody>
      </p:sp>
    </p:spTree>
    <p:extLst>
      <p:ext uri="{BB962C8B-B14F-4D97-AF65-F5344CB8AC3E}">
        <p14:creationId xmlns:p14="http://schemas.microsoft.com/office/powerpoint/2010/main" val="3586289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0535F5-3EAE-F443-8DC3-CEC0D6C6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6D6F4-A260-4AFD-A5AD-ED5F3D35788E}" type="slidenum">
              <a:rPr lang="fr-FR" smtClean="0"/>
              <a:t>94</a:t>
            </a:fld>
            <a:endParaRPr lang="fr-FR"/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5155B57B-9CCB-2645-8C43-FCED7E4F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626" y="4513300"/>
            <a:ext cx="256986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Modèle relationnel</a:t>
            </a:r>
          </a:p>
          <a:p>
            <a:r>
              <a:rPr lang="fr-FR" sz="2000" dirty="0">
                <a:latin typeface="Arial" charset="0"/>
              </a:rPr>
              <a:t>   RA (</a:t>
            </a:r>
            <a:r>
              <a:rPr lang="fr-FR" sz="2000" u="sng" dirty="0">
                <a:latin typeface="Arial" charset="0"/>
              </a:rPr>
              <a:t>ka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aa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RB (</a:t>
            </a:r>
            <a:r>
              <a:rPr lang="fr-FR" sz="2000" u="sng" dirty="0">
                <a:latin typeface="Arial" charset="0"/>
              </a:rPr>
              <a:t>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bb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RR (</a:t>
            </a:r>
            <a:r>
              <a:rPr lang="fr-FR" sz="2000" i="1" dirty="0">
                <a:latin typeface="Arial" charset="0"/>
              </a:rPr>
              <a:t>ka, 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rr</a:t>
            </a:r>
            <a:r>
              <a:rPr lang="fr-FR" sz="2000" dirty="0">
                <a:latin typeface="Arial" charset="0"/>
              </a:rPr>
              <a:t>)	</a:t>
            </a:r>
          </a:p>
        </p:txBody>
      </p:sp>
      <p:sp>
        <p:nvSpPr>
          <p:cNvPr id="18" name="AutoShape 2111">
            <a:extLst>
              <a:ext uri="{FF2B5EF4-FFF2-40B4-BE49-F238E27FC236}">
                <a16:creationId xmlns:a16="http://schemas.microsoft.com/office/drawing/2014/main" id="{81459D65-7F7B-CE40-B7B9-7F49A0A4D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9273" y="2237291"/>
            <a:ext cx="1351140" cy="841375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112">
            <a:extLst>
              <a:ext uri="{FF2B5EF4-FFF2-40B4-BE49-F238E27FC236}">
                <a16:creationId xmlns:a16="http://schemas.microsoft.com/office/drawing/2014/main" id="{5BB7A7AE-6885-7F47-9189-4B31B55D7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1042" y="2657978"/>
            <a:ext cx="608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0" name="Line 2113">
            <a:extLst>
              <a:ext uri="{FF2B5EF4-FFF2-40B4-BE49-F238E27FC236}">
                <a16:creationId xmlns:a16="http://schemas.microsoft.com/office/drawing/2014/main" id="{86042CB5-2E32-9244-A508-A0C9FFFF7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0413" y="2657978"/>
            <a:ext cx="608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1" name="Text Box 2114">
            <a:extLst>
              <a:ext uri="{FF2B5EF4-FFF2-40B4-BE49-F238E27FC236}">
                <a16:creationId xmlns:a16="http://schemas.microsoft.com/office/drawing/2014/main" id="{F5DD23DB-E6CB-DF44-A6B0-CBDE8DB96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988" y="2443003"/>
            <a:ext cx="309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/>
              <a:t>R</a:t>
            </a:r>
          </a:p>
        </p:txBody>
      </p:sp>
      <p:sp>
        <p:nvSpPr>
          <p:cNvPr id="22" name="Text Box 2116">
            <a:extLst>
              <a:ext uri="{FF2B5EF4-FFF2-40B4-BE49-F238E27FC236}">
                <a16:creationId xmlns:a16="http://schemas.microsoft.com/office/drawing/2014/main" id="{E3760996-000B-DD4F-B74E-297F92A34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630" y="2327865"/>
            <a:ext cx="5320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 err="1"/>
              <a:t>y,</a:t>
            </a:r>
            <a:r>
              <a:rPr lang="fr-FR" b="1" dirty="0" err="1"/>
              <a:t>M</a:t>
            </a:r>
            <a:endParaRPr lang="fr-FR" b="1" dirty="0"/>
          </a:p>
        </p:txBody>
      </p:sp>
      <p:sp>
        <p:nvSpPr>
          <p:cNvPr id="23" name="Text Box 2117">
            <a:extLst>
              <a:ext uri="{FF2B5EF4-FFF2-40B4-BE49-F238E27FC236}">
                <a16:creationId xmlns:a16="http://schemas.microsoft.com/office/drawing/2014/main" id="{5613DCD8-0167-7449-9238-BCD154DF6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941" y="2346828"/>
            <a:ext cx="4940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 err="1"/>
              <a:t>x,</a:t>
            </a:r>
            <a:r>
              <a:rPr lang="fr-FR" b="1" dirty="0" err="1"/>
              <a:t>N</a:t>
            </a:r>
            <a:endParaRPr lang="fr-FR" b="1" dirty="0"/>
          </a:p>
        </p:txBody>
      </p:sp>
      <p:sp>
        <p:nvSpPr>
          <p:cNvPr id="24" name="Rectangle 1026">
            <a:extLst>
              <a:ext uri="{FF2B5EF4-FFF2-40B4-BE49-F238E27FC236}">
                <a16:creationId xmlns:a16="http://schemas.microsoft.com/office/drawing/2014/main" id="{8E65E178-EBC6-4E48-BE77-6AA1D48DE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359" y="2143000"/>
            <a:ext cx="886008" cy="1197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Text Box 1029">
            <a:extLst>
              <a:ext uri="{FF2B5EF4-FFF2-40B4-BE49-F238E27FC236}">
                <a16:creationId xmlns:a16="http://schemas.microsoft.com/office/drawing/2014/main" id="{FC34E0B2-F30F-E24B-B039-4D59CB7E0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240" y="2200150"/>
            <a:ext cx="3337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fr-FR" sz="2000" dirty="0"/>
              <a:t>A</a:t>
            </a:r>
          </a:p>
        </p:txBody>
      </p:sp>
      <p:sp>
        <p:nvSpPr>
          <p:cNvPr id="26" name="Text Box 1040">
            <a:extLst>
              <a:ext uri="{FF2B5EF4-FFF2-40B4-BE49-F238E27FC236}">
                <a16:creationId xmlns:a16="http://schemas.microsoft.com/office/drawing/2014/main" id="{CB298AEA-3249-5B44-98C9-A5B7512F5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277" y="2652850"/>
            <a:ext cx="4058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u="sng" dirty="0"/>
              <a:t>ka</a:t>
            </a:r>
          </a:p>
          <a:p>
            <a:pPr algn="l"/>
            <a:r>
              <a:rPr lang="fr-FR" dirty="0" err="1"/>
              <a:t>aa</a:t>
            </a:r>
            <a:endParaRPr lang="fr-FR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F30382A-F6DE-5E47-814A-389E934BDD17}"/>
              </a:ext>
            </a:extLst>
          </p:cNvPr>
          <p:cNvCxnSpPr/>
          <p:nvPr/>
        </p:nvCxnSpPr>
        <p:spPr>
          <a:xfrm flipV="1">
            <a:off x="1214359" y="2661815"/>
            <a:ext cx="909565" cy="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026">
            <a:extLst>
              <a:ext uri="{FF2B5EF4-FFF2-40B4-BE49-F238E27FC236}">
                <a16:creationId xmlns:a16="http://schemas.microsoft.com/office/drawing/2014/main" id="{2D5BC550-9B1F-474C-BE80-E20ED35C8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635" y="2143115"/>
            <a:ext cx="969650" cy="11975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0" name="Text Box 1029">
            <a:extLst>
              <a:ext uri="{FF2B5EF4-FFF2-40B4-BE49-F238E27FC236}">
                <a16:creationId xmlns:a16="http://schemas.microsoft.com/office/drawing/2014/main" id="{EC46B576-E45B-B441-8848-B32166294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546" y="2200265"/>
            <a:ext cx="3241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sz="2000" dirty="0"/>
              <a:t>B</a:t>
            </a:r>
          </a:p>
        </p:txBody>
      </p:sp>
      <p:sp>
        <p:nvSpPr>
          <p:cNvPr id="31" name="Text Box 1040">
            <a:extLst>
              <a:ext uri="{FF2B5EF4-FFF2-40B4-BE49-F238E27FC236}">
                <a16:creationId xmlns:a16="http://schemas.microsoft.com/office/drawing/2014/main" id="{5EE4C83A-B36F-7D45-9BEF-120C47E1C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8225" y="2652965"/>
            <a:ext cx="4267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fr-FR" u="sng" dirty="0"/>
              <a:t>kb</a:t>
            </a:r>
          </a:p>
          <a:p>
            <a:pPr algn="l"/>
            <a:r>
              <a:rPr lang="fr-FR" dirty="0" err="1"/>
              <a:t>bb</a:t>
            </a:r>
            <a:endParaRPr lang="fr-FR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C0F93D19-929C-5446-977A-E89AC68965C6}"/>
              </a:ext>
            </a:extLst>
          </p:cNvPr>
          <p:cNvCxnSpPr/>
          <p:nvPr/>
        </p:nvCxnSpPr>
        <p:spPr>
          <a:xfrm flipV="1">
            <a:off x="4668634" y="2652850"/>
            <a:ext cx="969651" cy="9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2073">
            <a:extLst>
              <a:ext uri="{FF2B5EF4-FFF2-40B4-BE49-F238E27FC236}">
                <a16:creationId xmlns:a16="http://schemas.microsoft.com/office/drawing/2014/main" id="{B78B044A-22A8-154B-BEC0-715FD9866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5328" y="3274227"/>
            <a:ext cx="3449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dirty="0" err="1"/>
              <a:t>rr</a:t>
            </a:r>
            <a:endParaRPr lang="fr-FR" dirty="0"/>
          </a:p>
        </p:txBody>
      </p:sp>
      <p:sp>
        <p:nvSpPr>
          <p:cNvPr id="35" name="Line 2074">
            <a:extLst>
              <a:ext uri="{FF2B5EF4-FFF2-40B4-BE49-F238E27FC236}">
                <a16:creationId xmlns:a16="http://schemas.microsoft.com/office/drawing/2014/main" id="{C2F5EBAD-89D2-F040-8C60-43C337F2B7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7539" y="3092348"/>
            <a:ext cx="9939" cy="2566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3" name="Flèche courbée vers la droite 42">
            <a:extLst>
              <a:ext uri="{FF2B5EF4-FFF2-40B4-BE49-F238E27FC236}">
                <a16:creationId xmlns:a16="http://schemas.microsoft.com/office/drawing/2014/main" id="{D051D681-69EA-6A4A-A10F-35CF86492E58}"/>
              </a:ext>
            </a:extLst>
          </p:cNvPr>
          <p:cNvSpPr/>
          <p:nvPr/>
        </p:nvSpPr>
        <p:spPr>
          <a:xfrm>
            <a:off x="304846" y="2930384"/>
            <a:ext cx="844335" cy="224321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Text Box 30">
            <a:extLst>
              <a:ext uri="{FF2B5EF4-FFF2-40B4-BE49-F238E27FC236}">
                <a16:creationId xmlns:a16="http://schemas.microsoft.com/office/drawing/2014/main" id="{81A1D2F6-212C-2D49-9BB5-C09B0859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041" y="4333495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RA</a:t>
            </a:r>
          </a:p>
        </p:txBody>
      </p:sp>
      <p:sp>
        <p:nvSpPr>
          <p:cNvPr id="46" name="Text Box 30">
            <a:extLst>
              <a:ext uri="{FF2B5EF4-FFF2-40B4-BE49-F238E27FC236}">
                <a16:creationId xmlns:a16="http://schemas.microsoft.com/office/drawing/2014/main" id="{D39BBA7E-79A9-EB40-8CA0-669835E5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859" y="4335488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RB</a:t>
            </a:r>
          </a:p>
        </p:txBody>
      </p:sp>
      <p:graphicFrame>
        <p:nvGraphicFramePr>
          <p:cNvPr id="47" name="Tableau 46">
            <a:extLst>
              <a:ext uri="{FF2B5EF4-FFF2-40B4-BE49-F238E27FC236}">
                <a16:creationId xmlns:a16="http://schemas.microsoft.com/office/drawing/2014/main" id="{EB736053-7CF2-FB44-9149-9F3BE50DB237}"/>
              </a:ext>
            </a:extLst>
          </p:cNvPr>
          <p:cNvGraphicFramePr>
            <a:graphicFrameLocks noGrp="1"/>
          </p:cNvGraphicFramePr>
          <p:nvPr/>
        </p:nvGraphicFramePr>
        <p:xfrm>
          <a:off x="4203450" y="4669107"/>
          <a:ext cx="1179146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aa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graphicFrame>
        <p:nvGraphicFramePr>
          <p:cNvPr id="48" name="Tableau 47">
            <a:extLst>
              <a:ext uri="{FF2B5EF4-FFF2-40B4-BE49-F238E27FC236}">
                <a16:creationId xmlns:a16="http://schemas.microsoft.com/office/drawing/2014/main" id="{319A63EE-A08C-0847-961B-957B016AAB53}"/>
              </a:ext>
            </a:extLst>
          </p:cNvPr>
          <p:cNvGraphicFramePr>
            <a:graphicFrameLocks noGrp="1"/>
          </p:cNvGraphicFramePr>
          <p:nvPr/>
        </p:nvGraphicFramePr>
        <p:xfrm>
          <a:off x="7985098" y="4712967"/>
          <a:ext cx="1768719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157785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none" dirty="0"/>
                        <a:t>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graphicFrame>
        <p:nvGraphicFramePr>
          <p:cNvPr id="49" name="Tableau 48">
            <a:extLst>
              <a:ext uri="{FF2B5EF4-FFF2-40B4-BE49-F238E27FC236}">
                <a16:creationId xmlns:a16="http://schemas.microsoft.com/office/drawing/2014/main" id="{7C6C98DC-9430-9141-BB47-304DADE4453C}"/>
              </a:ext>
            </a:extLst>
          </p:cNvPr>
          <p:cNvGraphicFramePr>
            <a:graphicFrameLocks noGrp="1"/>
          </p:cNvGraphicFramePr>
          <p:nvPr/>
        </p:nvGraphicFramePr>
        <p:xfrm>
          <a:off x="5949732" y="4684331"/>
          <a:ext cx="1179146" cy="110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573">
                  <a:extLst>
                    <a:ext uri="{9D8B030D-6E8A-4147-A177-3AD203B41FA5}">
                      <a16:colId xmlns:a16="http://schemas.microsoft.com/office/drawing/2014/main" val="3782569829"/>
                    </a:ext>
                  </a:extLst>
                </a:gridCol>
                <a:gridCol w="589573">
                  <a:extLst>
                    <a:ext uri="{9D8B030D-6E8A-4147-A177-3AD203B41FA5}">
                      <a16:colId xmlns:a16="http://schemas.microsoft.com/office/drawing/2014/main" val="4067785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u="sng" dirty="0"/>
                        <a:t>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bb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72083"/>
                  </a:ext>
                </a:extLst>
              </a:tr>
            </a:tbl>
          </a:graphicData>
        </a:graphic>
      </p:graphicFrame>
      <p:sp>
        <p:nvSpPr>
          <p:cNvPr id="50" name="Text Box 30">
            <a:extLst>
              <a:ext uri="{FF2B5EF4-FFF2-40B4-BE49-F238E27FC236}">
                <a16:creationId xmlns:a16="http://schemas.microsoft.com/office/drawing/2014/main" id="{171769A2-B19E-9649-9A4C-859B9231A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460" y="4370099"/>
            <a:ext cx="6306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RR</a:t>
            </a:r>
          </a:p>
        </p:txBody>
      </p:sp>
      <p:sp>
        <p:nvSpPr>
          <p:cNvPr id="51" name="Text Box 43">
            <a:extLst>
              <a:ext uri="{FF2B5EF4-FFF2-40B4-BE49-F238E27FC236}">
                <a16:creationId xmlns:a16="http://schemas.microsoft.com/office/drawing/2014/main" id="{49FAC1DF-AA97-654F-A160-DD3B9A351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96" y="5975726"/>
            <a:ext cx="3968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fr-FR" dirty="0">
                <a:solidFill>
                  <a:srgbClr val="FF0000"/>
                </a:solidFill>
                <a:latin typeface="Arial" charset="0"/>
              </a:rPr>
              <a:t>	Choix d’une clé pour RR</a:t>
            </a:r>
          </a:p>
        </p:txBody>
      </p:sp>
      <p:sp>
        <p:nvSpPr>
          <p:cNvPr id="52" name="Rectangle 2" descr="Large confetti">
            <a:extLst>
              <a:ext uri="{FF2B5EF4-FFF2-40B4-BE49-F238E27FC236}">
                <a16:creationId xmlns:a16="http://schemas.microsoft.com/office/drawing/2014/main" id="{B4D22DED-BD90-A542-92C8-0E622D82D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9762" y="440991"/>
            <a:ext cx="8827567" cy="92266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sz="3200" dirty="0" err="1"/>
              <a:t>Règle</a:t>
            </a:r>
            <a:r>
              <a:rPr lang="en-US" sz="3200" dirty="0"/>
              <a:t> 6 : Cas </a:t>
            </a:r>
            <a:r>
              <a:rPr lang="en-US" sz="3200" dirty="0" err="1"/>
              <a:t>d’une</a:t>
            </a:r>
            <a:r>
              <a:rPr lang="en-US" sz="3200" dirty="0"/>
              <a:t> association </a:t>
            </a:r>
            <a:r>
              <a:rPr lang="en-US" sz="3200" dirty="0" err="1"/>
              <a:t>binaire</a:t>
            </a:r>
            <a:r>
              <a:rPr lang="en-US" sz="3200" dirty="0"/>
              <a:t> N-M (2/2)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866730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7872198" y="6380295"/>
            <a:ext cx="4114800" cy="365125"/>
          </a:xfrm>
        </p:spPr>
        <p:txBody>
          <a:bodyPr/>
          <a:lstStyle/>
          <a:p>
            <a:fld id="{A52A1985-2DEA-4BF3-86F1-1AA7D8135E65}" type="slidenum">
              <a:rPr lang="en-US" smtClean="0">
                <a:latin typeface="Times New Roman" charset="0"/>
              </a:rPr>
              <a:pPr/>
              <a:t>95</a:t>
            </a:fld>
            <a:endParaRPr lang="en-US" dirty="0">
              <a:latin typeface="Times New Roman" charset="0"/>
            </a:endParaRPr>
          </a:p>
        </p:txBody>
      </p:sp>
      <p:sp>
        <p:nvSpPr>
          <p:cNvPr id="63491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01191" y="278373"/>
            <a:ext cx="8819117" cy="717715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en-US" sz="3200" dirty="0" err="1"/>
              <a:t>Règle</a:t>
            </a:r>
            <a:r>
              <a:rPr lang="en-US" sz="3200" dirty="0"/>
              <a:t> 7 : </a:t>
            </a:r>
            <a:r>
              <a:rPr lang="en-US" sz="3200" dirty="0" err="1"/>
              <a:t>Cas</a:t>
            </a:r>
            <a:r>
              <a:rPr lang="en-US" sz="3200" dirty="0"/>
              <a:t> </a:t>
            </a:r>
            <a:r>
              <a:rPr lang="en-US" sz="3200" dirty="0" err="1"/>
              <a:t>d’une</a:t>
            </a:r>
            <a:r>
              <a:rPr lang="en-US" sz="3200" dirty="0"/>
              <a:t> association n-</a:t>
            </a:r>
            <a:r>
              <a:rPr lang="en-US" sz="3200" dirty="0" err="1"/>
              <a:t>aire</a:t>
            </a:r>
            <a:r>
              <a:rPr lang="en-US" sz="3200" dirty="0"/>
              <a:t> (n &gt;2) </a:t>
            </a:r>
            <a:endParaRPr lang="fr-FR" sz="3200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301191" y="1199980"/>
            <a:ext cx="10403368" cy="247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1" hangingPunct="1">
              <a:spcBef>
                <a:spcPct val="50000"/>
              </a:spcBef>
              <a:buSzPct val="70000"/>
              <a:buFont typeface="Wingdings" panose="05000000000000000000" pitchFamily="2" charset="2"/>
              <a:buChar char="§"/>
            </a:pPr>
            <a:r>
              <a:rPr lang="fr-FR" sz="2400" kern="0" dirty="0"/>
              <a:t> Chaque association d’arité supérieure à 2 donne lieu à une relation ayant comme attributs :</a:t>
            </a:r>
          </a:p>
          <a:p>
            <a:pPr marL="800100" lvl="1" indent="-342900">
              <a:spcBef>
                <a:spcPct val="50000"/>
              </a:spcBef>
              <a:buSzPct val="70000"/>
              <a:buFontTx/>
              <a:buChar char="-"/>
            </a:pPr>
            <a:r>
              <a:rPr lang="fr-FR" sz="2400" kern="0" dirty="0"/>
              <a:t>la liste des clés primaires des relations issues des entités participantes </a:t>
            </a:r>
          </a:p>
          <a:p>
            <a:pPr marL="800100" lvl="1" indent="-342900">
              <a:spcBef>
                <a:spcPct val="50000"/>
              </a:spcBef>
              <a:buSzPct val="70000"/>
              <a:buFontTx/>
              <a:buChar char="-"/>
            </a:pPr>
            <a:r>
              <a:rPr lang="fr-FR" sz="2400" kern="0" dirty="0"/>
              <a:t>la liste des attributs éventuels de l'association. </a:t>
            </a:r>
          </a:p>
          <a:p>
            <a:pPr marL="342900" lvl="0" indent="-342900" eaLnBrk="1" hangingPunct="1">
              <a:spcBef>
                <a:spcPct val="50000"/>
              </a:spcBef>
              <a:buSzPct val="70000"/>
              <a:buFont typeface="Wingdings" panose="05000000000000000000" pitchFamily="2" charset="2"/>
              <a:buChar char="§"/>
            </a:pPr>
            <a:r>
              <a:rPr lang="fr-FR" sz="2400" kern="0" dirty="0"/>
              <a:t> Choix d'une clé minimale (cf. DF)</a:t>
            </a:r>
            <a:endParaRPr lang="fr-FR" sz="2800" kern="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CAFB898-B6EA-6E43-AABC-48B954DF83EE}"/>
              </a:ext>
            </a:extLst>
          </p:cNvPr>
          <p:cNvGrpSpPr/>
          <p:nvPr/>
        </p:nvGrpSpPr>
        <p:grpSpPr>
          <a:xfrm>
            <a:off x="827785" y="3676540"/>
            <a:ext cx="4226894" cy="3155484"/>
            <a:chOff x="839864" y="3589936"/>
            <a:chExt cx="4226894" cy="3716281"/>
          </a:xfrm>
        </p:grpSpPr>
        <p:sp>
          <p:nvSpPr>
            <p:cNvPr id="21" name="Text Box 2105">
              <a:extLst>
                <a:ext uri="{FF2B5EF4-FFF2-40B4-BE49-F238E27FC236}">
                  <a16:creationId xmlns:a16="http://schemas.microsoft.com/office/drawing/2014/main" id="{B3B62B5C-B485-0843-BD22-4DD50C2682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6557" y="5231931"/>
              <a:ext cx="18473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600"/>
            </a:p>
          </p:txBody>
        </p:sp>
        <p:sp>
          <p:nvSpPr>
            <p:cNvPr id="22" name="AutoShape 2111">
              <a:extLst>
                <a:ext uri="{FF2B5EF4-FFF2-40B4-BE49-F238E27FC236}">
                  <a16:creationId xmlns:a16="http://schemas.microsoft.com/office/drawing/2014/main" id="{387D5658-587E-2D41-93E5-736833CC9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778" y="5055719"/>
              <a:ext cx="1351140" cy="841375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23" name="Line 2112">
              <a:extLst>
                <a:ext uri="{FF2B5EF4-FFF2-40B4-BE49-F238E27FC236}">
                  <a16:creationId xmlns:a16="http://schemas.microsoft.com/office/drawing/2014/main" id="{89952078-BDFF-0345-80E5-6BAEEDD86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6547" y="5476406"/>
              <a:ext cx="6082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24" name="Line 2113">
              <a:extLst>
                <a:ext uri="{FF2B5EF4-FFF2-40B4-BE49-F238E27FC236}">
                  <a16:creationId xmlns:a16="http://schemas.microsoft.com/office/drawing/2014/main" id="{547B5E9A-8641-CF48-80EB-31B417DE5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5918" y="5476406"/>
              <a:ext cx="6082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25" name="Text Box 2114">
              <a:extLst>
                <a:ext uri="{FF2B5EF4-FFF2-40B4-BE49-F238E27FC236}">
                  <a16:creationId xmlns:a16="http://schemas.microsoft.com/office/drawing/2014/main" id="{7BE25C44-EB3B-934F-B926-3A2040CD9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7493" y="5261431"/>
              <a:ext cx="29687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/>
                <a:t>R</a:t>
              </a:r>
            </a:p>
          </p:txBody>
        </p:sp>
        <p:sp>
          <p:nvSpPr>
            <p:cNvPr id="26" name="Rectangle 1026">
              <a:extLst>
                <a:ext uri="{FF2B5EF4-FFF2-40B4-BE49-F238E27FC236}">
                  <a16:creationId xmlns:a16="http://schemas.microsoft.com/office/drawing/2014/main" id="{6F405A0E-EA99-B84D-9A28-7214186E4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864" y="4961428"/>
              <a:ext cx="886008" cy="11976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27" name="Text Box 1029">
              <a:extLst>
                <a:ext uri="{FF2B5EF4-FFF2-40B4-BE49-F238E27FC236}">
                  <a16:creationId xmlns:a16="http://schemas.microsoft.com/office/drawing/2014/main" id="{00A9971D-27C9-934E-B9B1-3297EE169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5184" y="5018578"/>
              <a:ext cx="317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fr-FR" dirty="0"/>
                <a:t>A</a:t>
              </a:r>
            </a:p>
          </p:txBody>
        </p:sp>
        <p:sp>
          <p:nvSpPr>
            <p:cNvPr id="28" name="Text Box 1040">
              <a:extLst>
                <a:ext uri="{FF2B5EF4-FFF2-40B4-BE49-F238E27FC236}">
                  <a16:creationId xmlns:a16="http://schemas.microsoft.com/office/drawing/2014/main" id="{17B9702F-4B52-DD4F-A9F0-33DB7EDC6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782" y="5471278"/>
              <a:ext cx="38023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600" u="sng" dirty="0"/>
                <a:t>ka</a:t>
              </a:r>
            </a:p>
            <a:p>
              <a:pPr algn="l"/>
              <a:r>
                <a:rPr lang="fr-FR" sz="1600" dirty="0" err="1"/>
                <a:t>aa</a:t>
              </a:r>
              <a:endParaRPr lang="fr-FR" sz="1600" dirty="0"/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C1691DEE-BF59-174A-8BB1-D9E6050C2512}"/>
                </a:ext>
              </a:extLst>
            </p:cNvPr>
            <p:cNvCxnSpPr/>
            <p:nvPr/>
          </p:nvCxnSpPr>
          <p:spPr>
            <a:xfrm flipV="1">
              <a:off x="839864" y="5480243"/>
              <a:ext cx="909565" cy="1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 Box 2073">
              <a:extLst>
                <a:ext uri="{FF2B5EF4-FFF2-40B4-BE49-F238E27FC236}">
                  <a16:creationId xmlns:a16="http://schemas.microsoft.com/office/drawing/2014/main" id="{B7709980-67DD-A149-9CB2-7FC9A24F3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9377" y="5874287"/>
              <a:ext cx="3289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600" dirty="0" err="1"/>
                <a:t>rr</a:t>
              </a:r>
              <a:endParaRPr lang="fr-FR" sz="1600" dirty="0"/>
            </a:p>
          </p:txBody>
        </p:sp>
        <p:sp>
          <p:nvSpPr>
            <p:cNvPr id="31" name="Line 2074">
              <a:extLst>
                <a:ext uri="{FF2B5EF4-FFF2-40B4-BE49-F238E27FC236}">
                  <a16:creationId xmlns:a16="http://schemas.microsoft.com/office/drawing/2014/main" id="{A8BD7875-3FF9-7244-9B49-0C11883367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0890" y="5678761"/>
              <a:ext cx="248549" cy="2183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32" name="Line 2113">
              <a:extLst>
                <a:ext uri="{FF2B5EF4-FFF2-40B4-BE49-F238E27FC236}">
                  <a16:creationId xmlns:a16="http://schemas.microsoft.com/office/drawing/2014/main" id="{9F0F119C-152B-8647-A60A-47CD4153F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5918" y="5476405"/>
              <a:ext cx="1380840" cy="38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33" name="Rectangle 1026">
              <a:extLst>
                <a:ext uri="{FF2B5EF4-FFF2-40B4-BE49-F238E27FC236}">
                  <a16:creationId xmlns:a16="http://schemas.microsoft.com/office/drawing/2014/main" id="{D60ECD22-2BBC-E848-A3EE-0746ACE07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108" y="4961543"/>
              <a:ext cx="969650" cy="1197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 sz="1600"/>
            </a:p>
          </p:txBody>
        </p:sp>
        <p:sp>
          <p:nvSpPr>
            <p:cNvPr id="34" name="Text Box 1029">
              <a:extLst>
                <a:ext uri="{FF2B5EF4-FFF2-40B4-BE49-F238E27FC236}">
                  <a16:creationId xmlns:a16="http://schemas.microsoft.com/office/drawing/2014/main" id="{37DCD0A6-537E-F74B-942D-063F5F72B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4731" y="5018693"/>
              <a:ext cx="3080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dirty="0"/>
                <a:t>C</a:t>
              </a:r>
            </a:p>
          </p:txBody>
        </p:sp>
        <p:sp>
          <p:nvSpPr>
            <p:cNvPr id="35" name="Text Box 1040">
              <a:extLst>
                <a:ext uri="{FF2B5EF4-FFF2-40B4-BE49-F238E27FC236}">
                  <a16:creationId xmlns:a16="http://schemas.microsoft.com/office/drawing/2014/main" id="{3AC43290-5D43-8846-97A8-6066A83A9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730" y="5471393"/>
              <a:ext cx="35939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fr-FR" sz="1600" u="sng" dirty="0" err="1"/>
                <a:t>kc</a:t>
              </a:r>
              <a:endParaRPr lang="fr-FR" sz="1600" u="sng" dirty="0"/>
            </a:p>
            <a:p>
              <a:pPr algn="l"/>
              <a:r>
                <a:rPr lang="fr-FR" sz="1600" dirty="0"/>
                <a:t>cc</a:t>
              </a:r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C2469911-7C2B-1A44-BF0A-7087AA1BB62D}"/>
                </a:ext>
              </a:extLst>
            </p:cNvPr>
            <p:cNvGrpSpPr/>
            <p:nvPr/>
          </p:nvGrpSpPr>
          <p:grpSpPr>
            <a:xfrm>
              <a:off x="2588512" y="6293125"/>
              <a:ext cx="969651" cy="1013092"/>
              <a:chOff x="4821034" y="3137829"/>
              <a:chExt cx="969651" cy="1442000"/>
            </a:xfrm>
          </p:grpSpPr>
          <p:sp>
            <p:nvSpPr>
              <p:cNvPr id="37" name="Text Box 2105">
                <a:extLst>
                  <a:ext uri="{FF2B5EF4-FFF2-40B4-BE49-F238E27FC236}">
                    <a16:creationId xmlns:a16="http://schemas.microsoft.com/office/drawing/2014/main" id="{3B08604D-7357-5A43-A56C-8BCD085153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3452" y="3412079"/>
                <a:ext cx="184731" cy="481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38" name="Rectangle 1026">
                <a:extLst>
                  <a:ext uri="{FF2B5EF4-FFF2-40B4-BE49-F238E27FC236}">
                    <a16:creationId xmlns:a16="http://schemas.microsoft.com/office/drawing/2014/main" id="{2EBA72D3-CADF-B64E-8EE8-67C5CBE32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035" y="3141691"/>
                <a:ext cx="969650" cy="14381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z="1600"/>
              </a:p>
            </p:txBody>
          </p:sp>
          <p:sp>
            <p:nvSpPr>
              <p:cNvPr id="39" name="Text Box 1029">
                <a:extLst>
                  <a:ext uri="{FF2B5EF4-FFF2-40B4-BE49-F238E27FC236}">
                    <a16:creationId xmlns:a16="http://schemas.microsoft.com/office/drawing/2014/main" id="{277F26FA-AE3C-C448-98A0-10E7850DE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5946" y="3137829"/>
                <a:ext cx="327334" cy="525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dirty="0"/>
                  <a:t>D</a:t>
                </a:r>
              </a:p>
            </p:txBody>
          </p:sp>
          <p:sp>
            <p:nvSpPr>
              <p:cNvPr id="40" name="Text Box 1040">
                <a:extLst>
                  <a:ext uri="{FF2B5EF4-FFF2-40B4-BE49-F238E27FC236}">
                    <a16:creationId xmlns:a16="http://schemas.microsoft.com/office/drawing/2014/main" id="{13B623FD-3116-AF42-ADB8-FF5157F0B8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50625" y="3651541"/>
                <a:ext cx="399468" cy="832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600" u="sng" dirty="0" err="1"/>
                  <a:t>kd</a:t>
                </a:r>
                <a:endParaRPr lang="fr-FR" sz="1600" u="sng" dirty="0"/>
              </a:p>
              <a:p>
                <a:pPr algn="l"/>
                <a:r>
                  <a:rPr lang="fr-FR" sz="1600" dirty="0"/>
                  <a:t>dd</a:t>
                </a:r>
              </a:p>
            </p:txBody>
          </p: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B2AF5C7B-784D-A048-9409-301F7ED59036}"/>
                  </a:ext>
                </a:extLst>
              </p:cNvPr>
              <p:cNvCxnSpPr/>
              <p:nvPr/>
            </p:nvCxnSpPr>
            <p:spPr>
              <a:xfrm flipV="1">
                <a:off x="4821034" y="3651426"/>
                <a:ext cx="969651" cy="90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719F3A3A-A7BF-8B41-B6A6-C04E044D8904}"/>
                </a:ext>
              </a:extLst>
            </p:cNvPr>
            <p:cNvGrpSpPr/>
            <p:nvPr/>
          </p:nvGrpSpPr>
          <p:grpSpPr>
            <a:xfrm>
              <a:off x="2588511" y="3589936"/>
              <a:ext cx="969651" cy="1069239"/>
              <a:chOff x="4821034" y="3141691"/>
              <a:chExt cx="969651" cy="1197584"/>
            </a:xfrm>
          </p:grpSpPr>
          <p:sp>
            <p:nvSpPr>
              <p:cNvPr id="44" name="Text Box 2105">
                <a:extLst>
                  <a:ext uri="{FF2B5EF4-FFF2-40B4-BE49-F238E27FC236}">
                    <a16:creationId xmlns:a16="http://schemas.microsoft.com/office/drawing/2014/main" id="{FD9FF7AA-E44D-1C43-B202-19D1F7D338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3452" y="3412080"/>
                <a:ext cx="184731" cy="379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46" name="Rectangle 1026">
                <a:extLst>
                  <a:ext uri="{FF2B5EF4-FFF2-40B4-BE49-F238E27FC236}">
                    <a16:creationId xmlns:a16="http://schemas.microsoft.com/office/drawing/2014/main" id="{6C5034BE-11A3-B44D-972F-4555A6E5E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1035" y="3141691"/>
                <a:ext cx="969650" cy="119758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fr-FR" sz="1600"/>
              </a:p>
            </p:txBody>
          </p:sp>
          <p:sp>
            <p:nvSpPr>
              <p:cNvPr id="48" name="Text Box 1029">
                <a:extLst>
                  <a:ext uri="{FF2B5EF4-FFF2-40B4-BE49-F238E27FC236}">
                    <a16:creationId xmlns:a16="http://schemas.microsoft.com/office/drawing/2014/main" id="{FDECB723-000D-9B40-8304-377194C668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5946" y="3198841"/>
                <a:ext cx="309700" cy="4136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dirty="0"/>
                  <a:t>B</a:t>
                </a:r>
              </a:p>
            </p:txBody>
          </p:sp>
          <p:sp>
            <p:nvSpPr>
              <p:cNvPr id="51" name="Text Box 1040">
                <a:extLst>
                  <a:ext uri="{FF2B5EF4-FFF2-40B4-BE49-F238E27FC236}">
                    <a16:creationId xmlns:a16="http://schemas.microsoft.com/office/drawing/2014/main" id="{A22DB458-9EDB-5041-A9AC-3347C0B507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50625" y="3651541"/>
                <a:ext cx="399468" cy="6549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fr-FR" sz="1600" u="sng" dirty="0"/>
                  <a:t>kb</a:t>
                </a:r>
              </a:p>
              <a:p>
                <a:pPr algn="l"/>
                <a:r>
                  <a:rPr lang="fr-FR" sz="1600" dirty="0" err="1"/>
                  <a:t>bb</a:t>
                </a:r>
                <a:endParaRPr lang="fr-FR" sz="1600" dirty="0"/>
              </a:p>
            </p:txBody>
          </p:sp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6A8A67BA-4584-4D48-8E6F-07E0082DC096}"/>
                  </a:ext>
                </a:extLst>
              </p:cNvPr>
              <p:cNvCxnSpPr/>
              <p:nvPr/>
            </p:nvCxnSpPr>
            <p:spPr>
              <a:xfrm flipV="1">
                <a:off x="4821034" y="3651426"/>
                <a:ext cx="969651" cy="90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Line 2112">
              <a:extLst>
                <a:ext uri="{FF2B5EF4-FFF2-40B4-BE49-F238E27FC236}">
                  <a16:creationId xmlns:a16="http://schemas.microsoft.com/office/drawing/2014/main" id="{12E17BD6-A2E3-E346-8E88-5858CA6D9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9702" y="4654597"/>
              <a:ext cx="3076" cy="4011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  <p:sp>
          <p:nvSpPr>
            <p:cNvPr id="54" name="Line 2112">
              <a:extLst>
                <a:ext uri="{FF2B5EF4-FFF2-40B4-BE49-F238E27FC236}">
                  <a16:creationId xmlns:a16="http://schemas.microsoft.com/office/drawing/2014/main" id="{DD5F6FAA-81BE-794A-8486-EF22469395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2283" y="5897094"/>
              <a:ext cx="3076" cy="4011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00"/>
            </a:p>
          </p:txBody>
        </p:sp>
      </p:grpSp>
      <p:sp>
        <p:nvSpPr>
          <p:cNvPr id="55" name="Text Box 30">
            <a:extLst>
              <a:ext uri="{FF2B5EF4-FFF2-40B4-BE49-F238E27FC236}">
                <a16:creationId xmlns:a16="http://schemas.microsoft.com/office/drawing/2014/main" id="{8F8BD2DA-A548-0843-B1B7-51A61A603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223" y="4251250"/>
            <a:ext cx="328222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000" dirty="0">
                <a:latin typeface="Arial" charset="0"/>
              </a:rPr>
              <a:t>Modèle relationnel</a:t>
            </a:r>
          </a:p>
          <a:p>
            <a:r>
              <a:rPr lang="fr-FR" sz="2000" dirty="0">
                <a:latin typeface="Arial" charset="0"/>
              </a:rPr>
              <a:t>   RA (</a:t>
            </a:r>
            <a:r>
              <a:rPr lang="fr-FR" sz="2000" u="sng" dirty="0">
                <a:latin typeface="Arial" charset="0"/>
              </a:rPr>
              <a:t>ka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aa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RB (</a:t>
            </a:r>
            <a:r>
              <a:rPr lang="fr-FR" sz="2000" u="sng" dirty="0">
                <a:latin typeface="Arial" charset="0"/>
              </a:rPr>
              <a:t>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bb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RC(</a:t>
            </a:r>
            <a:r>
              <a:rPr lang="fr-FR" sz="2000" u="sng" dirty="0" err="1">
                <a:latin typeface="Arial" charset="0"/>
              </a:rPr>
              <a:t>kc</a:t>
            </a:r>
            <a:r>
              <a:rPr lang="fr-FR" sz="2000" dirty="0" err="1">
                <a:latin typeface="Arial" charset="0"/>
              </a:rPr>
              <a:t>,cc</a:t>
            </a:r>
            <a:r>
              <a:rPr lang="fr-FR" sz="2000" dirty="0">
                <a:latin typeface="Arial" charset="0"/>
              </a:rPr>
              <a:t>)</a:t>
            </a:r>
          </a:p>
          <a:p>
            <a:r>
              <a:rPr lang="fr-FR" sz="2000" dirty="0">
                <a:latin typeface="Arial" charset="0"/>
              </a:rPr>
              <a:t>   RD(</a:t>
            </a:r>
            <a:r>
              <a:rPr lang="fr-FR" sz="2000" u="sng" dirty="0" err="1">
                <a:latin typeface="Arial" charset="0"/>
              </a:rPr>
              <a:t>kd</a:t>
            </a:r>
            <a:r>
              <a:rPr lang="fr-FR" sz="2000" dirty="0">
                <a:latin typeface="Arial" charset="0"/>
              </a:rPr>
              <a:t>, dd)</a:t>
            </a:r>
          </a:p>
          <a:p>
            <a:r>
              <a:rPr lang="fr-FR" sz="2000" dirty="0">
                <a:latin typeface="Arial" charset="0"/>
              </a:rPr>
              <a:t>   RR (</a:t>
            </a:r>
            <a:r>
              <a:rPr lang="fr-FR" sz="2000" i="1" dirty="0">
                <a:latin typeface="Arial" charset="0"/>
              </a:rPr>
              <a:t>ka, kb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i="1" dirty="0" err="1">
                <a:latin typeface="Arial" charset="0"/>
              </a:rPr>
              <a:t>kc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i="1" dirty="0" err="1">
                <a:latin typeface="Arial" charset="0"/>
              </a:rPr>
              <a:t>kd</a:t>
            </a:r>
            <a:r>
              <a:rPr lang="fr-FR" sz="2000" dirty="0">
                <a:latin typeface="Arial" charset="0"/>
              </a:rPr>
              <a:t>, </a:t>
            </a:r>
            <a:r>
              <a:rPr lang="fr-FR" sz="2000" dirty="0" err="1">
                <a:latin typeface="Arial" charset="0"/>
              </a:rPr>
              <a:t>rr</a:t>
            </a:r>
            <a:r>
              <a:rPr lang="fr-FR" sz="2000" dirty="0">
                <a:latin typeface="Arial" charset="0"/>
              </a:rPr>
              <a:t>)	</a:t>
            </a:r>
          </a:p>
        </p:txBody>
      </p:sp>
      <p:sp>
        <p:nvSpPr>
          <p:cNvPr id="56" name="Text Box 43">
            <a:extLst>
              <a:ext uri="{FF2B5EF4-FFF2-40B4-BE49-F238E27FC236}">
                <a16:creationId xmlns:a16="http://schemas.microsoft.com/office/drawing/2014/main" id="{EF9A9502-6E7A-964D-8BB5-B2CA32EA4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4961" y="6195629"/>
            <a:ext cx="3968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fr-FR" dirty="0">
                <a:solidFill>
                  <a:srgbClr val="FF0000"/>
                </a:solidFill>
                <a:latin typeface="Arial" charset="0"/>
              </a:rPr>
              <a:t>	Choix d’une clé pour RR</a:t>
            </a:r>
          </a:p>
        </p:txBody>
      </p:sp>
      <p:sp>
        <p:nvSpPr>
          <p:cNvPr id="57" name="Flèche vers la droite 56">
            <a:extLst>
              <a:ext uri="{FF2B5EF4-FFF2-40B4-BE49-F238E27FC236}">
                <a16:creationId xmlns:a16="http://schemas.microsoft.com/office/drawing/2014/main" id="{69396B7E-A732-304A-A8FF-FA6957B48E3C}"/>
              </a:ext>
            </a:extLst>
          </p:cNvPr>
          <p:cNvSpPr/>
          <p:nvPr/>
        </p:nvSpPr>
        <p:spPr>
          <a:xfrm>
            <a:off x="5421360" y="5104164"/>
            <a:ext cx="1271588" cy="443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050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1026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545203" y="271966"/>
            <a:ext cx="8289698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err="1"/>
              <a:t>Exemple</a:t>
            </a:r>
            <a:r>
              <a:rPr lang="en-US" sz="2800" dirty="0"/>
              <a:t> 1 </a:t>
            </a:r>
            <a:br>
              <a:rPr lang="en-US" sz="2800" dirty="0"/>
            </a:br>
            <a:r>
              <a:rPr lang="en-US" sz="2800" dirty="0"/>
              <a:t>Association </a:t>
            </a:r>
            <a:r>
              <a:rPr lang="en-US" sz="2800" dirty="0" err="1"/>
              <a:t>binaire</a:t>
            </a:r>
            <a:r>
              <a:rPr lang="en-US" sz="2800" dirty="0"/>
              <a:t> 1-1 (</a:t>
            </a:r>
            <a:r>
              <a:rPr lang="en-US" sz="2800" dirty="0" err="1"/>
              <a:t>aucune</a:t>
            </a:r>
            <a:r>
              <a:rPr lang="en-US" sz="2800" dirty="0"/>
              <a:t> </a:t>
            </a:r>
            <a:r>
              <a:rPr lang="en-US" sz="2800" dirty="0" err="1"/>
              <a:t>cardinalité</a:t>
            </a:r>
            <a:r>
              <a:rPr lang="en-US" sz="2800" dirty="0"/>
              <a:t> min à 0)</a:t>
            </a:r>
            <a:endParaRPr lang="fr-FR" sz="2800" dirty="0"/>
          </a:p>
        </p:txBody>
      </p:sp>
      <p:grpSp>
        <p:nvGrpSpPr>
          <p:cNvPr id="4" name="Groupe 3"/>
          <p:cNvGrpSpPr/>
          <p:nvPr/>
        </p:nvGrpSpPr>
        <p:grpSpPr>
          <a:xfrm>
            <a:off x="728080" y="1772006"/>
            <a:ext cx="9860443" cy="4249549"/>
            <a:chOff x="728080" y="1772006"/>
            <a:chExt cx="9860443" cy="4249549"/>
          </a:xfrm>
        </p:grpSpPr>
        <p:grpSp>
          <p:nvGrpSpPr>
            <p:cNvPr id="2" name="Groupe 1"/>
            <p:cNvGrpSpPr/>
            <p:nvPr/>
          </p:nvGrpSpPr>
          <p:grpSpPr>
            <a:xfrm>
              <a:off x="2726988" y="1772006"/>
              <a:ext cx="6105525" cy="1641277"/>
              <a:chOff x="1706563" y="1745501"/>
              <a:chExt cx="6105525" cy="1641277"/>
            </a:xfrm>
          </p:grpSpPr>
          <p:sp>
            <p:nvSpPr>
              <p:cNvPr id="64516" name="Rectangle 1028"/>
              <p:cNvSpPr>
                <a:spLocks noChangeArrowheads="1"/>
              </p:cNvSpPr>
              <p:nvPr/>
            </p:nvSpPr>
            <p:spPr bwMode="auto">
              <a:xfrm>
                <a:off x="1930400" y="2237626"/>
                <a:ext cx="1270000" cy="733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4517" name="Text Box 1029"/>
              <p:cNvSpPr txBox="1">
                <a:spLocks noChangeArrowheads="1"/>
              </p:cNvSpPr>
              <p:nvPr/>
            </p:nvSpPr>
            <p:spPr bwMode="auto">
              <a:xfrm>
                <a:off x="2043113" y="2436063"/>
                <a:ext cx="867289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Personne</a:t>
                </a:r>
              </a:p>
            </p:txBody>
          </p:sp>
          <p:sp>
            <p:nvSpPr>
              <p:cNvPr id="64518" name="Text Box 1030"/>
              <p:cNvSpPr txBox="1">
                <a:spLocks noChangeArrowheads="1"/>
              </p:cNvSpPr>
              <p:nvPr/>
            </p:nvSpPr>
            <p:spPr bwMode="auto">
              <a:xfrm>
                <a:off x="1838325" y="1810588"/>
                <a:ext cx="79380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u="sng"/>
                  <a:t>no_sécu</a:t>
                </a:r>
                <a:endParaRPr lang="fr-FR" sz="1400"/>
              </a:p>
            </p:txBody>
          </p:sp>
          <p:sp>
            <p:nvSpPr>
              <p:cNvPr id="64519" name="Text Box 1031"/>
              <p:cNvSpPr txBox="1">
                <a:spLocks noChangeArrowheads="1"/>
              </p:cNvSpPr>
              <p:nvPr/>
            </p:nvSpPr>
            <p:spPr bwMode="auto">
              <a:xfrm>
                <a:off x="2657475" y="1821701"/>
                <a:ext cx="51648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nom</a:t>
                </a:r>
              </a:p>
            </p:txBody>
          </p:sp>
          <p:sp>
            <p:nvSpPr>
              <p:cNvPr id="64520" name="Text Box 1032"/>
              <p:cNvSpPr txBox="1">
                <a:spLocks noChangeArrowheads="1"/>
              </p:cNvSpPr>
              <p:nvPr/>
            </p:nvSpPr>
            <p:spPr bwMode="auto">
              <a:xfrm>
                <a:off x="1706563" y="3071063"/>
                <a:ext cx="7609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prénom</a:t>
                </a:r>
              </a:p>
            </p:txBody>
          </p:sp>
          <p:sp>
            <p:nvSpPr>
              <p:cNvPr id="64521" name="Line 1033"/>
              <p:cNvSpPr>
                <a:spLocks noChangeShapeType="1"/>
              </p:cNvSpPr>
              <p:nvPr/>
            </p:nvSpPr>
            <p:spPr bwMode="auto">
              <a:xfrm>
                <a:off x="2085975" y="2982163"/>
                <a:ext cx="0" cy="141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4522" name="Line 1034"/>
              <p:cNvSpPr>
                <a:spLocks noChangeShapeType="1"/>
              </p:cNvSpPr>
              <p:nvPr/>
            </p:nvSpPr>
            <p:spPr bwMode="auto">
              <a:xfrm flipV="1">
                <a:off x="2008188" y="2097926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4523" name="Line 1035"/>
              <p:cNvSpPr>
                <a:spLocks noChangeShapeType="1"/>
              </p:cNvSpPr>
              <p:nvPr/>
            </p:nvSpPr>
            <p:spPr bwMode="auto">
              <a:xfrm flipV="1">
                <a:off x="2943225" y="2097926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4524" name="Text Box 1036"/>
              <p:cNvSpPr txBox="1">
                <a:spLocks noChangeArrowheads="1"/>
              </p:cNvSpPr>
              <p:nvPr/>
            </p:nvSpPr>
            <p:spPr bwMode="auto">
              <a:xfrm>
                <a:off x="6130925" y="2413838"/>
                <a:ext cx="184731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 sz="1400"/>
              </a:p>
            </p:txBody>
          </p:sp>
          <p:sp>
            <p:nvSpPr>
              <p:cNvPr id="64525" name="Rectangle 1037"/>
              <p:cNvSpPr>
                <a:spLocks noChangeArrowheads="1"/>
              </p:cNvSpPr>
              <p:nvPr/>
            </p:nvSpPr>
            <p:spPr bwMode="auto">
              <a:xfrm>
                <a:off x="6076950" y="2237626"/>
                <a:ext cx="1735138" cy="733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4526" name="Text Box 1038"/>
              <p:cNvSpPr txBox="1">
                <a:spLocks noChangeArrowheads="1"/>
              </p:cNvSpPr>
              <p:nvPr/>
            </p:nvSpPr>
            <p:spPr bwMode="auto">
              <a:xfrm>
                <a:off x="6861175" y="1761376"/>
                <a:ext cx="91275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u="sng"/>
                  <a:t>no_feuille</a:t>
                </a:r>
              </a:p>
            </p:txBody>
          </p:sp>
          <p:sp>
            <p:nvSpPr>
              <p:cNvPr id="64527" name="Text Box 1039"/>
              <p:cNvSpPr txBox="1">
                <a:spLocks noChangeArrowheads="1"/>
              </p:cNvSpPr>
              <p:nvPr/>
            </p:nvSpPr>
            <p:spPr bwMode="auto">
              <a:xfrm>
                <a:off x="5819775" y="1745501"/>
                <a:ext cx="112043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date_édition</a:t>
                </a:r>
              </a:p>
            </p:txBody>
          </p:sp>
          <p:sp>
            <p:nvSpPr>
              <p:cNvPr id="64528" name="Line 1040"/>
              <p:cNvSpPr>
                <a:spLocks noChangeShapeType="1"/>
              </p:cNvSpPr>
              <p:nvPr/>
            </p:nvSpPr>
            <p:spPr bwMode="auto">
              <a:xfrm flipV="1">
                <a:off x="6156325" y="2097926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4529" name="Line 1041"/>
              <p:cNvSpPr>
                <a:spLocks noChangeShapeType="1"/>
              </p:cNvSpPr>
              <p:nvPr/>
            </p:nvSpPr>
            <p:spPr bwMode="auto">
              <a:xfrm flipV="1">
                <a:off x="7091363" y="2097926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4530" name="AutoShape 1042"/>
              <p:cNvSpPr>
                <a:spLocks noChangeArrowheads="1"/>
              </p:cNvSpPr>
              <p:nvPr/>
            </p:nvSpPr>
            <p:spPr bwMode="auto">
              <a:xfrm>
                <a:off x="3903663" y="2237626"/>
                <a:ext cx="1481137" cy="841375"/>
              </a:xfrm>
              <a:prstGeom prst="diamond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64531" name="Line 1043"/>
              <p:cNvSpPr>
                <a:spLocks noChangeShapeType="1"/>
              </p:cNvSpPr>
              <p:nvPr/>
            </p:nvSpPr>
            <p:spPr bwMode="auto">
              <a:xfrm>
                <a:off x="3236913" y="2658313"/>
                <a:ext cx="6667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4532" name="Line 1044"/>
              <p:cNvSpPr>
                <a:spLocks noChangeShapeType="1"/>
              </p:cNvSpPr>
              <p:nvPr/>
            </p:nvSpPr>
            <p:spPr bwMode="auto">
              <a:xfrm>
                <a:off x="5384800" y="2658313"/>
                <a:ext cx="6667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  <p:sp>
            <p:nvSpPr>
              <p:cNvPr id="64533" name="Text Box 1045"/>
              <p:cNvSpPr txBox="1">
                <a:spLocks noChangeArrowheads="1"/>
              </p:cNvSpPr>
              <p:nvPr/>
            </p:nvSpPr>
            <p:spPr bwMode="auto">
              <a:xfrm>
                <a:off x="4279900" y="2493213"/>
                <a:ext cx="64011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Reçoit</a:t>
                </a:r>
              </a:p>
            </p:txBody>
          </p:sp>
          <p:sp>
            <p:nvSpPr>
              <p:cNvPr id="64534" name="Text Box 1046"/>
              <p:cNvSpPr txBox="1">
                <a:spLocks noChangeArrowheads="1"/>
              </p:cNvSpPr>
              <p:nvPr/>
            </p:nvSpPr>
            <p:spPr bwMode="auto">
              <a:xfrm>
                <a:off x="6238875" y="2439238"/>
                <a:ext cx="117109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FeuilleImpôts</a:t>
                </a:r>
              </a:p>
            </p:txBody>
          </p:sp>
          <p:sp>
            <p:nvSpPr>
              <p:cNvPr id="64535" name="Text Box 1047"/>
              <p:cNvSpPr txBox="1">
                <a:spLocks noChangeArrowheads="1"/>
              </p:cNvSpPr>
              <p:nvPr/>
            </p:nvSpPr>
            <p:spPr bwMode="auto">
              <a:xfrm>
                <a:off x="5606772" y="2361451"/>
                <a:ext cx="41229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b="1" dirty="0"/>
                  <a:t>1</a:t>
                </a:r>
                <a:r>
                  <a:rPr lang="fr-FR" sz="1400" dirty="0"/>
                  <a:t>,1</a:t>
                </a:r>
              </a:p>
            </p:txBody>
          </p:sp>
          <p:sp>
            <p:nvSpPr>
              <p:cNvPr id="64536" name="Text Box 1048"/>
              <p:cNvSpPr txBox="1">
                <a:spLocks noChangeArrowheads="1"/>
              </p:cNvSpPr>
              <p:nvPr/>
            </p:nvSpPr>
            <p:spPr bwMode="auto">
              <a:xfrm>
                <a:off x="3194050" y="2347163"/>
                <a:ext cx="41229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b="1" dirty="0"/>
                  <a:t>1</a:t>
                </a:r>
                <a:r>
                  <a:rPr lang="fr-FR" sz="1400"/>
                  <a:t>,1</a:t>
                </a:r>
                <a:endParaRPr lang="fr-FR" sz="1400" dirty="0"/>
              </a:p>
            </p:txBody>
          </p:sp>
          <p:sp>
            <p:nvSpPr>
              <p:cNvPr id="64537" name="Text Box 1049"/>
              <p:cNvSpPr txBox="1">
                <a:spLocks noChangeArrowheads="1"/>
              </p:cNvSpPr>
              <p:nvPr/>
            </p:nvSpPr>
            <p:spPr bwMode="auto">
              <a:xfrm>
                <a:off x="5789613" y="3079001"/>
                <a:ext cx="813941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montant</a:t>
                </a:r>
              </a:p>
            </p:txBody>
          </p:sp>
          <p:sp>
            <p:nvSpPr>
              <p:cNvPr id="64538" name="Line 1050"/>
              <p:cNvSpPr>
                <a:spLocks noChangeShapeType="1"/>
              </p:cNvSpPr>
              <p:nvPr/>
            </p:nvSpPr>
            <p:spPr bwMode="auto">
              <a:xfrm>
                <a:off x="6169025" y="2982163"/>
                <a:ext cx="0" cy="141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 sz="1400"/>
              </a:p>
            </p:txBody>
          </p:sp>
        </p:grpSp>
        <p:sp>
          <p:nvSpPr>
            <p:cNvPr id="64539" name="AutoShape 1051"/>
            <p:cNvSpPr>
              <a:spLocks noChangeArrowheads="1"/>
            </p:cNvSpPr>
            <p:nvPr/>
          </p:nvSpPr>
          <p:spPr bwMode="auto">
            <a:xfrm>
              <a:off x="5582105" y="3343978"/>
              <a:ext cx="165100" cy="546100"/>
            </a:xfrm>
            <a:prstGeom prst="downArrow">
              <a:avLst>
                <a:gd name="adj1" fmla="val 50000"/>
                <a:gd name="adj2" fmla="val 826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4540" name="Text Box 1052"/>
            <p:cNvSpPr txBox="1">
              <a:spLocks noChangeArrowheads="1"/>
            </p:cNvSpPr>
            <p:nvPr/>
          </p:nvSpPr>
          <p:spPr bwMode="auto">
            <a:xfrm>
              <a:off x="728080" y="4481239"/>
              <a:ext cx="5019125" cy="954107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fr-FR" sz="1400" b="1" dirty="0" err="1"/>
                <a:t>Personne_Impôts</a:t>
              </a:r>
              <a:r>
                <a:rPr lang="fr-FR" sz="1400" dirty="0"/>
                <a:t> (</a:t>
              </a:r>
              <a:r>
                <a:rPr lang="fr-FR" sz="1400" u="sng" dirty="0" err="1"/>
                <a:t>no_sécu</a:t>
              </a:r>
              <a:r>
                <a:rPr lang="fr-FR" sz="1400" dirty="0"/>
                <a:t>, nom, prénom, </a:t>
              </a:r>
              <a:r>
                <a:rPr lang="fr-FR" sz="1400" dirty="0" err="1"/>
                <a:t>no_feuille</a:t>
              </a:r>
              <a:r>
                <a:rPr lang="fr-FR" sz="1400" dirty="0"/>
                <a:t>, </a:t>
              </a:r>
              <a:r>
                <a:rPr lang="fr-FR" sz="1400" dirty="0" err="1"/>
                <a:t>date_édition</a:t>
              </a:r>
              <a:r>
                <a:rPr lang="fr-FR" sz="1400" dirty="0"/>
                <a:t>, montant)</a:t>
              </a:r>
            </a:p>
            <a:p>
              <a:endParaRPr lang="fr-FR" sz="1400" dirty="0"/>
            </a:p>
            <a:p>
              <a:r>
                <a:rPr lang="fr-FR" sz="1400" dirty="0"/>
                <a:t>CI : </a:t>
              </a:r>
              <a:r>
                <a:rPr lang="fr-FR" sz="1400" dirty="0" err="1"/>
                <a:t>no_feuille</a:t>
              </a:r>
              <a:r>
                <a:rPr lang="fr-FR" sz="1400" dirty="0"/>
                <a:t> est un attribut </a:t>
              </a:r>
              <a:r>
                <a:rPr lang="fr-FR" sz="1400" b="1" dirty="0"/>
                <a:t>unique</a:t>
              </a:r>
              <a:r>
                <a:rPr lang="fr-FR" sz="1400" dirty="0"/>
                <a:t> et </a:t>
              </a:r>
              <a:r>
                <a:rPr lang="fr-FR" sz="1400" b="1" dirty="0"/>
                <a:t>obligatoire</a:t>
              </a:r>
            </a:p>
          </p:txBody>
        </p:sp>
        <p:sp>
          <p:nvSpPr>
            <p:cNvPr id="55" name="Text Box 1052"/>
            <p:cNvSpPr txBox="1">
              <a:spLocks noChangeArrowheads="1"/>
            </p:cNvSpPr>
            <p:nvPr/>
          </p:nvSpPr>
          <p:spPr bwMode="auto">
            <a:xfrm>
              <a:off x="6203706" y="3990230"/>
              <a:ext cx="4384817" cy="2031325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fr-FR" sz="1400" dirty="0"/>
                <a:t>CREATE TABLE </a:t>
              </a:r>
              <a:r>
                <a:rPr lang="fr-FR" sz="1400" b="1" dirty="0" err="1"/>
                <a:t>Personne_Impôts</a:t>
              </a:r>
              <a:r>
                <a:rPr lang="fr-FR" sz="1400" b="1" dirty="0"/>
                <a:t> </a:t>
              </a:r>
            </a:p>
            <a:p>
              <a:pPr marL="450850" indent="171450"/>
              <a:r>
                <a:rPr lang="fr-FR" sz="1400" dirty="0"/>
                <a:t>(</a:t>
              </a:r>
              <a:r>
                <a:rPr lang="fr-FR" sz="1400" dirty="0" err="1"/>
                <a:t>no_sécu</a:t>
              </a:r>
              <a:r>
                <a:rPr lang="fr-FR" sz="1400" dirty="0"/>
                <a:t> </a:t>
              </a:r>
              <a:r>
                <a:rPr lang="fr-FR" sz="1400" dirty="0" err="1"/>
                <a:t>integer</a:t>
              </a:r>
              <a:r>
                <a:rPr lang="fr-FR" sz="1400" dirty="0"/>
                <a:t>,</a:t>
              </a:r>
            </a:p>
            <a:p>
              <a:pPr marL="450850" indent="171450"/>
              <a:r>
                <a:rPr lang="fr-FR" sz="1400" dirty="0"/>
                <a:t>nom </a:t>
              </a:r>
              <a:r>
                <a:rPr lang="fr-FR" sz="1400" dirty="0" err="1"/>
                <a:t>varchar</a:t>
              </a:r>
              <a:r>
                <a:rPr lang="fr-FR" sz="1400" dirty="0"/>
                <a:t>(100)</a:t>
              </a:r>
            </a:p>
            <a:p>
              <a:pPr marL="450850" indent="171450"/>
              <a:r>
                <a:rPr lang="fr-FR" sz="1400" dirty="0"/>
                <a:t>prénom </a:t>
              </a:r>
              <a:r>
                <a:rPr lang="fr-FR" sz="1400" dirty="0" err="1"/>
                <a:t>varchar</a:t>
              </a:r>
              <a:r>
                <a:rPr lang="fr-FR" sz="1400" dirty="0"/>
                <a:t>(100),</a:t>
              </a:r>
            </a:p>
            <a:p>
              <a:pPr marL="450850" indent="171450"/>
              <a:r>
                <a:rPr lang="fr-FR" sz="1400" dirty="0" err="1"/>
                <a:t>no_feuille</a:t>
              </a:r>
              <a:r>
                <a:rPr lang="fr-FR" sz="1400" dirty="0"/>
                <a:t> </a:t>
              </a:r>
              <a:r>
                <a:rPr lang="fr-FR" sz="1400" dirty="0" err="1"/>
                <a:t>integer</a:t>
              </a:r>
              <a:r>
                <a:rPr lang="fr-FR" sz="1400" dirty="0"/>
                <a:t> </a:t>
              </a:r>
              <a:r>
                <a:rPr lang="fr-FR" sz="1400" b="1" dirty="0"/>
                <a:t>NOT NULL</a:t>
              </a:r>
              <a:r>
                <a:rPr lang="fr-FR" sz="1400" dirty="0"/>
                <a:t>,</a:t>
              </a:r>
            </a:p>
            <a:p>
              <a:pPr marL="450850" indent="171450"/>
              <a:r>
                <a:rPr lang="fr-FR" sz="1400" dirty="0" err="1"/>
                <a:t>date_édition</a:t>
              </a:r>
              <a:r>
                <a:rPr lang="fr-FR" sz="1400" dirty="0"/>
                <a:t> date,</a:t>
              </a:r>
            </a:p>
            <a:p>
              <a:pPr marL="450850" indent="171450"/>
              <a:r>
                <a:rPr lang="fr-FR" sz="1400" dirty="0"/>
                <a:t>montant </a:t>
              </a:r>
              <a:r>
                <a:rPr lang="fr-FR" sz="1400" dirty="0" err="1"/>
                <a:t>integer</a:t>
              </a:r>
              <a:r>
                <a:rPr lang="fr-FR" sz="1400" dirty="0"/>
                <a:t>,</a:t>
              </a:r>
            </a:p>
            <a:p>
              <a:pPr marL="450850" indent="171450"/>
              <a:r>
                <a:rPr lang="fr-FR" sz="1400" dirty="0"/>
                <a:t>PRIMARY KEY (</a:t>
              </a:r>
              <a:r>
                <a:rPr lang="fr-FR" sz="1400" dirty="0" err="1"/>
                <a:t>no_sécu</a:t>
              </a:r>
              <a:r>
                <a:rPr lang="fr-FR" sz="1400" dirty="0"/>
                <a:t>),</a:t>
              </a:r>
            </a:p>
            <a:p>
              <a:pPr marL="450850" indent="171450"/>
              <a:r>
                <a:rPr lang="fr-FR" sz="1400" dirty="0"/>
                <a:t>UNIQUE (</a:t>
              </a:r>
              <a:r>
                <a:rPr lang="fr-FR" sz="1400" dirty="0" err="1"/>
                <a:t>no_feuille</a:t>
              </a:r>
              <a:r>
                <a:rPr lang="fr-FR" sz="1400" dirty="0"/>
                <a:t>))</a:t>
              </a:r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728080" y="4021784"/>
              <a:ext cx="2274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/>
                <a:t>Modèle relationnel (logique)</a:t>
              </a: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6203988" y="3587213"/>
              <a:ext cx="3416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Modèle relationnel (physique, SGBD </a:t>
              </a:r>
              <a:r>
                <a:rPr lang="fr-FR" sz="1400" dirty="0" err="1"/>
                <a:t>mySQL</a:t>
              </a:r>
              <a:r>
                <a:rPr lang="fr-FR" sz="1400" dirty="0"/>
                <a:t>)</a:t>
              </a:r>
            </a:p>
          </p:txBody>
        </p:sp>
      </p:grp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6D6F4-A260-4AFD-A5AD-ED5F3D35788E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614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1026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56428" y="365218"/>
            <a:ext cx="7772400" cy="878491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err="1"/>
              <a:t>Exemple</a:t>
            </a:r>
            <a:r>
              <a:rPr lang="en-US" sz="2800" dirty="0"/>
              <a:t> 2 </a:t>
            </a:r>
            <a:br>
              <a:rPr lang="en-US" sz="2800" dirty="0"/>
            </a:br>
            <a:r>
              <a:rPr lang="en-US" sz="2800" dirty="0"/>
              <a:t>Association </a:t>
            </a:r>
            <a:r>
              <a:rPr lang="en-US" sz="2800" dirty="0" err="1"/>
              <a:t>binaire</a:t>
            </a:r>
            <a:r>
              <a:rPr lang="en-US" sz="2800" dirty="0"/>
              <a:t> 1-1 (</a:t>
            </a:r>
            <a:r>
              <a:rPr lang="en-US" sz="2800" dirty="0" err="1"/>
              <a:t>une</a:t>
            </a:r>
            <a:r>
              <a:rPr lang="en-US" sz="2800" dirty="0"/>
              <a:t> </a:t>
            </a:r>
            <a:r>
              <a:rPr lang="en-US" sz="2800" dirty="0" err="1"/>
              <a:t>cardinalité</a:t>
            </a:r>
            <a:r>
              <a:rPr lang="en-US" sz="2800" dirty="0"/>
              <a:t> </a:t>
            </a:r>
            <a:r>
              <a:rPr lang="en-US" sz="2800" dirty="0" err="1"/>
              <a:t>minimale</a:t>
            </a:r>
            <a:r>
              <a:rPr lang="en-US" sz="2800" dirty="0"/>
              <a:t> à 0)</a:t>
            </a:r>
            <a:endParaRPr lang="fr-FR" sz="2800" dirty="0"/>
          </a:p>
        </p:txBody>
      </p:sp>
      <p:grpSp>
        <p:nvGrpSpPr>
          <p:cNvPr id="4" name="Groupe 3"/>
          <p:cNvGrpSpPr/>
          <p:nvPr/>
        </p:nvGrpSpPr>
        <p:grpSpPr>
          <a:xfrm>
            <a:off x="969741" y="1429631"/>
            <a:ext cx="9973371" cy="5352095"/>
            <a:chOff x="969741" y="1429631"/>
            <a:chExt cx="9973371" cy="5352095"/>
          </a:xfrm>
        </p:grpSpPr>
        <p:grpSp>
          <p:nvGrpSpPr>
            <p:cNvPr id="2" name="Groupe 1"/>
            <p:cNvGrpSpPr/>
            <p:nvPr/>
          </p:nvGrpSpPr>
          <p:grpSpPr>
            <a:xfrm>
              <a:off x="2281935" y="1429631"/>
              <a:ext cx="6105525" cy="1641277"/>
              <a:chOff x="1706563" y="1745501"/>
              <a:chExt cx="6105525" cy="1641277"/>
            </a:xfrm>
          </p:grpSpPr>
          <p:sp>
            <p:nvSpPr>
              <p:cNvPr id="64516" name="Rectangle 1028"/>
              <p:cNvSpPr>
                <a:spLocks noChangeArrowheads="1"/>
              </p:cNvSpPr>
              <p:nvPr/>
            </p:nvSpPr>
            <p:spPr bwMode="auto">
              <a:xfrm>
                <a:off x="1930400" y="2237626"/>
                <a:ext cx="1270000" cy="733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17" name="Text Box 1029"/>
              <p:cNvSpPr txBox="1">
                <a:spLocks noChangeArrowheads="1"/>
              </p:cNvSpPr>
              <p:nvPr/>
            </p:nvSpPr>
            <p:spPr bwMode="auto">
              <a:xfrm>
                <a:off x="2043113" y="2436063"/>
                <a:ext cx="106093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Personne</a:t>
                </a:r>
              </a:p>
            </p:txBody>
          </p:sp>
          <p:sp>
            <p:nvSpPr>
              <p:cNvPr id="64518" name="Text Box 1030"/>
              <p:cNvSpPr txBox="1">
                <a:spLocks noChangeArrowheads="1"/>
              </p:cNvSpPr>
              <p:nvPr/>
            </p:nvSpPr>
            <p:spPr bwMode="auto">
              <a:xfrm>
                <a:off x="1838325" y="1810588"/>
                <a:ext cx="79380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u="sng"/>
                  <a:t>no_sécu</a:t>
                </a:r>
                <a:endParaRPr lang="fr-FR" sz="1400"/>
              </a:p>
            </p:txBody>
          </p:sp>
          <p:sp>
            <p:nvSpPr>
              <p:cNvPr id="64519" name="Text Box 1031"/>
              <p:cNvSpPr txBox="1">
                <a:spLocks noChangeArrowheads="1"/>
              </p:cNvSpPr>
              <p:nvPr/>
            </p:nvSpPr>
            <p:spPr bwMode="auto">
              <a:xfrm>
                <a:off x="2657475" y="1821701"/>
                <a:ext cx="51648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nom</a:t>
                </a:r>
              </a:p>
            </p:txBody>
          </p:sp>
          <p:sp>
            <p:nvSpPr>
              <p:cNvPr id="64520" name="Text Box 1032"/>
              <p:cNvSpPr txBox="1">
                <a:spLocks noChangeArrowheads="1"/>
              </p:cNvSpPr>
              <p:nvPr/>
            </p:nvSpPr>
            <p:spPr bwMode="auto">
              <a:xfrm>
                <a:off x="1706563" y="3071063"/>
                <a:ext cx="7609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prénom</a:t>
                </a:r>
              </a:p>
            </p:txBody>
          </p:sp>
          <p:sp>
            <p:nvSpPr>
              <p:cNvPr id="64521" name="Line 1033"/>
              <p:cNvSpPr>
                <a:spLocks noChangeShapeType="1"/>
              </p:cNvSpPr>
              <p:nvPr/>
            </p:nvSpPr>
            <p:spPr bwMode="auto">
              <a:xfrm>
                <a:off x="2085975" y="2982163"/>
                <a:ext cx="0" cy="141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4522" name="Line 1034"/>
              <p:cNvSpPr>
                <a:spLocks noChangeShapeType="1"/>
              </p:cNvSpPr>
              <p:nvPr/>
            </p:nvSpPr>
            <p:spPr bwMode="auto">
              <a:xfrm flipV="1">
                <a:off x="2008188" y="2097926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4523" name="Line 1035"/>
              <p:cNvSpPr>
                <a:spLocks noChangeShapeType="1"/>
              </p:cNvSpPr>
              <p:nvPr/>
            </p:nvSpPr>
            <p:spPr bwMode="auto">
              <a:xfrm flipV="1">
                <a:off x="2943225" y="2097926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4524" name="Text Box 1036"/>
              <p:cNvSpPr txBox="1">
                <a:spLocks noChangeArrowheads="1"/>
              </p:cNvSpPr>
              <p:nvPr/>
            </p:nvSpPr>
            <p:spPr bwMode="auto">
              <a:xfrm>
                <a:off x="6130925" y="2413838"/>
                <a:ext cx="18473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525" name="Rectangle 1037"/>
              <p:cNvSpPr>
                <a:spLocks noChangeArrowheads="1"/>
              </p:cNvSpPr>
              <p:nvPr/>
            </p:nvSpPr>
            <p:spPr bwMode="auto">
              <a:xfrm>
                <a:off x="6076950" y="2237626"/>
                <a:ext cx="1735138" cy="733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26" name="Text Box 1038"/>
              <p:cNvSpPr txBox="1">
                <a:spLocks noChangeArrowheads="1"/>
              </p:cNvSpPr>
              <p:nvPr/>
            </p:nvSpPr>
            <p:spPr bwMode="auto">
              <a:xfrm>
                <a:off x="6861175" y="1761376"/>
                <a:ext cx="904875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u="sng"/>
                  <a:t>no_feuille</a:t>
                </a:r>
                <a:endParaRPr lang="fr-FR" u="sng"/>
              </a:p>
            </p:txBody>
          </p:sp>
          <p:sp>
            <p:nvSpPr>
              <p:cNvPr id="64527" name="Text Box 1039"/>
              <p:cNvSpPr txBox="1">
                <a:spLocks noChangeArrowheads="1"/>
              </p:cNvSpPr>
              <p:nvPr/>
            </p:nvSpPr>
            <p:spPr bwMode="auto">
              <a:xfrm>
                <a:off x="5819775" y="1745501"/>
                <a:ext cx="112043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date_édition</a:t>
                </a:r>
              </a:p>
            </p:txBody>
          </p:sp>
          <p:sp>
            <p:nvSpPr>
              <p:cNvPr id="64528" name="Line 1040"/>
              <p:cNvSpPr>
                <a:spLocks noChangeShapeType="1"/>
              </p:cNvSpPr>
              <p:nvPr/>
            </p:nvSpPr>
            <p:spPr bwMode="auto">
              <a:xfrm flipV="1">
                <a:off x="6156325" y="2097926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4529" name="Line 1041"/>
              <p:cNvSpPr>
                <a:spLocks noChangeShapeType="1"/>
              </p:cNvSpPr>
              <p:nvPr/>
            </p:nvSpPr>
            <p:spPr bwMode="auto">
              <a:xfrm flipV="1">
                <a:off x="7091363" y="2097926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4530" name="AutoShape 1042"/>
              <p:cNvSpPr>
                <a:spLocks noChangeArrowheads="1"/>
              </p:cNvSpPr>
              <p:nvPr/>
            </p:nvSpPr>
            <p:spPr bwMode="auto">
              <a:xfrm>
                <a:off x="3903663" y="2237626"/>
                <a:ext cx="1481137" cy="841375"/>
              </a:xfrm>
              <a:prstGeom prst="diamond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31" name="Line 1043"/>
              <p:cNvSpPr>
                <a:spLocks noChangeShapeType="1"/>
              </p:cNvSpPr>
              <p:nvPr/>
            </p:nvSpPr>
            <p:spPr bwMode="auto">
              <a:xfrm>
                <a:off x="3236913" y="2658313"/>
                <a:ext cx="6667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4532" name="Line 1044"/>
              <p:cNvSpPr>
                <a:spLocks noChangeShapeType="1"/>
              </p:cNvSpPr>
              <p:nvPr/>
            </p:nvSpPr>
            <p:spPr bwMode="auto">
              <a:xfrm>
                <a:off x="5384800" y="2658313"/>
                <a:ext cx="6667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4533" name="Text Box 1045"/>
              <p:cNvSpPr txBox="1">
                <a:spLocks noChangeArrowheads="1"/>
              </p:cNvSpPr>
              <p:nvPr/>
            </p:nvSpPr>
            <p:spPr bwMode="auto">
              <a:xfrm>
                <a:off x="4279900" y="2493213"/>
                <a:ext cx="78105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/>
                  <a:t>Reçoit</a:t>
                </a:r>
              </a:p>
            </p:txBody>
          </p:sp>
          <p:sp>
            <p:nvSpPr>
              <p:cNvPr id="64534" name="Text Box 1046"/>
              <p:cNvSpPr txBox="1">
                <a:spLocks noChangeArrowheads="1"/>
              </p:cNvSpPr>
              <p:nvPr/>
            </p:nvSpPr>
            <p:spPr bwMode="auto">
              <a:xfrm>
                <a:off x="6238875" y="2439238"/>
                <a:ext cx="1455738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/>
                  <a:t>FeuilleImpôts</a:t>
                </a:r>
              </a:p>
            </p:txBody>
          </p:sp>
          <p:sp>
            <p:nvSpPr>
              <p:cNvPr id="64535" name="Text Box 1047"/>
              <p:cNvSpPr txBox="1">
                <a:spLocks noChangeArrowheads="1"/>
              </p:cNvSpPr>
              <p:nvPr/>
            </p:nvSpPr>
            <p:spPr bwMode="auto">
              <a:xfrm>
                <a:off x="5606772" y="2361451"/>
                <a:ext cx="47320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/>
                  <a:t>,1</a:t>
                </a:r>
                <a:endParaRPr lang="fr-FR" dirty="0"/>
              </a:p>
            </p:txBody>
          </p:sp>
          <p:sp>
            <p:nvSpPr>
              <p:cNvPr id="64536" name="Text Box 1048"/>
              <p:cNvSpPr txBox="1">
                <a:spLocks noChangeArrowheads="1"/>
              </p:cNvSpPr>
              <p:nvPr/>
            </p:nvSpPr>
            <p:spPr bwMode="auto">
              <a:xfrm>
                <a:off x="3194050" y="2347163"/>
                <a:ext cx="47320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b="1" dirty="0"/>
                  <a:t>0</a:t>
                </a:r>
                <a:r>
                  <a:rPr lang="fr-FR"/>
                  <a:t>,1</a:t>
                </a:r>
                <a:endParaRPr lang="fr-FR" dirty="0"/>
              </a:p>
            </p:txBody>
          </p:sp>
          <p:sp>
            <p:nvSpPr>
              <p:cNvPr id="64537" name="Text Box 1049"/>
              <p:cNvSpPr txBox="1">
                <a:spLocks noChangeArrowheads="1"/>
              </p:cNvSpPr>
              <p:nvPr/>
            </p:nvSpPr>
            <p:spPr bwMode="auto">
              <a:xfrm>
                <a:off x="5789613" y="3079001"/>
                <a:ext cx="813941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montant</a:t>
                </a:r>
              </a:p>
            </p:txBody>
          </p:sp>
          <p:sp>
            <p:nvSpPr>
              <p:cNvPr id="64538" name="Line 1050"/>
              <p:cNvSpPr>
                <a:spLocks noChangeShapeType="1"/>
              </p:cNvSpPr>
              <p:nvPr/>
            </p:nvSpPr>
            <p:spPr bwMode="auto">
              <a:xfrm>
                <a:off x="6169025" y="2982163"/>
                <a:ext cx="0" cy="141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64539" name="AutoShape 1051"/>
            <p:cNvSpPr>
              <a:spLocks noChangeArrowheads="1"/>
            </p:cNvSpPr>
            <p:nvPr/>
          </p:nvSpPr>
          <p:spPr bwMode="auto">
            <a:xfrm>
              <a:off x="5258856" y="3647716"/>
              <a:ext cx="206057" cy="349333"/>
            </a:xfrm>
            <a:prstGeom prst="downArrow">
              <a:avLst>
                <a:gd name="adj1" fmla="val 50000"/>
                <a:gd name="adj2" fmla="val 826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0" name="Text Box 1052"/>
            <p:cNvSpPr txBox="1">
              <a:spLocks noChangeArrowheads="1"/>
            </p:cNvSpPr>
            <p:nvPr/>
          </p:nvSpPr>
          <p:spPr bwMode="auto">
            <a:xfrm>
              <a:off x="1668843" y="4215745"/>
              <a:ext cx="3699987" cy="2308324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fr-FR" dirty="0"/>
            </a:p>
            <a:p>
              <a:r>
                <a:rPr lang="fr-FR" b="1" dirty="0"/>
                <a:t>Personne</a:t>
              </a:r>
              <a:r>
                <a:rPr lang="fr-FR" dirty="0"/>
                <a:t> (</a:t>
              </a:r>
              <a:r>
                <a:rPr lang="fr-FR" u="sng" dirty="0" err="1"/>
                <a:t>no_sécu</a:t>
              </a:r>
              <a:r>
                <a:rPr lang="fr-FR" dirty="0"/>
                <a:t>, nom, prénom)</a:t>
              </a:r>
            </a:p>
            <a:p>
              <a:r>
                <a:rPr lang="fr-FR" b="1" dirty="0" err="1"/>
                <a:t>FeuilleImpôts</a:t>
              </a:r>
              <a:r>
                <a:rPr lang="fr-FR" dirty="0"/>
                <a:t> (</a:t>
              </a:r>
              <a:r>
                <a:rPr lang="fr-FR" u="sng" dirty="0" err="1"/>
                <a:t>no_feuille</a:t>
              </a:r>
              <a:r>
                <a:rPr lang="fr-FR" dirty="0"/>
                <a:t>, </a:t>
              </a:r>
              <a:r>
                <a:rPr lang="fr-FR" dirty="0" err="1"/>
                <a:t>date_édition</a:t>
              </a:r>
              <a:r>
                <a:rPr lang="fr-FR" dirty="0"/>
                <a:t>, montant, </a:t>
              </a:r>
              <a:r>
                <a:rPr lang="fr-FR" b="1" i="1" dirty="0" err="1"/>
                <a:t>no_sécu</a:t>
              </a:r>
              <a:r>
                <a:rPr lang="fr-FR" dirty="0"/>
                <a:t>)</a:t>
              </a:r>
            </a:p>
            <a:p>
              <a:endParaRPr lang="fr-FR" dirty="0"/>
            </a:p>
            <a:p>
              <a:r>
                <a:rPr lang="fr-FR" dirty="0" err="1"/>
                <a:t>FeuilleImpôts.no_sécu</a:t>
              </a:r>
              <a:r>
                <a:rPr lang="fr-FR" dirty="0"/>
                <a:t> : attribut à valeur  </a:t>
              </a:r>
              <a:r>
                <a:rPr lang="fr-FR" b="1" dirty="0"/>
                <a:t>obligatoire</a:t>
              </a:r>
            </a:p>
            <a:p>
              <a:r>
                <a:rPr lang="fr-FR" dirty="0"/>
                <a:t>+ CI</a:t>
              </a:r>
            </a:p>
          </p:txBody>
        </p:sp>
        <p:sp>
          <p:nvSpPr>
            <p:cNvPr id="55" name="Text Box 1052"/>
            <p:cNvSpPr txBox="1">
              <a:spLocks noChangeArrowheads="1"/>
            </p:cNvSpPr>
            <p:nvPr/>
          </p:nvSpPr>
          <p:spPr bwMode="auto">
            <a:xfrm>
              <a:off x="5730606" y="3734738"/>
              <a:ext cx="4464295" cy="3046988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65113" indent="-173038"/>
              <a:r>
                <a:rPr lang="fr-FR" sz="1600" dirty="0"/>
                <a:t>CREATE TABLE </a:t>
              </a:r>
              <a:r>
                <a:rPr lang="fr-FR" sz="1600" b="1" dirty="0"/>
                <a:t>Personne</a:t>
              </a:r>
            </a:p>
            <a:p>
              <a:pPr marL="722313" lvl="1" indent="-457200" defTabSz="901700">
                <a:tabLst>
                  <a:tab pos="265113" algn="l"/>
                  <a:tab pos="622300" algn="l"/>
                </a:tabLst>
              </a:pPr>
              <a:r>
                <a:rPr lang="fr-FR" sz="1600" dirty="0"/>
                <a:t>(</a:t>
              </a:r>
              <a:r>
                <a:rPr lang="fr-FR" sz="1600" dirty="0" err="1"/>
                <a:t>no_sécu</a:t>
              </a:r>
              <a:r>
                <a:rPr lang="fr-FR" sz="1600" dirty="0"/>
                <a:t> </a:t>
              </a:r>
              <a:r>
                <a:rPr lang="fr-FR" sz="1600" dirty="0" err="1"/>
                <a:t>integer</a:t>
              </a:r>
              <a:r>
                <a:rPr lang="fr-FR" sz="1600" dirty="0"/>
                <a:t>,</a:t>
              </a:r>
            </a:p>
            <a:p>
              <a:pPr marL="722313" lvl="1" indent="-457200" defTabSz="901700">
                <a:tabLst>
                  <a:tab pos="265113" algn="l"/>
                  <a:tab pos="622300" algn="l"/>
                </a:tabLst>
              </a:pPr>
              <a:r>
                <a:rPr lang="fr-FR" sz="1600" dirty="0"/>
                <a:t>nom </a:t>
              </a:r>
              <a:r>
                <a:rPr lang="fr-FR" sz="1600" dirty="0" err="1"/>
                <a:t>varchar</a:t>
              </a:r>
              <a:r>
                <a:rPr lang="fr-FR" sz="1600" dirty="0"/>
                <a:t>(100),</a:t>
              </a:r>
            </a:p>
            <a:p>
              <a:pPr marL="722313" lvl="1" indent="-457200" defTabSz="901700">
                <a:tabLst>
                  <a:tab pos="265113" algn="l"/>
                  <a:tab pos="622300" algn="l"/>
                </a:tabLst>
              </a:pPr>
              <a:r>
                <a:rPr lang="fr-FR" sz="1600" dirty="0"/>
                <a:t>prénom </a:t>
              </a:r>
              <a:r>
                <a:rPr lang="fr-FR" sz="1600" dirty="0" err="1"/>
                <a:t>varchar</a:t>
              </a:r>
              <a:r>
                <a:rPr lang="fr-FR" sz="1600" dirty="0"/>
                <a:t>(100),</a:t>
              </a:r>
            </a:p>
            <a:p>
              <a:pPr marL="722313" lvl="1" indent="-457200" defTabSz="901700">
                <a:tabLst>
                  <a:tab pos="265113" algn="l"/>
                  <a:tab pos="622300" algn="l"/>
                </a:tabLst>
              </a:pPr>
              <a:r>
                <a:rPr lang="fr-FR" sz="1600" dirty="0"/>
                <a:t>PRIMARY KEY (</a:t>
              </a:r>
              <a:r>
                <a:rPr lang="fr-FR" sz="1600" dirty="0" err="1"/>
                <a:t>no_sécu</a:t>
              </a:r>
              <a:r>
                <a:rPr lang="fr-FR" sz="1600" dirty="0"/>
                <a:t>))</a:t>
              </a:r>
            </a:p>
            <a:p>
              <a:pPr marL="265113" indent="-173038"/>
              <a:r>
                <a:rPr lang="fr-FR" sz="1600" dirty="0"/>
                <a:t>CREATE TABLE </a:t>
              </a:r>
              <a:r>
                <a:rPr lang="fr-FR" sz="1600" b="1" dirty="0" err="1"/>
                <a:t>Feuille_Impôts</a:t>
              </a:r>
              <a:endParaRPr lang="fr-FR" sz="1600" b="1" dirty="0"/>
            </a:p>
            <a:p>
              <a:pPr marL="265113"/>
              <a:r>
                <a:rPr lang="fr-FR" sz="1600" dirty="0"/>
                <a:t>(</a:t>
              </a:r>
              <a:r>
                <a:rPr lang="fr-FR" sz="1600" dirty="0" err="1"/>
                <a:t>no_feuille</a:t>
              </a:r>
              <a:r>
                <a:rPr lang="fr-FR" sz="1600" dirty="0"/>
                <a:t> </a:t>
              </a:r>
              <a:r>
                <a:rPr lang="fr-FR" sz="1600" dirty="0" err="1"/>
                <a:t>integer</a:t>
              </a:r>
              <a:r>
                <a:rPr lang="fr-FR" sz="1600" dirty="0"/>
                <a:t>,</a:t>
              </a:r>
            </a:p>
            <a:p>
              <a:pPr marL="265113"/>
              <a:r>
                <a:rPr lang="fr-FR" sz="1600" dirty="0" err="1"/>
                <a:t>date_édition</a:t>
              </a:r>
              <a:r>
                <a:rPr lang="fr-FR" sz="1600" dirty="0"/>
                <a:t> date, montant </a:t>
              </a:r>
              <a:r>
                <a:rPr lang="fr-FR" sz="1600" dirty="0" err="1"/>
                <a:t>numeric</a:t>
              </a:r>
              <a:r>
                <a:rPr lang="fr-FR" sz="1600" dirty="0"/>
                <a:t>(20,4),</a:t>
              </a:r>
            </a:p>
            <a:p>
              <a:pPr marL="265113"/>
              <a:r>
                <a:rPr lang="fr-FR" sz="1600" dirty="0" err="1"/>
                <a:t>no_sécu</a:t>
              </a:r>
              <a:r>
                <a:rPr lang="fr-FR" sz="1600" dirty="0"/>
                <a:t> </a:t>
              </a:r>
              <a:r>
                <a:rPr lang="fr-FR" sz="1600" dirty="0" err="1"/>
                <a:t>integer</a:t>
              </a:r>
              <a:r>
                <a:rPr lang="fr-FR" sz="1600" dirty="0"/>
                <a:t>  </a:t>
              </a:r>
              <a:r>
                <a:rPr lang="fr-FR" sz="1600" b="1" dirty="0"/>
                <a:t>NOT NULL</a:t>
              </a:r>
              <a:r>
                <a:rPr lang="fr-FR" sz="1600" dirty="0"/>
                <a:t>,</a:t>
              </a:r>
            </a:p>
            <a:p>
              <a:pPr marL="265113"/>
              <a:r>
                <a:rPr lang="fr-FR" sz="1600" dirty="0"/>
                <a:t>PRIMARY KEY (</a:t>
              </a:r>
              <a:r>
                <a:rPr lang="fr-FR" sz="1600" dirty="0" err="1"/>
                <a:t>no_feuille</a:t>
              </a:r>
              <a:r>
                <a:rPr lang="fr-FR" sz="1600" dirty="0"/>
                <a:t>),</a:t>
              </a:r>
            </a:p>
            <a:p>
              <a:pPr marL="265113"/>
              <a:r>
                <a:rPr lang="fr-FR" sz="1600" dirty="0"/>
                <a:t>FOREIGN KEY (</a:t>
              </a:r>
              <a:r>
                <a:rPr lang="fr-FR" sz="1600" dirty="0" err="1"/>
                <a:t>no_sécu</a:t>
              </a:r>
              <a:r>
                <a:rPr lang="fr-FR" sz="1600" dirty="0"/>
                <a:t>) REFERENCES                          </a:t>
              </a:r>
            </a:p>
            <a:p>
              <a:pPr marL="265113"/>
              <a:r>
                <a:rPr lang="fr-FR" sz="1600" dirty="0"/>
                <a:t>Personne </a:t>
              </a:r>
              <a:r>
                <a:rPr lang="fr-FR" sz="1600" b="1" dirty="0"/>
                <a:t>ON DELETE CASCADE</a:t>
              </a:r>
              <a:r>
                <a:rPr lang="fr-FR" sz="1600" dirty="0"/>
                <a:t>)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969741" y="3143624"/>
              <a:ext cx="99733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Contrainte d’intégrité (CI) supplémentaire :  La suppression d'une personne doit entraîner la suppression </a:t>
              </a:r>
            </a:p>
            <a:p>
              <a:r>
                <a:rPr lang="fr-FR" dirty="0"/>
                <a:t>de sa feuille d'impôts</a:t>
              </a:r>
            </a:p>
            <a:p>
              <a:endParaRPr lang="fr-FR" dirty="0"/>
            </a:p>
          </p:txBody>
        </p:sp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6D6F4-A260-4AFD-A5AD-ED5F3D35788E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5856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3524250" y="6356350"/>
            <a:ext cx="4114800" cy="365125"/>
          </a:xfrm>
        </p:spPr>
        <p:txBody>
          <a:bodyPr/>
          <a:lstStyle/>
          <a:p>
            <a:fld id="{8AD0AE83-177E-4810-A8E8-272AA7EF4BBB}" type="slidenum">
              <a:rPr lang="en-US" smtClean="0">
                <a:latin typeface="Times New Roman" charset="0"/>
              </a:rPr>
              <a:pPr/>
              <a:t>98</a:t>
            </a:fld>
            <a:endParaRPr lang="en-US">
              <a:latin typeface="Times New Roman" charset="0"/>
            </a:endParaRPr>
          </a:p>
        </p:txBody>
      </p:sp>
      <p:sp>
        <p:nvSpPr>
          <p:cNvPr id="64515" name="Rectangle 1026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015508" y="393228"/>
            <a:ext cx="7772400" cy="870572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err="1"/>
              <a:t>Exemple</a:t>
            </a:r>
            <a:r>
              <a:rPr lang="en-US" sz="2800" dirty="0"/>
              <a:t> 3 </a:t>
            </a:r>
            <a:br>
              <a:rPr lang="en-US" sz="2800" dirty="0"/>
            </a:br>
            <a:r>
              <a:rPr lang="en-US" sz="2800" dirty="0"/>
              <a:t>Association </a:t>
            </a:r>
            <a:r>
              <a:rPr lang="en-US" sz="2800" dirty="0" err="1"/>
              <a:t>binaire</a:t>
            </a:r>
            <a:r>
              <a:rPr lang="en-US" sz="2800" dirty="0"/>
              <a:t> 1-1 (</a:t>
            </a:r>
            <a:r>
              <a:rPr lang="en-US" sz="2800" dirty="0" err="1"/>
              <a:t>cardinalités</a:t>
            </a:r>
            <a:r>
              <a:rPr lang="en-US" sz="2800" dirty="0"/>
              <a:t> </a:t>
            </a:r>
            <a:r>
              <a:rPr lang="en-US" sz="2800" dirty="0" err="1"/>
              <a:t>minimales</a:t>
            </a:r>
            <a:r>
              <a:rPr lang="en-US" sz="2800" dirty="0"/>
              <a:t> à 0)</a:t>
            </a:r>
            <a:endParaRPr lang="fr-FR" sz="28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501699" y="1468588"/>
            <a:ext cx="6105525" cy="1641277"/>
            <a:chOff x="1706563" y="1745501"/>
            <a:chExt cx="6105525" cy="1641277"/>
          </a:xfrm>
        </p:grpSpPr>
        <p:sp>
          <p:nvSpPr>
            <p:cNvPr id="64516" name="Rectangle 1028"/>
            <p:cNvSpPr>
              <a:spLocks noChangeArrowheads="1"/>
            </p:cNvSpPr>
            <p:nvPr/>
          </p:nvSpPr>
          <p:spPr bwMode="auto">
            <a:xfrm>
              <a:off x="1930400" y="2237626"/>
              <a:ext cx="1270000" cy="7334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17" name="Text Box 1029"/>
            <p:cNvSpPr txBox="1">
              <a:spLocks noChangeArrowheads="1"/>
            </p:cNvSpPr>
            <p:nvPr/>
          </p:nvSpPr>
          <p:spPr bwMode="auto">
            <a:xfrm>
              <a:off x="2043113" y="2436063"/>
              <a:ext cx="10609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/>
                <a:t>Personne</a:t>
              </a:r>
            </a:p>
          </p:txBody>
        </p:sp>
        <p:sp>
          <p:nvSpPr>
            <p:cNvPr id="64518" name="Text Box 1030"/>
            <p:cNvSpPr txBox="1">
              <a:spLocks noChangeArrowheads="1"/>
            </p:cNvSpPr>
            <p:nvPr/>
          </p:nvSpPr>
          <p:spPr bwMode="auto">
            <a:xfrm>
              <a:off x="1838325" y="1810588"/>
              <a:ext cx="79380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u="sng"/>
                <a:t>no_sécu</a:t>
              </a:r>
              <a:endParaRPr lang="fr-FR" sz="1400"/>
            </a:p>
          </p:txBody>
        </p:sp>
        <p:sp>
          <p:nvSpPr>
            <p:cNvPr id="64519" name="Text Box 1031"/>
            <p:cNvSpPr txBox="1">
              <a:spLocks noChangeArrowheads="1"/>
            </p:cNvSpPr>
            <p:nvPr/>
          </p:nvSpPr>
          <p:spPr bwMode="auto">
            <a:xfrm>
              <a:off x="2657475" y="1821701"/>
              <a:ext cx="51648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/>
                <a:t>nom</a:t>
              </a:r>
            </a:p>
          </p:txBody>
        </p:sp>
        <p:sp>
          <p:nvSpPr>
            <p:cNvPr id="64520" name="Text Box 1032"/>
            <p:cNvSpPr txBox="1">
              <a:spLocks noChangeArrowheads="1"/>
            </p:cNvSpPr>
            <p:nvPr/>
          </p:nvSpPr>
          <p:spPr bwMode="auto">
            <a:xfrm>
              <a:off x="1706563" y="3071063"/>
              <a:ext cx="76097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/>
                <a:t>prénom</a:t>
              </a:r>
            </a:p>
          </p:txBody>
        </p:sp>
        <p:sp>
          <p:nvSpPr>
            <p:cNvPr id="64521" name="Line 1033"/>
            <p:cNvSpPr>
              <a:spLocks noChangeShapeType="1"/>
            </p:cNvSpPr>
            <p:nvPr/>
          </p:nvSpPr>
          <p:spPr bwMode="auto">
            <a:xfrm>
              <a:off x="2085975" y="2982163"/>
              <a:ext cx="0" cy="14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522" name="Line 1034"/>
            <p:cNvSpPr>
              <a:spLocks noChangeShapeType="1"/>
            </p:cNvSpPr>
            <p:nvPr/>
          </p:nvSpPr>
          <p:spPr bwMode="auto">
            <a:xfrm flipV="1">
              <a:off x="2008188" y="2097926"/>
              <a:ext cx="0" cy="13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523" name="Line 1035"/>
            <p:cNvSpPr>
              <a:spLocks noChangeShapeType="1"/>
            </p:cNvSpPr>
            <p:nvPr/>
          </p:nvSpPr>
          <p:spPr bwMode="auto">
            <a:xfrm flipV="1">
              <a:off x="2943225" y="2097926"/>
              <a:ext cx="0" cy="13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524" name="Text Box 1036"/>
            <p:cNvSpPr txBox="1">
              <a:spLocks noChangeArrowheads="1"/>
            </p:cNvSpPr>
            <p:nvPr/>
          </p:nvSpPr>
          <p:spPr bwMode="auto">
            <a:xfrm>
              <a:off x="6130925" y="2413838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4525" name="Rectangle 1037"/>
            <p:cNvSpPr>
              <a:spLocks noChangeArrowheads="1"/>
            </p:cNvSpPr>
            <p:nvPr/>
          </p:nvSpPr>
          <p:spPr bwMode="auto">
            <a:xfrm>
              <a:off x="6076950" y="2237626"/>
              <a:ext cx="1735138" cy="7334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6" name="Text Box 1038"/>
            <p:cNvSpPr txBox="1">
              <a:spLocks noChangeArrowheads="1"/>
            </p:cNvSpPr>
            <p:nvPr/>
          </p:nvSpPr>
          <p:spPr bwMode="auto">
            <a:xfrm>
              <a:off x="6861175" y="1761376"/>
              <a:ext cx="90487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u="sng"/>
                <a:t>no_feuille</a:t>
              </a:r>
              <a:endParaRPr lang="fr-FR" u="sng"/>
            </a:p>
          </p:txBody>
        </p:sp>
        <p:sp>
          <p:nvSpPr>
            <p:cNvPr id="64527" name="Text Box 1039"/>
            <p:cNvSpPr txBox="1">
              <a:spLocks noChangeArrowheads="1"/>
            </p:cNvSpPr>
            <p:nvPr/>
          </p:nvSpPr>
          <p:spPr bwMode="auto">
            <a:xfrm>
              <a:off x="5819775" y="1745501"/>
              <a:ext cx="112043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/>
                <a:t>date_édition</a:t>
              </a:r>
            </a:p>
          </p:txBody>
        </p:sp>
        <p:sp>
          <p:nvSpPr>
            <p:cNvPr id="64528" name="Line 1040"/>
            <p:cNvSpPr>
              <a:spLocks noChangeShapeType="1"/>
            </p:cNvSpPr>
            <p:nvPr/>
          </p:nvSpPr>
          <p:spPr bwMode="auto">
            <a:xfrm flipV="1">
              <a:off x="6156325" y="2097926"/>
              <a:ext cx="0" cy="13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529" name="Line 1041"/>
            <p:cNvSpPr>
              <a:spLocks noChangeShapeType="1"/>
            </p:cNvSpPr>
            <p:nvPr/>
          </p:nvSpPr>
          <p:spPr bwMode="auto">
            <a:xfrm flipV="1">
              <a:off x="7091363" y="2097926"/>
              <a:ext cx="0" cy="139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530" name="AutoShape 1042"/>
            <p:cNvSpPr>
              <a:spLocks noChangeArrowheads="1"/>
            </p:cNvSpPr>
            <p:nvPr/>
          </p:nvSpPr>
          <p:spPr bwMode="auto">
            <a:xfrm>
              <a:off x="3903663" y="2237626"/>
              <a:ext cx="1481137" cy="841375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1" name="Line 1043"/>
            <p:cNvSpPr>
              <a:spLocks noChangeShapeType="1"/>
            </p:cNvSpPr>
            <p:nvPr/>
          </p:nvSpPr>
          <p:spPr bwMode="auto">
            <a:xfrm>
              <a:off x="3236913" y="2658313"/>
              <a:ext cx="6667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532" name="Line 1044"/>
            <p:cNvSpPr>
              <a:spLocks noChangeShapeType="1"/>
            </p:cNvSpPr>
            <p:nvPr/>
          </p:nvSpPr>
          <p:spPr bwMode="auto">
            <a:xfrm>
              <a:off x="5384800" y="2658313"/>
              <a:ext cx="6667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533" name="Text Box 1045"/>
            <p:cNvSpPr txBox="1">
              <a:spLocks noChangeArrowheads="1"/>
            </p:cNvSpPr>
            <p:nvPr/>
          </p:nvSpPr>
          <p:spPr bwMode="auto">
            <a:xfrm>
              <a:off x="4279900" y="2493213"/>
              <a:ext cx="7810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/>
                <a:t>Reçoit</a:t>
              </a:r>
            </a:p>
          </p:txBody>
        </p:sp>
        <p:sp>
          <p:nvSpPr>
            <p:cNvPr id="64534" name="Text Box 1046"/>
            <p:cNvSpPr txBox="1">
              <a:spLocks noChangeArrowheads="1"/>
            </p:cNvSpPr>
            <p:nvPr/>
          </p:nvSpPr>
          <p:spPr bwMode="auto">
            <a:xfrm>
              <a:off x="6238875" y="2439238"/>
              <a:ext cx="14557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dirty="0" err="1"/>
                <a:t>FeuilleImpôts</a:t>
              </a:r>
              <a:endParaRPr lang="fr-FR" dirty="0"/>
            </a:p>
          </p:txBody>
        </p:sp>
        <p:sp>
          <p:nvSpPr>
            <p:cNvPr id="64535" name="Text Box 1047"/>
            <p:cNvSpPr txBox="1">
              <a:spLocks noChangeArrowheads="1"/>
            </p:cNvSpPr>
            <p:nvPr/>
          </p:nvSpPr>
          <p:spPr bwMode="auto">
            <a:xfrm>
              <a:off x="5606772" y="2361451"/>
              <a:ext cx="4732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b="1" dirty="0"/>
                <a:t>0</a:t>
              </a:r>
              <a:r>
                <a:rPr lang="fr-FR"/>
                <a:t>,1</a:t>
              </a:r>
              <a:endParaRPr lang="fr-FR" dirty="0"/>
            </a:p>
          </p:txBody>
        </p:sp>
        <p:sp>
          <p:nvSpPr>
            <p:cNvPr id="64536" name="Text Box 1048"/>
            <p:cNvSpPr txBox="1">
              <a:spLocks noChangeArrowheads="1"/>
            </p:cNvSpPr>
            <p:nvPr/>
          </p:nvSpPr>
          <p:spPr bwMode="auto">
            <a:xfrm>
              <a:off x="3194050" y="2347163"/>
              <a:ext cx="4732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b="1" dirty="0"/>
                <a:t>0</a:t>
              </a:r>
              <a:r>
                <a:rPr lang="fr-FR"/>
                <a:t>,1</a:t>
              </a:r>
              <a:endParaRPr lang="fr-FR" dirty="0"/>
            </a:p>
          </p:txBody>
        </p:sp>
        <p:sp>
          <p:nvSpPr>
            <p:cNvPr id="64537" name="Text Box 1049"/>
            <p:cNvSpPr txBox="1">
              <a:spLocks noChangeArrowheads="1"/>
            </p:cNvSpPr>
            <p:nvPr/>
          </p:nvSpPr>
          <p:spPr bwMode="auto">
            <a:xfrm>
              <a:off x="5789613" y="3079001"/>
              <a:ext cx="81394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/>
                <a:t>montant</a:t>
              </a:r>
            </a:p>
          </p:txBody>
        </p:sp>
        <p:sp>
          <p:nvSpPr>
            <p:cNvPr id="64538" name="Line 1050"/>
            <p:cNvSpPr>
              <a:spLocks noChangeShapeType="1"/>
            </p:cNvSpPr>
            <p:nvPr/>
          </p:nvSpPr>
          <p:spPr bwMode="auto">
            <a:xfrm>
              <a:off x="6169025" y="2982163"/>
              <a:ext cx="0" cy="141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64539" name="AutoShape 1051"/>
          <p:cNvSpPr>
            <a:spLocks noChangeArrowheads="1"/>
          </p:cNvSpPr>
          <p:nvPr/>
        </p:nvSpPr>
        <p:spPr bwMode="auto">
          <a:xfrm>
            <a:off x="5369940" y="2900321"/>
            <a:ext cx="181774" cy="434416"/>
          </a:xfrm>
          <a:prstGeom prst="downArrow">
            <a:avLst>
              <a:gd name="adj1" fmla="val 50000"/>
              <a:gd name="adj2" fmla="val 826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0" name="Text Box 1052"/>
          <p:cNvSpPr txBox="1">
            <a:spLocks noChangeArrowheads="1"/>
          </p:cNvSpPr>
          <p:nvPr/>
        </p:nvSpPr>
        <p:spPr bwMode="auto">
          <a:xfrm>
            <a:off x="1590274" y="3433159"/>
            <a:ext cx="5693700" cy="147732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600" b="1" dirty="0"/>
              <a:t>1</a:t>
            </a:r>
            <a:r>
              <a:rPr lang="fr-FR" sz="1600" b="1" baseline="30000" dirty="0"/>
              <a:t>ère</a:t>
            </a:r>
            <a:r>
              <a:rPr lang="fr-FR" sz="1600" b="1" dirty="0"/>
              <a:t> possibilité :</a:t>
            </a:r>
          </a:p>
          <a:p>
            <a:r>
              <a:rPr lang="fr-FR" b="1" dirty="0"/>
              <a:t>Personne</a:t>
            </a:r>
            <a:r>
              <a:rPr lang="fr-FR" dirty="0"/>
              <a:t> (</a:t>
            </a:r>
            <a:r>
              <a:rPr lang="fr-FR" u="sng" dirty="0" err="1"/>
              <a:t>no_sécu</a:t>
            </a:r>
            <a:r>
              <a:rPr lang="fr-FR" dirty="0"/>
              <a:t>, nom, prénom)</a:t>
            </a:r>
          </a:p>
          <a:p>
            <a:r>
              <a:rPr lang="fr-FR" b="1" dirty="0" err="1"/>
              <a:t>FeuilleImpôts</a:t>
            </a:r>
            <a:r>
              <a:rPr lang="fr-FR" dirty="0"/>
              <a:t>(</a:t>
            </a:r>
            <a:r>
              <a:rPr lang="fr-FR" u="sng" dirty="0" err="1"/>
              <a:t>no_feuille</a:t>
            </a:r>
            <a:r>
              <a:rPr lang="fr-FR" dirty="0"/>
              <a:t>, </a:t>
            </a:r>
            <a:r>
              <a:rPr lang="fr-FR" dirty="0" err="1"/>
              <a:t>date_édition</a:t>
            </a:r>
            <a:r>
              <a:rPr lang="fr-FR" dirty="0"/>
              <a:t>, montant, </a:t>
            </a:r>
            <a:r>
              <a:rPr lang="fr-FR" b="1" i="1" dirty="0" err="1"/>
              <a:t>no_sécu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FeuilleImpôts.no_sécu</a:t>
            </a:r>
            <a:r>
              <a:rPr lang="fr-FR" dirty="0"/>
              <a:t> : attribut à valeur </a:t>
            </a:r>
            <a:r>
              <a:rPr lang="fr-FR" b="1" dirty="0"/>
              <a:t>facultative</a:t>
            </a:r>
          </a:p>
        </p:txBody>
      </p:sp>
      <p:sp>
        <p:nvSpPr>
          <p:cNvPr id="55" name="Text Box 1052"/>
          <p:cNvSpPr txBox="1">
            <a:spLocks noChangeArrowheads="1"/>
          </p:cNvSpPr>
          <p:nvPr/>
        </p:nvSpPr>
        <p:spPr bwMode="auto">
          <a:xfrm>
            <a:off x="1587282" y="5089596"/>
            <a:ext cx="5696692" cy="144655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600" b="1" dirty="0"/>
              <a:t>2</a:t>
            </a:r>
            <a:r>
              <a:rPr lang="fr-FR" sz="1600" b="1" baseline="30000" dirty="0"/>
              <a:t>ème</a:t>
            </a:r>
            <a:r>
              <a:rPr lang="fr-FR" sz="1600" b="1" dirty="0"/>
              <a:t> possibilité :</a:t>
            </a:r>
          </a:p>
          <a:p>
            <a:r>
              <a:rPr lang="fr-FR" b="1" dirty="0"/>
              <a:t>Personne</a:t>
            </a:r>
            <a:r>
              <a:rPr lang="fr-FR" dirty="0"/>
              <a:t> (</a:t>
            </a:r>
            <a:r>
              <a:rPr lang="fr-FR" u="sng" dirty="0" err="1"/>
              <a:t>no_sécu</a:t>
            </a:r>
            <a:r>
              <a:rPr lang="fr-FR" dirty="0"/>
              <a:t>, nom, prénom, </a:t>
            </a:r>
            <a:r>
              <a:rPr lang="fr-FR" b="1" i="1" dirty="0" err="1"/>
              <a:t>no_feuille</a:t>
            </a:r>
            <a:r>
              <a:rPr lang="fr-FR" dirty="0"/>
              <a:t>)</a:t>
            </a:r>
          </a:p>
          <a:p>
            <a:r>
              <a:rPr lang="fr-FR" b="1" dirty="0" err="1"/>
              <a:t>FeuilleImpôts</a:t>
            </a:r>
            <a:r>
              <a:rPr lang="fr-FR" dirty="0"/>
              <a:t>(</a:t>
            </a:r>
            <a:r>
              <a:rPr lang="fr-FR" u="sng" dirty="0" err="1"/>
              <a:t>no_feuille</a:t>
            </a:r>
            <a:r>
              <a:rPr lang="fr-FR" dirty="0"/>
              <a:t>, </a:t>
            </a:r>
            <a:r>
              <a:rPr lang="fr-FR" dirty="0" err="1"/>
              <a:t>date_édition</a:t>
            </a:r>
            <a:r>
              <a:rPr lang="fr-FR" dirty="0"/>
              <a:t>, montant)</a:t>
            </a:r>
          </a:p>
          <a:p>
            <a:endParaRPr lang="fr-FR" dirty="0"/>
          </a:p>
          <a:p>
            <a:r>
              <a:rPr lang="fr-FR" dirty="0" err="1"/>
              <a:t>Personne.no_feuille</a:t>
            </a:r>
            <a:r>
              <a:rPr lang="fr-FR" dirty="0"/>
              <a:t> : attribut à valeur </a:t>
            </a:r>
            <a:r>
              <a:rPr lang="fr-FR" b="1" dirty="0" err="1"/>
              <a:t>faculative</a:t>
            </a:r>
            <a:endParaRPr lang="fr-FR" b="1" dirty="0"/>
          </a:p>
        </p:txBody>
      </p:sp>
      <p:sp>
        <p:nvSpPr>
          <p:cNvPr id="56" name="Text Box 1052"/>
          <p:cNvSpPr txBox="1">
            <a:spLocks noChangeArrowheads="1"/>
          </p:cNvSpPr>
          <p:nvPr/>
        </p:nvSpPr>
        <p:spPr bwMode="auto">
          <a:xfrm>
            <a:off x="7761880" y="3756325"/>
            <a:ext cx="4076334" cy="181588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65113" indent="-265113"/>
            <a:r>
              <a:rPr lang="fr-FR" sz="1600" dirty="0"/>
              <a:t>CREATE TABLE </a:t>
            </a:r>
            <a:r>
              <a:rPr lang="fr-FR" sz="1600" b="1" dirty="0" err="1"/>
              <a:t>Feuille_Impôts</a:t>
            </a:r>
            <a:endParaRPr lang="fr-FR" sz="1600" b="1" dirty="0"/>
          </a:p>
          <a:p>
            <a:pPr marL="92075"/>
            <a:r>
              <a:rPr lang="fr-FR" sz="1600" dirty="0"/>
              <a:t>(</a:t>
            </a:r>
            <a:r>
              <a:rPr lang="fr-FR" sz="1600" dirty="0" err="1"/>
              <a:t>no_integer</a:t>
            </a:r>
            <a:r>
              <a:rPr lang="fr-FR" sz="1600" dirty="0"/>
              <a:t>,</a:t>
            </a:r>
          </a:p>
          <a:p>
            <a:pPr marL="92075"/>
            <a:r>
              <a:rPr lang="fr-FR" sz="1600" dirty="0" err="1"/>
              <a:t>date_édition</a:t>
            </a:r>
            <a:r>
              <a:rPr lang="fr-FR" sz="1600" dirty="0"/>
              <a:t> date, montant </a:t>
            </a:r>
            <a:r>
              <a:rPr lang="fr-FR" sz="1600" dirty="0" err="1"/>
              <a:t>numeric</a:t>
            </a:r>
            <a:r>
              <a:rPr lang="fr-FR" sz="1600" dirty="0"/>
              <a:t> (20,4),</a:t>
            </a:r>
          </a:p>
          <a:p>
            <a:pPr marL="92075"/>
            <a:r>
              <a:rPr lang="fr-FR" sz="1600" dirty="0" err="1"/>
              <a:t>no_sécu</a:t>
            </a:r>
            <a:r>
              <a:rPr lang="fr-FR" sz="1600" dirty="0"/>
              <a:t> </a:t>
            </a:r>
            <a:r>
              <a:rPr lang="fr-FR" sz="1600" dirty="0" err="1"/>
              <a:t>integer</a:t>
            </a:r>
            <a:r>
              <a:rPr lang="fr-FR" sz="1600" dirty="0"/>
              <a:t> </a:t>
            </a:r>
            <a:r>
              <a:rPr lang="fr-FR" sz="1600" b="1" dirty="0"/>
              <a:t>NULL</a:t>
            </a:r>
            <a:r>
              <a:rPr lang="fr-FR" sz="1600" dirty="0"/>
              <a:t>,</a:t>
            </a:r>
          </a:p>
          <a:p>
            <a:pPr marL="92075"/>
            <a:r>
              <a:rPr lang="fr-FR" sz="1600" dirty="0"/>
              <a:t>PRIMARY KEY (</a:t>
            </a:r>
            <a:r>
              <a:rPr lang="fr-FR" sz="1600" dirty="0" err="1"/>
              <a:t>no_feuille</a:t>
            </a:r>
            <a:r>
              <a:rPr lang="fr-FR" sz="1600" dirty="0"/>
              <a:t>),</a:t>
            </a:r>
          </a:p>
          <a:p>
            <a:pPr marL="92075"/>
            <a:r>
              <a:rPr lang="fr-FR" sz="1600" dirty="0"/>
              <a:t>FOREIGN KEY (</a:t>
            </a:r>
            <a:r>
              <a:rPr lang="fr-FR" sz="1600" dirty="0" err="1"/>
              <a:t>no_sécu</a:t>
            </a:r>
            <a:r>
              <a:rPr lang="fr-FR" sz="1600" dirty="0"/>
              <a:t>) REFERENCES                          </a:t>
            </a:r>
          </a:p>
          <a:p>
            <a:pPr marL="92075"/>
            <a:r>
              <a:rPr lang="fr-FR" sz="1600" dirty="0"/>
              <a:t>Personne </a:t>
            </a:r>
            <a:r>
              <a:rPr lang="fr-FR" sz="1600" b="1" dirty="0"/>
              <a:t>ON DELETE SET NULL</a:t>
            </a:r>
            <a:r>
              <a:rPr lang="fr-F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33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40" grpId="0" animBg="1"/>
      <p:bldP spid="55" grpId="0" animBg="1"/>
      <p:bldP spid="5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ce réservé du numéro de diapositive 4"/>
          <p:cNvSpPr>
            <a:spLocks noGrp="1"/>
          </p:cNvSpPr>
          <p:nvPr>
            <p:ph type="sldNum" sz="quarter" idx="4294967295"/>
          </p:nvPr>
        </p:nvSpPr>
        <p:spPr>
          <a:xfrm>
            <a:off x="3524250" y="6356350"/>
            <a:ext cx="4114800" cy="365125"/>
          </a:xfrm>
        </p:spPr>
        <p:txBody>
          <a:bodyPr/>
          <a:lstStyle/>
          <a:p>
            <a:fld id="{CB2F2D27-EA0D-4E30-8C1F-1BAA0701CBCC}" type="slidenum">
              <a:rPr lang="en-US" smtClean="0">
                <a:latin typeface="Times New Roman" charset="0"/>
              </a:rPr>
              <a:pPr/>
              <a:t>99</a:t>
            </a:fld>
            <a:endParaRPr lang="en-US">
              <a:latin typeface="Times New Roman" charset="0"/>
            </a:endParaRPr>
          </a:p>
        </p:txBody>
      </p:sp>
      <p:sp>
        <p:nvSpPr>
          <p:cNvPr id="65539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1017031" y="580947"/>
            <a:ext cx="7772400" cy="57086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err="1"/>
              <a:t>Exemple</a:t>
            </a:r>
            <a:r>
              <a:rPr lang="en-US" sz="2800" dirty="0"/>
              <a:t> 4</a:t>
            </a:r>
            <a:br>
              <a:rPr lang="en-US" sz="2800" dirty="0"/>
            </a:br>
            <a:r>
              <a:rPr lang="en-US" sz="2800" dirty="0"/>
              <a:t>Association </a:t>
            </a:r>
            <a:r>
              <a:rPr lang="en-US" sz="2800" dirty="0" err="1"/>
              <a:t>binaire</a:t>
            </a:r>
            <a:r>
              <a:rPr lang="en-US" sz="2800" dirty="0"/>
              <a:t> 1-N</a:t>
            </a:r>
            <a:endParaRPr lang="fr-FR" sz="2800" dirty="0"/>
          </a:p>
        </p:txBody>
      </p:sp>
      <p:grpSp>
        <p:nvGrpSpPr>
          <p:cNvPr id="3" name="Groupe 2"/>
          <p:cNvGrpSpPr/>
          <p:nvPr/>
        </p:nvGrpSpPr>
        <p:grpSpPr>
          <a:xfrm>
            <a:off x="1680949" y="1551706"/>
            <a:ext cx="8804081" cy="4628940"/>
            <a:chOff x="1680949" y="1551706"/>
            <a:chExt cx="8804081" cy="4628940"/>
          </a:xfrm>
        </p:grpSpPr>
        <p:sp>
          <p:nvSpPr>
            <p:cNvPr id="65540" name="Text Box 4"/>
            <p:cNvSpPr txBox="1">
              <a:spLocks noChangeArrowheads="1"/>
            </p:cNvSpPr>
            <p:nvPr/>
          </p:nvSpPr>
          <p:spPr bwMode="auto">
            <a:xfrm>
              <a:off x="6755164" y="3432457"/>
              <a:ext cx="1847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5565" name="AutoShape 29"/>
            <p:cNvSpPr>
              <a:spLocks noChangeArrowheads="1"/>
            </p:cNvSpPr>
            <p:nvPr/>
          </p:nvSpPr>
          <p:spPr bwMode="auto">
            <a:xfrm>
              <a:off x="5701881" y="3651282"/>
              <a:ext cx="165100" cy="546100"/>
            </a:xfrm>
            <a:prstGeom prst="downArrow">
              <a:avLst>
                <a:gd name="adj1" fmla="val 50000"/>
                <a:gd name="adj2" fmla="val 8269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2558494" y="1551706"/>
              <a:ext cx="5764635" cy="1723621"/>
              <a:chOff x="1295751" y="2002326"/>
              <a:chExt cx="5764635" cy="1723621"/>
            </a:xfrm>
          </p:grpSpPr>
          <p:sp>
            <p:nvSpPr>
              <p:cNvPr id="65541" name="Rectangle 5"/>
              <p:cNvSpPr>
                <a:spLocks noChangeArrowheads="1"/>
              </p:cNvSpPr>
              <p:nvPr/>
            </p:nvSpPr>
            <p:spPr bwMode="auto">
              <a:xfrm>
                <a:off x="1519588" y="2584732"/>
                <a:ext cx="1270000" cy="733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542" name="Text Box 6"/>
              <p:cNvSpPr txBox="1">
                <a:spLocks noChangeArrowheads="1"/>
              </p:cNvSpPr>
              <p:nvPr/>
            </p:nvSpPr>
            <p:spPr bwMode="auto">
              <a:xfrm>
                <a:off x="1632301" y="2783170"/>
                <a:ext cx="106093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/>
                  <a:t>Personne</a:t>
                </a:r>
              </a:p>
            </p:txBody>
          </p:sp>
          <p:sp>
            <p:nvSpPr>
              <p:cNvPr id="65543" name="Text Box 7"/>
              <p:cNvSpPr txBox="1">
                <a:spLocks noChangeArrowheads="1"/>
              </p:cNvSpPr>
              <p:nvPr/>
            </p:nvSpPr>
            <p:spPr bwMode="auto">
              <a:xfrm>
                <a:off x="1427513" y="2186270"/>
                <a:ext cx="41389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u="sng"/>
                  <a:t>idp</a:t>
                </a:r>
                <a:endParaRPr lang="fr-FR" sz="1400"/>
              </a:p>
            </p:txBody>
          </p:sp>
          <p:sp>
            <p:nvSpPr>
              <p:cNvPr id="65544" name="Text Box 8"/>
              <p:cNvSpPr txBox="1">
                <a:spLocks noChangeArrowheads="1"/>
              </p:cNvSpPr>
              <p:nvPr/>
            </p:nvSpPr>
            <p:spPr bwMode="auto">
              <a:xfrm>
                <a:off x="2246663" y="2197382"/>
                <a:ext cx="51648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nom</a:t>
                </a:r>
              </a:p>
            </p:txBody>
          </p:sp>
          <p:sp>
            <p:nvSpPr>
              <p:cNvPr id="65545" name="Text Box 9"/>
              <p:cNvSpPr txBox="1">
                <a:spLocks noChangeArrowheads="1"/>
              </p:cNvSpPr>
              <p:nvPr/>
            </p:nvSpPr>
            <p:spPr bwMode="auto">
              <a:xfrm>
                <a:off x="1295751" y="3418170"/>
                <a:ext cx="7609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prénom</a:t>
                </a:r>
              </a:p>
            </p:txBody>
          </p:sp>
          <p:sp>
            <p:nvSpPr>
              <p:cNvPr id="65546" name="Line 10"/>
              <p:cNvSpPr>
                <a:spLocks noChangeShapeType="1"/>
              </p:cNvSpPr>
              <p:nvPr/>
            </p:nvSpPr>
            <p:spPr bwMode="auto">
              <a:xfrm>
                <a:off x="1675163" y="3329270"/>
                <a:ext cx="0" cy="1412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47" name="Line 11"/>
              <p:cNvSpPr>
                <a:spLocks noChangeShapeType="1"/>
              </p:cNvSpPr>
              <p:nvPr/>
            </p:nvSpPr>
            <p:spPr bwMode="auto">
              <a:xfrm flipV="1">
                <a:off x="1598963" y="2445032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48" name="Line 12"/>
              <p:cNvSpPr>
                <a:spLocks noChangeShapeType="1"/>
              </p:cNvSpPr>
              <p:nvPr/>
            </p:nvSpPr>
            <p:spPr bwMode="auto">
              <a:xfrm flipV="1">
                <a:off x="2532413" y="2445032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49" name="Text Box 13"/>
              <p:cNvSpPr txBox="1">
                <a:spLocks noChangeArrowheads="1"/>
              </p:cNvSpPr>
              <p:nvPr/>
            </p:nvSpPr>
            <p:spPr bwMode="auto">
              <a:xfrm>
                <a:off x="5721701" y="2760945"/>
                <a:ext cx="18473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550" name="Rectangle 14"/>
              <p:cNvSpPr>
                <a:spLocks noChangeArrowheads="1"/>
              </p:cNvSpPr>
              <p:nvPr/>
            </p:nvSpPr>
            <p:spPr bwMode="auto">
              <a:xfrm>
                <a:off x="5667726" y="2584732"/>
                <a:ext cx="1270000" cy="733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551" name="Text Box 15"/>
              <p:cNvSpPr txBox="1">
                <a:spLocks noChangeArrowheads="1"/>
              </p:cNvSpPr>
              <p:nvPr/>
            </p:nvSpPr>
            <p:spPr bwMode="auto">
              <a:xfrm>
                <a:off x="6307488" y="2137057"/>
                <a:ext cx="75289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marque</a:t>
                </a:r>
                <a:endParaRPr lang="fr-FR"/>
              </a:p>
            </p:txBody>
          </p:sp>
          <p:sp>
            <p:nvSpPr>
              <p:cNvPr id="65552" name="Text Box 16"/>
              <p:cNvSpPr txBox="1">
                <a:spLocks noChangeArrowheads="1"/>
              </p:cNvSpPr>
              <p:nvPr/>
            </p:nvSpPr>
            <p:spPr bwMode="auto">
              <a:xfrm>
                <a:off x="5408963" y="2121182"/>
                <a:ext cx="65748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 u="sng"/>
                  <a:t>immat</a:t>
                </a:r>
                <a:endParaRPr lang="fr-FR" sz="1400"/>
              </a:p>
            </p:txBody>
          </p:sp>
          <p:sp>
            <p:nvSpPr>
              <p:cNvPr id="65553" name="Line 17"/>
              <p:cNvSpPr>
                <a:spLocks noChangeShapeType="1"/>
              </p:cNvSpPr>
              <p:nvPr/>
            </p:nvSpPr>
            <p:spPr bwMode="auto">
              <a:xfrm flipV="1">
                <a:off x="5745513" y="2445032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54" name="Line 18"/>
              <p:cNvSpPr>
                <a:spLocks noChangeShapeType="1"/>
              </p:cNvSpPr>
              <p:nvPr/>
            </p:nvSpPr>
            <p:spPr bwMode="auto">
              <a:xfrm flipV="1">
                <a:off x="6680551" y="2445032"/>
                <a:ext cx="0" cy="1397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55" name="AutoShape 19"/>
              <p:cNvSpPr>
                <a:spLocks noChangeArrowheads="1"/>
              </p:cNvSpPr>
              <p:nvPr/>
            </p:nvSpPr>
            <p:spPr bwMode="auto">
              <a:xfrm>
                <a:off x="3492851" y="2584732"/>
                <a:ext cx="1481137" cy="841375"/>
              </a:xfrm>
              <a:prstGeom prst="diamond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556" name="Line 20"/>
              <p:cNvSpPr>
                <a:spLocks noChangeShapeType="1"/>
              </p:cNvSpPr>
              <p:nvPr/>
            </p:nvSpPr>
            <p:spPr bwMode="auto">
              <a:xfrm>
                <a:off x="2826101" y="3005420"/>
                <a:ext cx="6667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57" name="Line 21"/>
              <p:cNvSpPr>
                <a:spLocks noChangeShapeType="1"/>
              </p:cNvSpPr>
              <p:nvPr/>
            </p:nvSpPr>
            <p:spPr bwMode="auto">
              <a:xfrm>
                <a:off x="4973988" y="3005420"/>
                <a:ext cx="6667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5558" name="Text Box 22"/>
              <p:cNvSpPr txBox="1">
                <a:spLocks noChangeArrowheads="1"/>
              </p:cNvSpPr>
              <p:nvPr/>
            </p:nvSpPr>
            <p:spPr bwMode="auto">
              <a:xfrm>
                <a:off x="3640488" y="2840320"/>
                <a:ext cx="119154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/>
                  <a:t>Possession</a:t>
                </a:r>
              </a:p>
            </p:txBody>
          </p:sp>
          <p:sp>
            <p:nvSpPr>
              <p:cNvPr id="65559" name="Text Box 23"/>
              <p:cNvSpPr txBox="1">
                <a:spLocks noChangeArrowheads="1"/>
              </p:cNvSpPr>
              <p:nvPr/>
            </p:nvSpPr>
            <p:spPr bwMode="auto">
              <a:xfrm>
                <a:off x="5929663" y="2786345"/>
                <a:ext cx="882650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/>
                  <a:t>Voiture</a:t>
                </a:r>
              </a:p>
            </p:txBody>
          </p:sp>
          <p:sp>
            <p:nvSpPr>
              <p:cNvPr id="65560" name="Text Box 24"/>
              <p:cNvSpPr txBox="1">
                <a:spLocks noChangeArrowheads="1"/>
              </p:cNvSpPr>
              <p:nvPr/>
            </p:nvSpPr>
            <p:spPr bwMode="auto">
              <a:xfrm>
                <a:off x="5267676" y="2708557"/>
                <a:ext cx="47320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1</a:t>
                </a:r>
                <a:r>
                  <a:rPr lang="fr-FR"/>
                  <a:t>,1</a:t>
                </a:r>
                <a:endParaRPr lang="fr-FR" dirty="0"/>
              </a:p>
            </p:txBody>
          </p:sp>
          <p:sp>
            <p:nvSpPr>
              <p:cNvPr id="65561" name="Text Box 25"/>
              <p:cNvSpPr txBox="1">
                <a:spLocks noChangeArrowheads="1"/>
              </p:cNvSpPr>
              <p:nvPr/>
            </p:nvSpPr>
            <p:spPr bwMode="auto">
              <a:xfrm>
                <a:off x="2783238" y="2708557"/>
                <a:ext cx="48122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0,n</a:t>
                </a:r>
              </a:p>
            </p:txBody>
          </p:sp>
          <p:sp>
            <p:nvSpPr>
              <p:cNvPr id="65562" name="Text Box 26"/>
              <p:cNvSpPr txBox="1">
                <a:spLocks noChangeArrowheads="1"/>
              </p:cNvSpPr>
              <p:nvPr/>
            </p:nvSpPr>
            <p:spPr bwMode="auto">
              <a:xfrm>
                <a:off x="3780188" y="2002326"/>
                <a:ext cx="100495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400"/>
                  <a:t>date_achat</a:t>
                </a:r>
              </a:p>
            </p:txBody>
          </p:sp>
          <p:sp>
            <p:nvSpPr>
              <p:cNvPr id="65566" name="Line 30"/>
              <p:cNvSpPr>
                <a:spLocks noChangeShapeType="1"/>
              </p:cNvSpPr>
              <p:nvPr/>
            </p:nvSpPr>
            <p:spPr bwMode="auto">
              <a:xfrm>
                <a:off x="4232626" y="2404116"/>
                <a:ext cx="0" cy="1635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</p:grpSp>
        <p:sp>
          <p:nvSpPr>
            <p:cNvPr id="65567" name="Text Box 31"/>
            <p:cNvSpPr txBox="1">
              <a:spLocks noChangeArrowheads="1"/>
            </p:cNvSpPr>
            <p:nvPr/>
          </p:nvSpPr>
          <p:spPr bwMode="auto">
            <a:xfrm>
              <a:off x="1680949" y="4426320"/>
              <a:ext cx="4208588" cy="1754326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b="1"/>
                <a:t>Personne</a:t>
              </a:r>
              <a:r>
                <a:rPr lang="fr-FR"/>
                <a:t> (</a:t>
              </a:r>
              <a:r>
                <a:rPr lang="fr-FR" u="sng"/>
                <a:t>idp</a:t>
              </a:r>
              <a:r>
                <a:rPr lang="fr-FR"/>
                <a:t>, nom, prénom)</a:t>
              </a:r>
            </a:p>
            <a:p>
              <a:r>
                <a:rPr lang="fr-FR" b="1"/>
                <a:t>Voiture</a:t>
              </a:r>
              <a:r>
                <a:rPr lang="fr-FR"/>
                <a:t> (</a:t>
              </a:r>
              <a:r>
                <a:rPr lang="fr-FR" u="sng"/>
                <a:t>immat</a:t>
              </a:r>
              <a:r>
                <a:rPr lang="fr-FR"/>
                <a:t>, marque,  </a:t>
              </a:r>
              <a:r>
                <a:rPr lang="fr-FR" b="1" i="1"/>
                <a:t>idp</a:t>
              </a:r>
              <a:r>
                <a:rPr lang="fr-FR" i="1"/>
                <a:t>,</a:t>
              </a:r>
              <a:r>
                <a:rPr lang="fr-FR"/>
                <a:t>  date_achat)</a:t>
              </a:r>
            </a:p>
            <a:p>
              <a:endParaRPr lang="fr-FR"/>
            </a:p>
            <a:p>
              <a:endParaRPr lang="fr-FR"/>
            </a:p>
            <a:p>
              <a:r>
                <a:rPr lang="fr-FR"/>
                <a:t>Voiture.idp : attribut à valeur </a:t>
              </a:r>
              <a:r>
                <a:rPr lang="fr-FR" b="1"/>
                <a:t>obligatoire</a:t>
              </a:r>
            </a:p>
            <a:p>
              <a:r>
                <a:rPr lang="fr-FR"/>
                <a:t>+ CI</a:t>
              </a:r>
              <a:endParaRPr lang="fr-FR" dirty="0"/>
            </a:p>
          </p:txBody>
        </p:sp>
        <p:sp>
          <p:nvSpPr>
            <p:cNvPr id="32" name="Text Box 1052"/>
            <p:cNvSpPr txBox="1">
              <a:spLocks noChangeArrowheads="1"/>
            </p:cNvSpPr>
            <p:nvPr/>
          </p:nvSpPr>
          <p:spPr bwMode="auto">
            <a:xfrm>
              <a:off x="6572193" y="4017145"/>
              <a:ext cx="3912837" cy="2062103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65113" indent="-265113"/>
              <a:r>
                <a:rPr lang="fr-FR" sz="1600" dirty="0"/>
                <a:t>CREATE TABLE </a:t>
              </a:r>
              <a:r>
                <a:rPr lang="fr-FR" sz="1600" b="1" dirty="0"/>
                <a:t>Voiture</a:t>
              </a:r>
            </a:p>
            <a:p>
              <a:pPr marL="92075"/>
              <a:r>
                <a:rPr lang="fr-FR" sz="1600" dirty="0"/>
                <a:t>(</a:t>
              </a:r>
              <a:r>
                <a:rPr lang="fr-FR" sz="1600" dirty="0" err="1"/>
                <a:t>immat</a:t>
              </a:r>
              <a:r>
                <a:rPr lang="fr-FR" sz="1600" dirty="0"/>
                <a:t> </a:t>
              </a:r>
              <a:r>
                <a:rPr lang="fr-FR" sz="1600" dirty="0" err="1"/>
                <a:t>varchar</a:t>
              </a:r>
              <a:r>
                <a:rPr lang="fr-FR" sz="1600" dirty="0"/>
                <a:t>(10),</a:t>
              </a:r>
            </a:p>
            <a:p>
              <a:pPr marL="92075"/>
              <a:r>
                <a:rPr lang="fr-FR" sz="1600" dirty="0"/>
                <a:t>marque </a:t>
              </a:r>
              <a:r>
                <a:rPr lang="fr-FR" sz="1600" dirty="0" err="1"/>
                <a:t>varchar</a:t>
              </a:r>
              <a:r>
                <a:rPr lang="fr-FR" sz="1600" dirty="0"/>
                <a:t>(100), </a:t>
              </a:r>
            </a:p>
            <a:p>
              <a:pPr marL="92075"/>
              <a:r>
                <a:rPr lang="fr-FR" sz="1600" dirty="0" err="1"/>
                <a:t>idp</a:t>
              </a:r>
              <a:r>
                <a:rPr lang="fr-FR" sz="1600" dirty="0"/>
                <a:t> </a:t>
              </a:r>
              <a:r>
                <a:rPr lang="fr-FR" sz="1600" dirty="0" err="1"/>
                <a:t>integer</a:t>
              </a:r>
              <a:r>
                <a:rPr lang="fr-FR" sz="1600" b="1" dirty="0" err="1"/>
                <a:t>NOT</a:t>
              </a:r>
              <a:r>
                <a:rPr lang="fr-FR" sz="1600" b="1" dirty="0"/>
                <a:t> NULL</a:t>
              </a:r>
              <a:r>
                <a:rPr lang="fr-FR" sz="1600" dirty="0"/>
                <a:t>,</a:t>
              </a:r>
            </a:p>
            <a:p>
              <a:pPr marL="92075"/>
              <a:r>
                <a:rPr lang="fr-FR" sz="1600" dirty="0" err="1"/>
                <a:t>date_achat</a:t>
              </a:r>
              <a:r>
                <a:rPr lang="fr-FR" sz="1600" dirty="0"/>
                <a:t> date ,</a:t>
              </a:r>
            </a:p>
            <a:p>
              <a:pPr marL="92075"/>
              <a:r>
                <a:rPr lang="fr-FR" sz="1600" dirty="0"/>
                <a:t>PRIMARY KEY (</a:t>
              </a:r>
              <a:r>
                <a:rPr lang="fr-FR" sz="1600" dirty="0" err="1"/>
                <a:t>immat</a:t>
              </a:r>
              <a:r>
                <a:rPr lang="fr-FR" sz="1600" dirty="0"/>
                <a:t>),</a:t>
              </a:r>
            </a:p>
            <a:p>
              <a:pPr marL="92075"/>
              <a:r>
                <a:rPr lang="fr-FR" sz="1600" dirty="0"/>
                <a:t>FOREIGN KEY (</a:t>
              </a:r>
              <a:r>
                <a:rPr lang="fr-FR" sz="1600" dirty="0" err="1"/>
                <a:t>idp</a:t>
              </a:r>
              <a:r>
                <a:rPr lang="fr-FR" sz="1600" dirty="0"/>
                <a:t>) REFERENCES                          </a:t>
              </a:r>
            </a:p>
            <a:p>
              <a:pPr marL="92075"/>
              <a:r>
                <a:rPr lang="fr-FR" sz="1600" dirty="0"/>
                <a:t>Personne </a:t>
              </a:r>
              <a:r>
                <a:rPr lang="fr-FR" sz="1600" b="1" dirty="0"/>
                <a:t>ON DELETE CASCADE  </a:t>
              </a:r>
              <a:r>
                <a:rPr lang="fr-FR" sz="1600" dirty="0"/>
                <a:t>)</a:t>
              </a: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1766118" y="3292251"/>
              <a:ext cx="7631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CI</a:t>
              </a:r>
              <a:r>
                <a:rPr lang="fr-FR" dirty="0"/>
                <a:t> : La suppression d'une personne doit entraîner la suppression de ses voitures</a:t>
              </a:r>
            </a:p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6010553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60222</TotalTime>
  <Words>18000</Words>
  <Application>Microsoft Macintosh PowerPoint</Application>
  <PresentationFormat>Grand écran</PresentationFormat>
  <Paragraphs>3360</Paragraphs>
  <Slides>191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191</vt:i4>
      </vt:variant>
    </vt:vector>
  </HeadingPairs>
  <TitlesOfParts>
    <vt:vector size="209" baseType="lpstr">
      <vt:lpstr>Arial</vt:lpstr>
      <vt:lpstr>Arial Black</vt:lpstr>
      <vt:lpstr>Calibri</vt:lpstr>
      <vt:lpstr>Calibri Light</vt:lpstr>
      <vt:lpstr>Comic Sans MS</vt:lpstr>
      <vt:lpstr>Courier</vt:lpstr>
      <vt:lpstr>Courier New</vt:lpstr>
      <vt:lpstr>Garamond</vt:lpstr>
      <vt:lpstr>Magneto</vt:lpstr>
      <vt:lpstr>Monotype Sorts</vt:lpstr>
      <vt:lpstr>Segoe UI Black</vt:lpstr>
      <vt:lpstr>Symbol</vt:lpstr>
      <vt:lpstr>Times New Roman</vt:lpstr>
      <vt:lpstr>TimesNewRoman</vt:lpstr>
      <vt:lpstr>TimesNewRoman,Bold</vt:lpstr>
      <vt:lpstr>TimesNewRoman,Italic</vt:lpstr>
      <vt:lpstr>Wingdings</vt:lpstr>
      <vt:lpstr>Thème Office</vt:lpstr>
      <vt:lpstr>Bases de données et Systèmes d’information M2 IMSD </vt:lpstr>
      <vt:lpstr>Principaux chapitres</vt:lpstr>
      <vt:lpstr>Modèle relationnel de données  Domaine, Relation</vt:lpstr>
      <vt:lpstr>Présentation PowerPoint</vt:lpstr>
      <vt:lpstr>Modèle relationnel de données Extension de relation </vt:lpstr>
      <vt:lpstr>Modèle relationnel de données BD</vt:lpstr>
      <vt:lpstr>Modèle relationnel de données Différents types d’attributs</vt:lpstr>
      <vt:lpstr>Modèle relationnel de données Notion de valeur NULL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BD Vente Par Correspondance</vt:lpstr>
      <vt:lpstr>Présentation PowerPoint</vt:lpstr>
      <vt:lpstr>BD Famille</vt:lpstr>
      <vt:lpstr>Présentation PowerPoint</vt:lpstr>
      <vt:lpstr>Présentation PowerPoint</vt:lpstr>
      <vt:lpstr>Présentation PowerPoint</vt:lpstr>
      <vt:lpstr>Est-ce tous les schémas relationnels sont bons et se valent ?  Un autre exemple de schéma</vt:lpstr>
      <vt:lpstr>Comment construire un bon schéma de relations ?</vt:lpstr>
      <vt:lpstr>Principaux chapitres</vt:lpstr>
      <vt:lpstr>Les dépendances fonctionnelles (DF)</vt:lpstr>
      <vt:lpstr>Dépendances Fonctionnelles dans la relation Produit</vt:lpstr>
      <vt:lpstr>Propriétés des dépendances fonctionnelles : Axiomes d’Amstrong</vt:lpstr>
      <vt:lpstr>Différents types de dépendances fonctionnelles</vt:lpstr>
      <vt:lpstr>Notion de fermeture transitive et de  couverture minimale d’un ensemble de DF</vt:lpstr>
      <vt:lpstr>Clé d'une relation : autre définition à l’aide des DF</vt:lpstr>
      <vt:lpstr>Comment trouver la clé d'une relation à l'aide des DF ?</vt:lpstr>
      <vt:lpstr>Première forme normale (1NF)</vt:lpstr>
      <vt:lpstr>Comment normaliser une relation en 1NF ?</vt:lpstr>
      <vt:lpstr>Deuxième forme normale (2NF)</vt:lpstr>
      <vt:lpstr>Deuxième forme normale (2NF)</vt:lpstr>
      <vt:lpstr>Comment normaliser une relation en 2NF ?</vt:lpstr>
      <vt:lpstr>Troisième forme normale (3NF)</vt:lpstr>
      <vt:lpstr>Troisième forme normale (3NF)</vt:lpstr>
      <vt:lpstr>Comment normaliser une relation en 3NF ?</vt:lpstr>
      <vt:lpstr>Qu’est ce qu’une bonne normalisation d’une relation ?</vt:lpstr>
      <vt:lpstr>Algorithme de normalisation par synthèse</vt:lpstr>
      <vt:lpstr>Exemple de normalisation par synthèse    R(no_avion, type, propriétaire, capacité, constructeur)</vt:lpstr>
      <vt:lpstr>D’autres formes normales existent ...</vt:lpstr>
      <vt:lpstr>Quatrième forme normale  (BCNF)</vt:lpstr>
      <vt:lpstr>Comment normaliser en BCNF ?</vt:lpstr>
      <vt:lpstr>Exemple de normalisation en BCNF</vt:lpstr>
      <vt:lpstr>Comment construire des schémas de relations normalisés ?</vt:lpstr>
      <vt:lpstr>Principaux chapitres</vt:lpstr>
      <vt:lpstr>Présentation PowerPoint</vt:lpstr>
      <vt:lpstr>Qu'est-ce que la conception ? </vt:lpstr>
      <vt:lpstr>Présentation PowerPoint</vt:lpstr>
      <vt:lpstr>Modèle Entité-Association étendu</vt:lpstr>
      <vt:lpstr>Présentation PowerPoint</vt:lpstr>
      <vt:lpstr>Entités et attributs (2/2)</vt:lpstr>
      <vt:lpstr>Présentation PowerPoint</vt:lpstr>
      <vt:lpstr>Type et occurrences d’entité </vt:lpstr>
      <vt:lpstr>Type et occurrences d’attribut</vt:lpstr>
      <vt:lpstr>Identifiant d’une entité</vt:lpstr>
      <vt:lpstr>Présentation PowerPoint</vt:lpstr>
      <vt:lpstr>Associations </vt:lpstr>
      <vt:lpstr>Attributs d’associations</vt:lpstr>
      <vt:lpstr>Cardinalités d’associations</vt:lpstr>
      <vt:lpstr>Association binaire 1-1</vt:lpstr>
      <vt:lpstr>Présentation PowerPoint</vt:lpstr>
      <vt:lpstr>Associations binaires N-M (many-to-many)</vt:lpstr>
      <vt:lpstr>Exemples d’associations binaires</vt:lpstr>
      <vt:lpstr>Association unaire (réflexive)</vt:lpstr>
      <vt:lpstr>Présentation PowerPoint</vt:lpstr>
      <vt:lpstr>Spécialisation d'entité (relation d'héritage)</vt:lpstr>
      <vt:lpstr>Présentation PowerPoint</vt:lpstr>
      <vt:lpstr>Présentation PowerPoint</vt:lpstr>
      <vt:lpstr>Contraintes d’intégrité associées à un MCD</vt:lpstr>
      <vt:lpstr>Exemple de MCD "complet" (Vente en ligne) (1/2)</vt:lpstr>
      <vt:lpstr>Exemple de MCD "complet"  (2/2)</vt:lpstr>
      <vt:lpstr>Autre représentation graphique du modèle Entité-Association</vt:lpstr>
      <vt:lpstr>Démarche pour construire un modèle E-A complet</vt:lpstr>
      <vt:lpstr>Dictionnaire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Principaux chapitres</vt:lpstr>
      <vt:lpstr>Principes de la transformation</vt:lpstr>
      <vt:lpstr>Règle 0 : Cas des attributs calculés ou composés</vt:lpstr>
      <vt:lpstr>Règle 1 : Transformation d’une entité</vt:lpstr>
      <vt:lpstr>Présentation PowerPoint</vt:lpstr>
      <vt:lpstr>Présentation PowerPoint</vt:lpstr>
      <vt:lpstr>Règle 3 : Cas d’une spécialisation (Règle générale)</vt:lpstr>
      <vt:lpstr>Règle 3 : Cas d’une spécialisation (Règle générale) (2/2)</vt:lpstr>
      <vt:lpstr>Règle 4 : Cas d’une association binaire 1-1 </vt:lpstr>
      <vt:lpstr>Règle 4 : Cas d’une association binaire 1-1 (2/2) </vt:lpstr>
      <vt:lpstr>Présentation PowerPoint</vt:lpstr>
      <vt:lpstr>Règle 6 : Cas d’une association binaire N-M</vt:lpstr>
      <vt:lpstr>Règle 6 : Cas d’une association binaire N-M (2/2)</vt:lpstr>
      <vt:lpstr>Règle 7 : Cas d’une association n-aire (n &gt;2) </vt:lpstr>
      <vt:lpstr>Exemple 1  Association binaire 1-1 (aucune cardinalité min à 0)</vt:lpstr>
      <vt:lpstr>Exemple 2  Association binaire 1-1 (une cardinalité minimale à 0)</vt:lpstr>
      <vt:lpstr>Exemple 3  Association binaire 1-1 (cardinalités minimales à 0)</vt:lpstr>
      <vt:lpstr>Exemple 4 Association binaire 1-N</vt:lpstr>
      <vt:lpstr>Exemple 5 Association N-M</vt:lpstr>
      <vt:lpstr>Exemple 6  Association unaire 1-1</vt:lpstr>
      <vt:lpstr>Présentation PowerPoint</vt:lpstr>
      <vt:lpstr>Exemple 8  Association ternaire (arité 3)</vt:lpstr>
      <vt:lpstr>Exemple complet de transformation de l'exemple VPC</vt:lpstr>
      <vt:lpstr>Principaux chapitres</vt:lpstr>
      <vt:lpstr>SQL (Structured Query Language)</vt:lpstr>
      <vt:lpstr>Environnement MySQL</vt:lpstr>
      <vt:lpstr>Présentation PowerPoint</vt:lpstr>
      <vt:lpstr>CREATE TABLE : Création de schéma de table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Attribut obligatoire (NOT NULL) ou facultatif (NULL) </vt:lpstr>
      <vt:lpstr>Contrainte de clé primaire (PRIMARY KEY)</vt:lpstr>
      <vt:lpstr>DEFAULT et AUTO_INCREMENT </vt:lpstr>
      <vt:lpstr>Contrainte d'unicité (UNIQUE)</vt:lpstr>
      <vt:lpstr>Contrainte de clé étrangère (FOREIGN KEY ... REFERENCES)</vt:lpstr>
      <vt:lpstr>Présentation PowerPoint</vt:lpstr>
      <vt:lpstr>Présentation PowerPoint</vt:lpstr>
      <vt:lpstr>Présentation PowerPoint</vt:lpstr>
      <vt:lpstr>Exemples de modification de schéma de relation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Principaux chapitres</vt:lpstr>
      <vt:lpstr>Algèbre relationnelle : késako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Algèbre relationnelle et évaluation de requêtes dans les SGBD</vt:lpstr>
      <vt:lpstr>Retour sur les clés de relations</vt:lpstr>
      <vt:lpstr>Présentation PowerPoint</vt:lpstr>
      <vt:lpstr>Principaux chapitres</vt:lpstr>
      <vt:lpstr>Présentation PowerPoint</vt:lpstr>
      <vt:lpstr>De l’algèbre relationnelle à SQL : exemple (1/2)</vt:lpstr>
      <vt:lpstr>De l’algèbre relationnelle à SQL : exemple (2/2)</vt:lpstr>
      <vt:lpstr>SQL LMD Commande SELECT (syntaxe globale)</vt:lpstr>
      <vt:lpstr>Présentation PowerPoint</vt:lpstr>
      <vt:lpstr>Présentation PowerPoint</vt:lpstr>
      <vt:lpstr>Présentation PowerPoint</vt:lpstr>
      <vt:lpstr>Restriction d’une relation selon une condition</vt:lpstr>
      <vt:lpstr>Syntaxe d'une condition de restriction</vt:lpstr>
      <vt:lpstr>Exemples de restrictions</vt:lpstr>
      <vt:lpstr>Comparer des chaînes de caractères (LIKE)</vt:lpstr>
      <vt:lpstr> Opérateur IN : appartenance à une liste</vt:lpstr>
      <vt:lpstr>Restriction et projection</vt:lpstr>
      <vt:lpstr>Produit cartésien</vt:lpstr>
      <vt:lpstr>Jointure avec JOIN</vt:lpstr>
      <vt:lpstr>Utilisation d'alias</vt:lpstr>
      <vt:lpstr>Exemple de jointure sur 3 tables</vt:lpstr>
      <vt:lpstr>Jointure naturelle :  NATURAL JOIN</vt:lpstr>
      <vt:lpstr>Exemples de jointures (1/3)</vt:lpstr>
      <vt:lpstr>Exemples de jointures (2/3)</vt:lpstr>
      <vt:lpstr>Union de tables</vt:lpstr>
      <vt:lpstr>Expressions de calcul dans une requête SELECT (1/2)</vt:lpstr>
      <vt:lpstr>Expressions de calcul dans une requête SELECT (2/2)</vt:lpstr>
      <vt:lpstr>Opérateurs utilisables dans les expressions</vt:lpstr>
      <vt:lpstr> Opérateurs de comparaison </vt:lpstr>
      <vt:lpstr>Quelques fonctions MySQL utiles (1/2)</vt:lpstr>
      <vt:lpstr>Présentation PowerPoint</vt:lpstr>
      <vt:lpstr>Présentation PowerPoint</vt:lpstr>
      <vt:lpstr>Présentation PowerPoint</vt:lpstr>
      <vt:lpstr>Fonctions d’agrégation </vt:lpstr>
      <vt:lpstr>Exemples d’agrégations</vt:lpstr>
      <vt:lpstr>Fonctions d’agrégation : Contraintes d’utilisation</vt:lpstr>
      <vt:lpstr>Partition de relations (GROUP BY)</vt:lpstr>
      <vt:lpstr>Partition de relations (GROUP BY)</vt:lpstr>
      <vt:lpstr>Partition de relations (GROUP BY)</vt:lpstr>
      <vt:lpstr>Partition de relations (GROUP BY)</vt:lpstr>
      <vt:lpstr>Partition de relations (GROUP BY)</vt:lpstr>
      <vt:lpstr>Tri du résultat d’une requête (ORDER BY)</vt:lpstr>
      <vt:lpstr>Requêtes imbriquées ou sous-requêtes</vt:lpstr>
      <vt:lpstr>Requêtes imbriquées  avec opérateur [NOT] IN :  test d’appartenance à un ensemble</vt:lpstr>
      <vt:lpstr>Requêtes imbriquées avec opérateur [NOT] EXISTS :  test d’ensemble vide</vt:lpstr>
      <vt:lpstr>Règles de nommage /référence à des objets (1/2)</vt:lpstr>
      <vt:lpstr>Règles de nommage /référence à des objets (2/2)</vt:lpstr>
      <vt:lpstr>Présentation PowerPoint</vt:lpstr>
      <vt:lpstr>Présentation PowerPoint</vt:lpstr>
      <vt:lpstr>Modification de tuples : UPDATE </vt:lpstr>
      <vt:lpstr>Modification lorsque plusieurs tables sont nécessaires</vt:lpstr>
      <vt:lpstr>Présentation PowerPoint</vt:lpstr>
      <vt:lpstr>Présentation PowerPoint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données M2 IMSD</dc:title>
  <dc:creator>Malika Smail-Tabbone</dc:creator>
  <cp:lastModifiedBy>Malika Smail-Tabbone</cp:lastModifiedBy>
  <cp:revision>94</cp:revision>
  <cp:lastPrinted>2018-09-26T08:58:31Z</cp:lastPrinted>
  <dcterms:created xsi:type="dcterms:W3CDTF">2018-09-19T09:14:51Z</dcterms:created>
  <dcterms:modified xsi:type="dcterms:W3CDTF">2020-11-25T17:22:08Z</dcterms:modified>
</cp:coreProperties>
</file>